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7" d="100"/>
          <a:sy n="97" d="100"/>
        </p:scale>
        <p:origin x="9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notesMaster" Target="notesMasters/notesMaster1.xml"/><Relationship Id="rId9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AB3CEC-BBE6-45D7-928A-8E66D0F7DE7B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28B082-8682-42E2-A4A4-087419961B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163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183CFC-A18C-4F03-82B3-0EEEC471296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342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9ACCC-D98E-1F8A-BBD9-697177EE535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9379B-EDEF-607A-DBF6-7F21E7E6D0B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BE8544-3623-8625-36D5-15E983E249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0CAE633-03A8-C252-F814-468AEBE396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91AD89-31A1-4CFB-64E6-B02962913E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17837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2D8D22-EA04-6F96-0306-AB190848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20C064D-A025-3249-FB62-1BD4C18D39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F4CA96-5743-5CDA-79CF-C303FF39BC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5DAF62-0DBF-F14E-E0A7-176067210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72D89D-9A7B-4639-D795-203F1FAF7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8263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2E30F2C-6DB6-2DAB-21B4-4D45EA022F6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22FACE-8B1F-4198-843F-259FD27CFB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1CAAEC-5A67-BC62-7570-954D567E41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032CD-557E-EB13-EF94-88F4820FDB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B97B1D-03B7-AC9B-5C31-94F235F05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318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2B792-75A1-E821-32E2-384BE18603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0ED7DEA-CF55-0860-A1E7-ADBB02B4BC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9F9ED82-4DD3-C238-275B-8210955F4E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EC87E4-DE44-C95C-7C9E-5097979FDF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48CDD8-C578-9D5F-D47C-1405D573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7822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DCE12-48A6-188D-3E63-E0E9616603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7CCE19-5F8B-F455-2EAC-6AB721AF7A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1D5411-6346-6C2F-7C38-F0094384F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98447F-D008-642F-85BA-7610BED41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F68E7E-647E-0682-EBDC-E33C16E28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3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895282-92BB-4175-8C2F-64F9D41A2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51E704-87F4-38CC-B2E7-0A9B17EEF28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FE5B5FE-78A8-1A97-18EE-0F8A6EDD6B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223D917-91E9-A41A-05F9-F85FAC6E0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20436F-4537-70B6-37EA-DDC33F1B94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5062BA-D8A2-AF09-B9A0-EA6998ECA1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814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35660F-636C-829F-788E-A46D9C304F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CB5FC7-DF2C-78A2-5F52-299B3EC804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5AABA80-F497-FDF6-780B-1055F7AE01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EA4666F-2DA3-50E9-8BA3-712791EAB4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27A98E8-DB93-FD2E-AA46-89CA13AB5A4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D4F6303-E68C-D21D-C1BF-FFB4459069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F9029C4-4242-A5FE-2FB9-A96E9E05B7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26EB803-C8C6-5BC1-C5FB-14201E58C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396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BD2D48-EFBF-DE17-73C3-B55C870E94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AF95BAF-8E6C-7E68-1582-644DAC529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D5DF012-87CD-9436-ECB6-64E4D074C9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9FF146F-3358-4CFC-8A2C-E3542A27FC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3676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E5747E0-D2DD-B944-9BDC-9521F5C38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95EA401-CDC2-CFD6-FE63-D1EF5FD23B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42A53-26A2-A64F-2EEF-368D2E3A15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3799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3E1BCC-0C0C-87DF-7060-114D9A40D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4AF12C-51BF-62FF-0733-E7848050A7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011046-0C76-F381-1477-6A036BC04E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DB1A8D-6425-8CF1-9478-8A76989A57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A62FC8D-FE1B-2D01-2288-7F791050D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BB02279-BBE0-F7E4-7ED6-019E5771A4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3183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3E9BF-3909-A2D5-2140-0D2308AB6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93CAFA3-6395-D7AD-F2A0-F012AC6C7E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E90EBEC-0A05-1F79-C873-C4A850F117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2EEA8A-CABA-5927-28F2-8B7A1C2B61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1A4E0E1-76F5-D9D1-F7C7-D230ED88E2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BD1664-C139-9BED-0167-A95A260E63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7410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23FDE71-296D-317B-2E5B-0D1FAB64C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89AF01-2226-9AE8-D811-0BFCABC741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CA8F8D-6C32-C569-FCC9-E45C336969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5C2C7D-E610-4A9A-B3DD-3123EA4FEC9C}" type="datetimeFigureOut">
              <a:rPr lang="en-US" smtClean="0"/>
              <a:t>11/7/2024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74498A-9866-133B-557A-88EC4E5D5E2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E03EC6-9D2B-FF71-116A-E3F93745CB9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4D1379-9238-4A9A-9906-72E6CC8CC56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5469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351755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D66D218-C0B0-2306-3CC7-CACE65278256}"/>
              </a:ext>
            </a:extLst>
          </p:cNvPr>
          <p:cNvSpPr txBox="1"/>
          <p:nvPr/>
        </p:nvSpPr>
        <p:spPr>
          <a:xfrm>
            <a:off x="1873255" y="228600"/>
            <a:ext cx="2438400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WHY</a:t>
            </a:r>
          </a:p>
          <a:p>
            <a:r>
              <a:rPr lang="en-US" sz="1200" dirty="0"/>
              <a:t>Purpose:</a:t>
            </a:r>
          </a:p>
          <a:p>
            <a:endParaRPr lang="en-US" sz="1200" dirty="0"/>
          </a:p>
          <a:p>
            <a:r>
              <a:rPr lang="en-US" sz="1200" dirty="0"/>
              <a:t>How is data shown (trends, correlations, comparisons)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56CC049-A0AF-EAE3-21B9-F3E13EA01136}"/>
              </a:ext>
            </a:extLst>
          </p:cNvPr>
          <p:cNvSpPr txBox="1"/>
          <p:nvPr/>
        </p:nvSpPr>
        <p:spPr>
          <a:xfrm>
            <a:off x="4457704" y="228600"/>
            <a:ext cx="2438400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WHAT</a:t>
            </a:r>
          </a:p>
          <a:p>
            <a:r>
              <a:rPr lang="en-US" sz="1200" dirty="0"/>
              <a:t>Relationship that needs changed:</a:t>
            </a:r>
          </a:p>
          <a:p>
            <a:endParaRPr lang="en-US" sz="1200" dirty="0"/>
          </a:p>
          <a:p>
            <a:r>
              <a:rPr lang="en-US" sz="1200" dirty="0"/>
              <a:t>Key variables: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831C8B-CB0C-B378-E125-931C9884B063}"/>
              </a:ext>
            </a:extLst>
          </p:cNvPr>
          <p:cNvSpPr txBox="1"/>
          <p:nvPr/>
        </p:nvSpPr>
        <p:spPr>
          <a:xfrm>
            <a:off x="7023103" y="234950"/>
            <a:ext cx="2317751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HOW</a:t>
            </a:r>
          </a:p>
          <a:p>
            <a:r>
              <a:rPr lang="en-US" sz="1200" dirty="0"/>
              <a:t>Link to what needs changing: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EFCC89-5100-4425-A5E5-90559BF21144}"/>
              </a:ext>
            </a:extLst>
          </p:cNvPr>
          <p:cNvSpPr txBox="1"/>
          <p:nvPr/>
        </p:nvSpPr>
        <p:spPr>
          <a:xfrm>
            <a:off x="9467852" y="234950"/>
            <a:ext cx="2317751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SO WHAT?</a:t>
            </a:r>
          </a:p>
          <a:p>
            <a:r>
              <a:rPr lang="en-US" sz="1200" dirty="0"/>
              <a:t>Change or no change – consequences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A45184D-250A-CFE9-484B-BE6981E2C710}"/>
              </a:ext>
            </a:extLst>
          </p:cNvPr>
          <p:cNvSpPr txBox="1"/>
          <p:nvPr/>
        </p:nvSpPr>
        <p:spPr>
          <a:xfrm>
            <a:off x="1879600" y="2057400"/>
            <a:ext cx="5022849" cy="101566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WHO</a:t>
            </a:r>
          </a:p>
          <a:p>
            <a:r>
              <a:rPr lang="en-US" sz="1200" dirty="0"/>
              <a:t>Identify all the stakeholders and their role – who are the decision makers?</a:t>
            </a:r>
          </a:p>
          <a:p>
            <a:r>
              <a:rPr lang="en-US" sz="1200" dirty="0"/>
              <a:t>Relevant, because?</a:t>
            </a:r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04CBD2E-2812-9BC9-E37A-914798D91905}"/>
              </a:ext>
            </a:extLst>
          </p:cNvPr>
          <p:cNvSpPr txBox="1"/>
          <p:nvPr/>
        </p:nvSpPr>
        <p:spPr>
          <a:xfrm>
            <a:off x="7023103" y="2057400"/>
            <a:ext cx="4749800" cy="1015663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DECISION PROMPTS</a:t>
            </a:r>
          </a:p>
          <a:p>
            <a:r>
              <a:rPr lang="en-US" sz="1200" dirty="0"/>
              <a:t>What do decision-makers know already </a:t>
            </a:r>
            <a:r>
              <a:rPr lang="en-US" sz="1200"/>
              <a:t>about this topic?</a:t>
            </a:r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35B0A81-9380-F443-FFD2-7E68145368AC}"/>
              </a:ext>
            </a:extLst>
          </p:cNvPr>
          <p:cNvSpPr txBox="1"/>
          <p:nvPr/>
        </p:nvSpPr>
        <p:spPr>
          <a:xfrm>
            <a:off x="1873255" y="3169762"/>
            <a:ext cx="2438400" cy="1938992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Structure/Framework</a:t>
            </a:r>
          </a:p>
          <a:p>
            <a:r>
              <a:rPr lang="en-US" sz="1200" dirty="0"/>
              <a:t>	</a:t>
            </a:r>
          </a:p>
          <a:p>
            <a:r>
              <a:rPr lang="en-US" sz="1200" dirty="0"/>
              <a:t>How is data used to frame the story? Or make your point?</a:t>
            </a:r>
          </a:p>
          <a:p>
            <a:endParaRPr lang="en-US" sz="1200" dirty="0"/>
          </a:p>
          <a:p>
            <a:r>
              <a:rPr lang="en-US" sz="1200" dirty="0"/>
              <a:t>How is the story engaging?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6CFCB7-6B0A-0928-42E8-3520C2D9A2B6}"/>
              </a:ext>
            </a:extLst>
          </p:cNvPr>
          <p:cNvSpPr txBox="1"/>
          <p:nvPr/>
        </p:nvSpPr>
        <p:spPr>
          <a:xfrm>
            <a:off x="4457704" y="3169761"/>
            <a:ext cx="2438400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Character</a:t>
            </a:r>
          </a:p>
          <a:p>
            <a:r>
              <a:rPr lang="en-US" sz="1200" dirty="0"/>
              <a:t>Motive and personalities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57DF7AE-8E7C-21CC-7654-A2ACE87FCE1B}"/>
              </a:ext>
            </a:extLst>
          </p:cNvPr>
          <p:cNvSpPr txBox="1"/>
          <p:nvPr/>
        </p:nvSpPr>
        <p:spPr>
          <a:xfrm>
            <a:off x="7023103" y="3176111"/>
            <a:ext cx="2317751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Problem</a:t>
            </a:r>
          </a:p>
          <a:p>
            <a:r>
              <a:rPr lang="en-US" sz="1200" dirty="0"/>
              <a:t>Link to what needs changing:</a:t>
            </a:r>
          </a:p>
          <a:p>
            <a:endParaRPr lang="en-US" sz="1200" dirty="0"/>
          </a:p>
          <a:p>
            <a:r>
              <a:rPr lang="en-US" sz="1200" dirty="0"/>
              <a:t>Why change now?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2FCFB99-FE01-E111-FBA2-F8CCD5462404}"/>
              </a:ext>
            </a:extLst>
          </p:cNvPr>
          <p:cNvSpPr txBox="1"/>
          <p:nvPr/>
        </p:nvSpPr>
        <p:spPr>
          <a:xfrm>
            <a:off x="9467852" y="3176111"/>
            <a:ext cx="2317751" cy="1754326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Delivery Plan</a:t>
            </a:r>
          </a:p>
          <a:p>
            <a:r>
              <a:rPr lang="en-US" sz="1200" dirty="0"/>
              <a:t>Sequence of events:</a:t>
            </a:r>
          </a:p>
          <a:p>
            <a:endParaRPr lang="en-US" sz="1200" dirty="0"/>
          </a:p>
          <a:p>
            <a:r>
              <a:rPr lang="en-US" sz="1200" dirty="0"/>
              <a:t>Key insights: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8C30F-3676-EB59-F8F5-D7EEBEACD1D9}"/>
              </a:ext>
            </a:extLst>
          </p:cNvPr>
          <p:cNvSpPr txBox="1"/>
          <p:nvPr/>
        </p:nvSpPr>
        <p:spPr>
          <a:xfrm>
            <a:off x="1873255" y="5132387"/>
            <a:ext cx="5022848" cy="1569660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Design</a:t>
            </a:r>
          </a:p>
          <a:p>
            <a:r>
              <a:rPr lang="en-US" sz="1200" dirty="0"/>
              <a:t>Relevant format for visual content:</a:t>
            </a:r>
          </a:p>
          <a:p>
            <a:endParaRPr lang="en-US" sz="1200" dirty="0"/>
          </a:p>
          <a:p>
            <a:r>
              <a:rPr lang="en-US" sz="1200" dirty="0"/>
              <a:t>Audience expectations:</a:t>
            </a:r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  <a:p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27587D8-A6BA-A588-D93E-531E41091F3A}"/>
              </a:ext>
            </a:extLst>
          </p:cNvPr>
          <p:cNvSpPr txBox="1"/>
          <p:nvPr/>
        </p:nvSpPr>
        <p:spPr>
          <a:xfrm>
            <a:off x="7061202" y="5132387"/>
            <a:ext cx="4863319" cy="1569660"/>
          </a:xfrm>
          <a:prstGeom prst="rect">
            <a:avLst/>
          </a:prstGeom>
          <a:noFill/>
          <a:ln w="12700">
            <a:solidFill>
              <a:schemeClr val="tx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200" b="1" dirty="0"/>
              <a:t>Ten Criteria:</a:t>
            </a:r>
          </a:p>
          <a:p>
            <a:r>
              <a:rPr lang="en-US" sz="1200" dirty="0"/>
              <a:t>___Validity and relativity of data         ___ Data is insightful                     </a:t>
            </a:r>
          </a:p>
          <a:p>
            <a:r>
              <a:rPr lang="en-US" sz="1200" dirty="0"/>
              <a:t>___Data credible	              ___ Data is explanatory &amp; concrete</a:t>
            </a:r>
          </a:p>
          <a:p>
            <a:r>
              <a:rPr lang="en-US" sz="1200" dirty="0"/>
              <a:t>___Support action/decision	              ___Emotional connection</a:t>
            </a:r>
            <a:br>
              <a:rPr lang="en-US" sz="1200" dirty="0"/>
            </a:br>
            <a:r>
              <a:rPr lang="en-US" sz="1200" dirty="0"/>
              <a:t>___Focus on desirability, feasibility,    ___Story arc supports retention</a:t>
            </a:r>
            <a:br>
              <a:rPr lang="en-US" sz="1200" dirty="0"/>
            </a:br>
            <a:r>
              <a:rPr lang="en-US" sz="1200" dirty="0"/>
              <a:t>      and viability	                    and comprehension</a:t>
            </a:r>
          </a:p>
          <a:p>
            <a:r>
              <a:rPr lang="en-US" sz="1200" dirty="0"/>
              <a:t>___Visuals use appropriate scale        ___Tested on pilot group</a:t>
            </a:r>
          </a:p>
          <a:p>
            <a:endParaRPr lang="en-US" sz="12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6927F09-63B0-CF6F-3637-E044B1074CC0}"/>
              </a:ext>
            </a:extLst>
          </p:cNvPr>
          <p:cNvSpPr txBox="1"/>
          <p:nvPr/>
        </p:nvSpPr>
        <p:spPr>
          <a:xfrm>
            <a:off x="1151691" y="228600"/>
            <a:ext cx="738664" cy="17208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/>
              <a:t>CONTEXT</a:t>
            </a:r>
          </a:p>
          <a:p>
            <a:endParaRPr lang="en-US" sz="1200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065885E-98C4-9D1D-712A-228CA408C3CD}"/>
              </a:ext>
            </a:extLst>
          </p:cNvPr>
          <p:cNvSpPr txBox="1"/>
          <p:nvPr/>
        </p:nvSpPr>
        <p:spPr>
          <a:xfrm rot="5400000">
            <a:off x="414377" y="1689418"/>
            <a:ext cx="1107996" cy="1720850"/>
          </a:xfrm>
          <a:prstGeom prst="rect">
            <a:avLst/>
          </a:prstGeom>
          <a:solidFill>
            <a:schemeClr val="accent6">
              <a:lumMod val="75000"/>
            </a:schemeClr>
          </a:solidFill>
          <a:ln w="19050"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endParaRPr lang="en-US" sz="2400" dirty="0"/>
          </a:p>
          <a:p>
            <a:pPr algn="ctr"/>
            <a:r>
              <a:rPr lang="en-US" sz="2400" dirty="0"/>
              <a:t>AUDIENCE</a:t>
            </a:r>
          </a:p>
          <a:p>
            <a:endParaRPr lang="en-US" sz="1200" dirty="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E00FCD5-4F18-7A2F-7BAC-3AD0897AA744}"/>
              </a:ext>
            </a:extLst>
          </p:cNvPr>
          <p:cNvSpPr txBox="1"/>
          <p:nvPr/>
        </p:nvSpPr>
        <p:spPr>
          <a:xfrm>
            <a:off x="1151691" y="5058906"/>
            <a:ext cx="738664" cy="1720850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/>
              <a:t>SITUATION</a:t>
            </a:r>
          </a:p>
          <a:p>
            <a:pPr algn="ctr"/>
            <a:endParaRPr lang="en-US" sz="12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A880328-9E12-C25E-E5F9-43058C943033}"/>
              </a:ext>
            </a:extLst>
          </p:cNvPr>
          <p:cNvSpPr txBox="1"/>
          <p:nvPr/>
        </p:nvSpPr>
        <p:spPr>
          <a:xfrm>
            <a:off x="1151691" y="3169761"/>
            <a:ext cx="738664" cy="1889144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tx1"/>
            </a:solidFill>
          </a:ln>
        </p:spPr>
        <p:txBody>
          <a:bodyPr vert="vert270" wrap="square" rtlCol="0">
            <a:spAutoFit/>
          </a:bodyPr>
          <a:lstStyle/>
          <a:p>
            <a:pPr algn="ctr"/>
            <a:r>
              <a:rPr lang="en-US" sz="2400" dirty="0"/>
              <a:t>STORY</a:t>
            </a:r>
          </a:p>
          <a:p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177098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E30FC32429E204D98E1E3126CEFC994" ma:contentTypeVersion="12" ma:contentTypeDescription="Create a new document." ma:contentTypeScope="" ma:versionID="b4d52c6c23a8a97cd650a85722ce2491">
  <xsd:schema xmlns:xsd="http://www.w3.org/2001/XMLSchema" xmlns:xs="http://www.w3.org/2001/XMLSchema" xmlns:p="http://schemas.microsoft.com/office/2006/metadata/properties" xmlns:ns2="8f80f2ae-3daf-494f-ad90-d34328ff8810" xmlns:ns3="62969663-cb4f-4ff6-a0b8-32e914c79221" targetNamespace="http://schemas.microsoft.com/office/2006/metadata/properties" ma:root="true" ma:fieldsID="52c3877f5fd26bdfb7cb8e051a37708a" ns2:_="" ns3:_="">
    <xsd:import namespace="8f80f2ae-3daf-494f-ad90-d34328ff8810"/>
    <xsd:import namespace="62969663-cb4f-4ff6-a0b8-32e914c7922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SearchProperties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80f2ae-3daf-494f-ad90-d34328ff88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4106f9e3-d721-4d63-9e3e-df260141eb7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6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7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2969663-cb4f-4ff6-a0b8-32e914c79221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3c120d63-cd1f-42e8-9945-6c45e886b759}" ma:internalName="TaxCatchAll" ma:showField="CatchAllData" ma:web="62969663-cb4f-4ff6-a0b8-32e914c7922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8f80f2ae-3daf-494f-ad90-d34328ff8810">
      <Terms xmlns="http://schemas.microsoft.com/office/infopath/2007/PartnerControls"/>
    </lcf76f155ced4ddcb4097134ff3c332f>
    <TaxCatchAll xmlns="62969663-cb4f-4ff6-a0b8-32e914c79221" xsi:nil="true"/>
  </documentManagement>
</p:properties>
</file>

<file path=customXml/itemProps1.xml><?xml version="1.0" encoding="utf-8"?>
<ds:datastoreItem xmlns:ds="http://schemas.openxmlformats.org/officeDocument/2006/customXml" ds:itemID="{FE13D480-C307-4B96-96F5-7D3476047504}"/>
</file>

<file path=customXml/itemProps2.xml><?xml version="1.0" encoding="utf-8"?>
<ds:datastoreItem xmlns:ds="http://schemas.openxmlformats.org/officeDocument/2006/customXml" ds:itemID="{8C305F48-9AC9-40F3-9176-51128A79C5A4}"/>
</file>

<file path=customXml/itemProps3.xml><?xml version="1.0" encoding="utf-8"?>
<ds:datastoreItem xmlns:ds="http://schemas.openxmlformats.org/officeDocument/2006/customXml" ds:itemID="{420A87CC-8CA6-4367-ABD4-8BC1AF4AAE89}"/>
</file>

<file path=docProps/app.xml><?xml version="1.0" encoding="utf-8"?>
<Properties xmlns="http://schemas.openxmlformats.org/officeDocument/2006/extended-properties" xmlns:vt="http://schemas.openxmlformats.org/officeDocument/2006/docPropsVTypes">
  <TotalTime>994</TotalTime>
  <Words>197</Words>
  <Application>Microsoft Office PowerPoint</Application>
  <PresentationFormat>Widescreen</PresentationFormat>
  <Paragraphs>77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Jennie Mitchell</dc:creator>
  <cp:lastModifiedBy>Jennie Mitchell</cp:lastModifiedBy>
  <cp:revision>1</cp:revision>
  <dcterms:created xsi:type="dcterms:W3CDTF">2024-01-10T20:31:05Z</dcterms:created>
  <dcterms:modified xsi:type="dcterms:W3CDTF">2024-11-07T20:38:20Z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0x0101004E30FC32429E204D98E1E3126CEFC994</vt:lpwstr>
  </property>
</Properties>
</file>