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7"/>
  </p:notesMasterIdLst>
  <p:sldIdLst>
    <p:sldId id="256" r:id="rId2"/>
    <p:sldId id="268" r:id="rId3"/>
    <p:sldId id="271" r:id="rId4"/>
    <p:sldId id="269" r:id="rId5"/>
    <p:sldId id="267" r:id="rId6"/>
  </p:sldIdLst>
  <p:sldSz cx="18288000" cy="10287000"/>
  <p:notesSz cx="6858000" cy="9144000"/>
  <p:embeddedFontLst>
    <p:embeddedFont>
      <p:font typeface="Poppins Bold" panose="00000800000000000000" pitchFamily="2" charset="0"/>
      <p:regular r:id="rId8"/>
      <p:bold r:id="rId9"/>
    </p:embeddedFont>
    <p:embeddedFont>
      <p:font typeface="Poppins Medium Bold" panose="020B0604020202020204" charset="0"/>
      <p:regular r:id="rId1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5830430-1478-4AA9-860A-8A6D2A39F2C9}" v="1" dt="2025-05-30T18:34:03.78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22" autoAdjust="0"/>
  </p:normalViewPr>
  <p:slideViewPr>
    <p:cSldViewPr>
      <p:cViewPr varScale="1">
        <p:scale>
          <a:sx n="60" d="100"/>
          <a:sy n="60" d="100"/>
        </p:scale>
        <p:origin x="370" y="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5/10/relationships/revisionInfo" Target="revisionInfo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13F49F-51AF-4609-81B1-96E36DE37F37}" type="datetimeFigureOut">
              <a:rPr lang="en-US" smtClean="0"/>
              <a:t>6/13/2025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183CFC-A18C-4F03-82B3-0EEEC47129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4074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183CFC-A18C-4F03-82B3-0EEEC471296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3428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183CFC-A18C-4F03-82B3-0EEEC471296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44829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183CFC-A18C-4F03-82B3-0EEEC471296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65183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gi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10" Type="http://schemas.openxmlformats.org/officeDocument/2006/relationships/image" Target="../media/image11.gif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88888" y="1757486"/>
            <a:ext cx="6817181" cy="6817181"/>
            <a:chOff x="0" y="0"/>
            <a:chExt cx="837653" cy="837653"/>
          </a:xfrm>
        </p:grpSpPr>
        <p:sp>
          <p:nvSpPr>
            <p:cNvPr id="3" name="Freeform 3"/>
            <p:cNvSpPr/>
            <p:nvPr/>
          </p:nvSpPr>
          <p:spPr>
            <a:xfrm>
              <a:off x="1869" y="0"/>
              <a:ext cx="833915" cy="837653"/>
            </a:xfrm>
            <a:custGeom>
              <a:avLst/>
              <a:gdLst/>
              <a:ahLst/>
              <a:cxnLst/>
              <a:rect l="l" t="t" r="r" b="b"/>
              <a:pathLst>
                <a:path w="833915" h="837653">
                  <a:moveTo>
                    <a:pt x="416957" y="0"/>
                  </a:moveTo>
                  <a:cubicBezTo>
                    <a:pt x="647538" y="1031"/>
                    <a:pt x="833915" y="188244"/>
                    <a:pt x="833915" y="418826"/>
                  </a:cubicBezTo>
                  <a:cubicBezTo>
                    <a:pt x="833915" y="649409"/>
                    <a:pt x="647538" y="836621"/>
                    <a:pt x="416957" y="837653"/>
                  </a:cubicBezTo>
                  <a:cubicBezTo>
                    <a:pt x="186377" y="836621"/>
                    <a:pt x="0" y="649409"/>
                    <a:pt x="0" y="418826"/>
                  </a:cubicBezTo>
                  <a:cubicBezTo>
                    <a:pt x="0" y="188244"/>
                    <a:pt x="186377" y="1031"/>
                    <a:pt x="416957" y="0"/>
                  </a:cubicBezTo>
                  <a:close/>
                </a:path>
              </a:pathLst>
            </a:custGeom>
            <a:solidFill>
              <a:srgbClr val="F5AF19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87279" y="2055878"/>
            <a:ext cx="6220398" cy="6220398"/>
          </a:xfrm>
          <a:custGeom>
            <a:avLst/>
            <a:gdLst/>
            <a:ahLst/>
            <a:cxnLst/>
            <a:rect l="l" t="t" r="r" b="b"/>
            <a:pathLst>
              <a:path w="6220398" h="6220398">
                <a:moveTo>
                  <a:pt x="0" y="0"/>
                </a:moveTo>
                <a:lnTo>
                  <a:pt x="6220398" y="0"/>
                </a:lnTo>
                <a:lnTo>
                  <a:pt x="6220398" y="6220397"/>
                </a:lnTo>
                <a:lnTo>
                  <a:pt x="0" y="62203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462087" y="2138378"/>
            <a:ext cx="6055396" cy="6055396"/>
          </a:xfrm>
          <a:custGeom>
            <a:avLst/>
            <a:gdLst/>
            <a:ahLst/>
            <a:cxnLst/>
            <a:rect l="l" t="t" r="r" b="b"/>
            <a:pathLst>
              <a:path w="6055396" h="6055396">
                <a:moveTo>
                  <a:pt x="0" y="0"/>
                </a:moveTo>
                <a:lnTo>
                  <a:pt x="6055397" y="0"/>
                </a:lnTo>
                <a:lnTo>
                  <a:pt x="6055397" y="6055397"/>
                </a:lnTo>
                <a:lnTo>
                  <a:pt x="0" y="60553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7" name="Group 7"/>
          <p:cNvGrpSpPr/>
          <p:nvPr/>
        </p:nvGrpSpPr>
        <p:grpSpPr>
          <a:xfrm>
            <a:off x="1519823" y="2399664"/>
            <a:ext cx="5805876" cy="5532824"/>
            <a:chOff x="0" y="0"/>
            <a:chExt cx="852913" cy="812800"/>
          </a:xfrm>
        </p:grpSpPr>
        <p:sp>
          <p:nvSpPr>
            <p:cNvPr id="8" name="Freeform 8"/>
            <p:cNvSpPr/>
            <p:nvPr/>
          </p:nvSpPr>
          <p:spPr>
            <a:xfrm>
              <a:off x="21870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6" y="0"/>
                  </a:moveTo>
                  <a:cubicBezTo>
                    <a:pt x="628325" y="1001"/>
                    <a:pt x="809173" y="182659"/>
                    <a:pt x="809173" y="406400"/>
                  </a:cubicBezTo>
                  <a:cubicBezTo>
                    <a:pt x="809173" y="630141"/>
                    <a:pt x="628325" y="811799"/>
                    <a:pt x="404586" y="812800"/>
                  </a:cubicBezTo>
                  <a:cubicBezTo>
                    <a:pt x="180847" y="811799"/>
                    <a:pt x="0" y="630141"/>
                    <a:pt x="0" y="406400"/>
                  </a:cubicBezTo>
                  <a:cubicBezTo>
                    <a:pt x="0" y="182659"/>
                    <a:pt x="180847" y="1001"/>
                    <a:pt x="404586" y="0"/>
                  </a:cubicBezTo>
                  <a:close/>
                </a:path>
              </a:pathLst>
            </a:custGeom>
            <a:solidFill>
              <a:srgbClr val="FFBC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 rot="-10800000">
            <a:off x="4774810" y="750863"/>
            <a:ext cx="4392637" cy="8785274"/>
          </a:xfrm>
          <a:custGeom>
            <a:avLst/>
            <a:gdLst/>
            <a:ahLst/>
            <a:cxnLst/>
            <a:rect l="l" t="t" r="r" b="b"/>
            <a:pathLst>
              <a:path w="4392637" h="8785274">
                <a:moveTo>
                  <a:pt x="0" y="0"/>
                </a:moveTo>
                <a:lnTo>
                  <a:pt x="4392637" y="0"/>
                </a:lnTo>
                <a:lnTo>
                  <a:pt x="4392637" y="8785274"/>
                </a:lnTo>
                <a:lnTo>
                  <a:pt x="0" y="87852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-5400000">
            <a:off x="-1802175" y="4393923"/>
            <a:ext cx="5103504" cy="1499154"/>
          </a:xfrm>
          <a:custGeom>
            <a:avLst/>
            <a:gdLst/>
            <a:ahLst/>
            <a:cxnLst/>
            <a:rect l="l" t="t" r="r" b="b"/>
            <a:pathLst>
              <a:path w="5103504" h="1499154">
                <a:moveTo>
                  <a:pt x="0" y="0"/>
                </a:moveTo>
                <a:lnTo>
                  <a:pt x="5103504" y="0"/>
                </a:lnTo>
                <a:lnTo>
                  <a:pt x="5103504" y="1499154"/>
                </a:lnTo>
                <a:lnTo>
                  <a:pt x="0" y="149915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2" name="Group 12"/>
          <p:cNvGrpSpPr/>
          <p:nvPr/>
        </p:nvGrpSpPr>
        <p:grpSpPr>
          <a:xfrm>
            <a:off x="1303801" y="2353149"/>
            <a:ext cx="432044" cy="432044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5AF19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246065" y="7456654"/>
            <a:ext cx="432044" cy="432044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5AF19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03827" y="9089590"/>
            <a:ext cx="2831992" cy="2831992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3733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823139" y="435103"/>
            <a:ext cx="1187194" cy="1187194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3733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7517484" y="8711283"/>
            <a:ext cx="1050577" cy="1050577"/>
            <a:chOff x="0" y="0"/>
            <a:chExt cx="812800" cy="812800"/>
          </a:xfrm>
        </p:grpSpPr>
        <p:sp>
          <p:nvSpPr>
            <p:cNvPr id="25" name="Freeform 25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3733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8042772" y="-897152"/>
            <a:ext cx="1794303" cy="1794303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BC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30" name="Freeform 30"/>
          <p:cNvSpPr/>
          <p:nvPr/>
        </p:nvSpPr>
        <p:spPr>
          <a:xfrm>
            <a:off x="10148493" y="5716151"/>
            <a:ext cx="9897851" cy="1115758"/>
          </a:xfrm>
          <a:custGeom>
            <a:avLst/>
            <a:gdLst/>
            <a:ahLst/>
            <a:cxnLst/>
            <a:rect l="l" t="t" r="r" b="b"/>
            <a:pathLst>
              <a:path w="9897851" h="1115758">
                <a:moveTo>
                  <a:pt x="0" y="0"/>
                </a:moveTo>
                <a:lnTo>
                  <a:pt x="9897851" y="0"/>
                </a:lnTo>
                <a:lnTo>
                  <a:pt x="9897851" y="1115757"/>
                </a:lnTo>
                <a:lnTo>
                  <a:pt x="0" y="111575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1" name="Freeform 31"/>
          <p:cNvSpPr/>
          <p:nvPr/>
        </p:nvSpPr>
        <p:spPr>
          <a:xfrm>
            <a:off x="16402713" y="8393594"/>
            <a:ext cx="807266" cy="816451"/>
          </a:xfrm>
          <a:custGeom>
            <a:avLst/>
            <a:gdLst/>
            <a:ahLst/>
            <a:cxnLst/>
            <a:rect l="l" t="t" r="r" b="b"/>
            <a:pathLst>
              <a:path w="807266" h="816451">
                <a:moveTo>
                  <a:pt x="0" y="0"/>
                </a:moveTo>
                <a:lnTo>
                  <a:pt x="807267" y="0"/>
                </a:lnTo>
                <a:lnTo>
                  <a:pt x="807267" y="816451"/>
                </a:lnTo>
                <a:lnTo>
                  <a:pt x="0" y="816451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pic>
        <p:nvPicPr>
          <p:cNvPr id="32" name="Picture 32"/>
          <p:cNvPicPr>
            <a:picLocks noChangeAspect="1"/>
          </p:cNvPicPr>
          <p:nvPr/>
        </p:nvPicPr>
        <p:blipFill>
          <a:blip r:embed="rId12"/>
          <a:srcRect/>
          <a:stretch>
            <a:fillRect/>
          </a:stretch>
        </p:blipFill>
        <p:spPr>
          <a:xfrm>
            <a:off x="2105881" y="2851903"/>
            <a:ext cx="4583194" cy="4583194"/>
          </a:xfrm>
          <a:prstGeom prst="rect">
            <a:avLst/>
          </a:prstGeom>
        </p:spPr>
      </p:pic>
      <p:sp>
        <p:nvSpPr>
          <p:cNvPr id="33" name="TextBox 33"/>
          <p:cNvSpPr txBox="1"/>
          <p:nvPr/>
        </p:nvSpPr>
        <p:spPr>
          <a:xfrm>
            <a:off x="9511396" y="674663"/>
            <a:ext cx="8046659" cy="251350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9839"/>
              </a:lnSpc>
            </a:pPr>
            <a:r>
              <a:rPr lang="en-US" sz="8199" dirty="0">
                <a:solidFill>
                  <a:srgbClr val="000000"/>
                </a:solidFill>
                <a:latin typeface="Poppins Bold"/>
              </a:rPr>
              <a:t>Build a Visual Story Map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11138584" y="6023805"/>
            <a:ext cx="6547937" cy="4909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3650"/>
              </a:lnSpc>
            </a:pPr>
            <a:r>
              <a:rPr lang="en-US" sz="3202" dirty="0">
                <a:solidFill>
                  <a:srgbClr val="000000"/>
                </a:solidFill>
                <a:latin typeface="Poppins Medium Bold"/>
              </a:rPr>
              <a:t>C.A.S.S. template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66D218-C0B0-2306-3CC7-CACE65278256}"/>
              </a:ext>
            </a:extLst>
          </p:cNvPr>
          <p:cNvSpPr txBox="1"/>
          <p:nvPr/>
        </p:nvSpPr>
        <p:spPr>
          <a:xfrm>
            <a:off x="2809883" y="342900"/>
            <a:ext cx="3657600" cy="2585323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WHY</a:t>
            </a:r>
          </a:p>
          <a:p>
            <a:r>
              <a:rPr lang="en-US" dirty="0"/>
              <a:t>Purpose:</a:t>
            </a:r>
          </a:p>
          <a:p>
            <a:endParaRPr lang="en-US" dirty="0"/>
          </a:p>
          <a:p>
            <a:r>
              <a:rPr lang="en-US" dirty="0"/>
              <a:t>How is data shown (trends, correlations, comparisons)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6CC049-A0AF-EAE3-21B9-F3E13EA01136}"/>
              </a:ext>
            </a:extLst>
          </p:cNvPr>
          <p:cNvSpPr txBox="1"/>
          <p:nvPr/>
        </p:nvSpPr>
        <p:spPr>
          <a:xfrm>
            <a:off x="6686556" y="342900"/>
            <a:ext cx="3657600" cy="2585323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WHAT</a:t>
            </a:r>
          </a:p>
          <a:p>
            <a:r>
              <a:rPr lang="en-US" dirty="0"/>
              <a:t>Relationship that needs changed:</a:t>
            </a:r>
          </a:p>
          <a:p>
            <a:endParaRPr lang="en-US" dirty="0"/>
          </a:p>
          <a:p>
            <a:r>
              <a:rPr lang="en-US" dirty="0"/>
              <a:t>Key variables: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831C8B-CB0C-B378-E125-931C9884B063}"/>
              </a:ext>
            </a:extLst>
          </p:cNvPr>
          <p:cNvSpPr txBox="1"/>
          <p:nvPr/>
        </p:nvSpPr>
        <p:spPr>
          <a:xfrm>
            <a:off x="10534654" y="352425"/>
            <a:ext cx="3476626" cy="2585323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HOW</a:t>
            </a:r>
          </a:p>
          <a:p>
            <a:r>
              <a:rPr lang="en-US" dirty="0"/>
              <a:t>Link to what needs changing: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EFCC89-5100-4425-A5E5-90559BF21144}"/>
              </a:ext>
            </a:extLst>
          </p:cNvPr>
          <p:cNvSpPr txBox="1"/>
          <p:nvPr/>
        </p:nvSpPr>
        <p:spPr>
          <a:xfrm>
            <a:off x="14201778" y="352425"/>
            <a:ext cx="3476626" cy="2585323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SO WHAT?</a:t>
            </a:r>
          </a:p>
          <a:p>
            <a:r>
              <a:rPr lang="en-US" dirty="0"/>
              <a:t>Change or no change – consequences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45184D-250A-CFE9-484B-BE6981E2C710}"/>
              </a:ext>
            </a:extLst>
          </p:cNvPr>
          <p:cNvSpPr txBox="1"/>
          <p:nvPr/>
        </p:nvSpPr>
        <p:spPr>
          <a:xfrm>
            <a:off x="2819400" y="3086100"/>
            <a:ext cx="7534273" cy="1477328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WHO</a:t>
            </a:r>
          </a:p>
          <a:p>
            <a:r>
              <a:rPr lang="en-US" dirty="0"/>
              <a:t>Identify all the stakeholders and their role – who are the decision makers?</a:t>
            </a:r>
          </a:p>
          <a:p>
            <a:r>
              <a:rPr lang="en-US" dirty="0"/>
              <a:t>Relevant, because?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4CBD2E-2812-9BC9-E37A-914798D91905}"/>
              </a:ext>
            </a:extLst>
          </p:cNvPr>
          <p:cNvSpPr txBox="1"/>
          <p:nvPr/>
        </p:nvSpPr>
        <p:spPr>
          <a:xfrm>
            <a:off x="10534654" y="3086100"/>
            <a:ext cx="7124700" cy="1477328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DECISION PROMPTS</a:t>
            </a:r>
          </a:p>
          <a:p>
            <a:r>
              <a:rPr lang="en-US" dirty="0"/>
              <a:t>What do decision-makers know already </a:t>
            </a:r>
            <a:r>
              <a:rPr lang="en-US"/>
              <a:t>about this topic?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5B0A81-9380-F443-FFD2-7E68145368AC}"/>
              </a:ext>
            </a:extLst>
          </p:cNvPr>
          <p:cNvSpPr txBox="1"/>
          <p:nvPr/>
        </p:nvSpPr>
        <p:spPr>
          <a:xfrm>
            <a:off x="2809883" y="4754642"/>
            <a:ext cx="3657600" cy="2862322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Structure/Framework</a:t>
            </a:r>
          </a:p>
          <a:p>
            <a:r>
              <a:rPr lang="en-US" dirty="0"/>
              <a:t>	</a:t>
            </a:r>
          </a:p>
          <a:p>
            <a:r>
              <a:rPr lang="en-US" dirty="0"/>
              <a:t>How is data used to frame the story? Or make your point?</a:t>
            </a:r>
          </a:p>
          <a:p>
            <a:endParaRPr lang="en-US" dirty="0"/>
          </a:p>
          <a:p>
            <a:r>
              <a:rPr lang="en-US" dirty="0"/>
              <a:t>How is the story engaging?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6CFCB7-6B0A-0928-42E8-3520C2D9A2B6}"/>
              </a:ext>
            </a:extLst>
          </p:cNvPr>
          <p:cNvSpPr txBox="1"/>
          <p:nvPr/>
        </p:nvSpPr>
        <p:spPr>
          <a:xfrm>
            <a:off x="6686556" y="4754642"/>
            <a:ext cx="3657600" cy="2585323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Character</a:t>
            </a:r>
          </a:p>
          <a:p>
            <a:r>
              <a:rPr lang="en-US" dirty="0"/>
              <a:t>Motive and personalities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7DF7AE-8E7C-21CC-7654-A2ACE87FCE1B}"/>
              </a:ext>
            </a:extLst>
          </p:cNvPr>
          <p:cNvSpPr txBox="1"/>
          <p:nvPr/>
        </p:nvSpPr>
        <p:spPr>
          <a:xfrm>
            <a:off x="10534654" y="4764167"/>
            <a:ext cx="3476626" cy="2585323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Problem</a:t>
            </a:r>
          </a:p>
          <a:p>
            <a:r>
              <a:rPr lang="en-US" dirty="0"/>
              <a:t>Link to what needs changing:</a:t>
            </a:r>
          </a:p>
          <a:p>
            <a:endParaRPr lang="en-US" dirty="0"/>
          </a:p>
          <a:p>
            <a:r>
              <a:rPr lang="en-US" dirty="0"/>
              <a:t>Why change now?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FCFB99-FE01-E111-FBA2-F8CCD5462404}"/>
              </a:ext>
            </a:extLst>
          </p:cNvPr>
          <p:cNvSpPr txBox="1"/>
          <p:nvPr/>
        </p:nvSpPr>
        <p:spPr>
          <a:xfrm>
            <a:off x="14201778" y="4764167"/>
            <a:ext cx="3476626" cy="2585323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Delivery Plan</a:t>
            </a:r>
          </a:p>
          <a:p>
            <a:r>
              <a:rPr lang="en-US" dirty="0"/>
              <a:t>Sequence of events:</a:t>
            </a:r>
          </a:p>
          <a:p>
            <a:endParaRPr lang="en-US" dirty="0"/>
          </a:p>
          <a:p>
            <a:r>
              <a:rPr lang="en-US" dirty="0"/>
              <a:t>Key insights: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98C30F-3676-EB59-F8F5-D7EEBEACD1D9}"/>
              </a:ext>
            </a:extLst>
          </p:cNvPr>
          <p:cNvSpPr txBox="1"/>
          <p:nvPr/>
        </p:nvSpPr>
        <p:spPr>
          <a:xfrm>
            <a:off x="2809883" y="7698581"/>
            <a:ext cx="7534272" cy="2308324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Design</a:t>
            </a:r>
          </a:p>
          <a:p>
            <a:r>
              <a:rPr lang="en-US" dirty="0"/>
              <a:t>Relevant format for visual content:</a:t>
            </a:r>
          </a:p>
          <a:p>
            <a:endParaRPr lang="en-US" dirty="0"/>
          </a:p>
          <a:p>
            <a:r>
              <a:rPr lang="en-US" dirty="0"/>
              <a:t>Audience expectations: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7587D8-A6BA-A588-D93E-531E41091F3A}"/>
              </a:ext>
            </a:extLst>
          </p:cNvPr>
          <p:cNvSpPr txBox="1"/>
          <p:nvPr/>
        </p:nvSpPr>
        <p:spPr>
          <a:xfrm>
            <a:off x="10591804" y="7698581"/>
            <a:ext cx="7124700" cy="2308324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Ten Criteria:</a:t>
            </a:r>
          </a:p>
          <a:p>
            <a:r>
              <a:rPr lang="en-US" dirty="0"/>
              <a:t>___Validity and relativity of data     	___ Data is insightful                     </a:t>
            </a:r>
          </a:p>
          <a:p>
            <a:r>
              <a:rPr lang="en-US" dirty="0"/>
              <a:t>___Data credible			___ Data is explanatory &amp; concrete</a:t>
            </a:r>
          </a:p>
          <a:p>
            <a:r>
              <a:rPr lang="en-US" dirty="0"/>
              <a:t>___Support action/decision		___Emotional connection</a:t>
            </a:r>
            <a:br>
              <a:rPr lang="en-US" dirty="0"/>
            </a:br>
            <a:r>
              <a:rPr lang="en-US" dirty="0"/>
              <a:t>___Focus on desirability, feasibility, 	___Story arc supports retention</a:t>
            </a:r>
            <a:br>
              <a:rPr lang="en-US" dirty="0"/>
            </a:br>
            <a:r>
              <a:rPr lang="en-US" dirty="0"/>
              <a:t>      and viability			        and comprehension</a:t>
            </a:r>
          </a:p>
          <a:p>
            <a:r>
              <a:rPr lang="en-US" dirty="0"/>
              <a:t>___Visuals use appropriate scale	___Tested on pilot group</a:t>
            </a:r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927F09-63B0-CF6F-3637-E044B1074CC0}"/>
              </a:ext>
            </a:extLst>
          </p:cNvPr>
          <p:cNvSpPr txBox="1"/>
          <p:nvPr/>
        </p:nvSpPr>
        <p:spPr>
          <a:xfrm>
            <a:off x="1727537" y="342900"/>
            <a:ext cx="1015663" cy="25812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 vert="vert270" wrap="square" rtlCol="0">
            <a:spAutoFit/>
          </a:bodyPr>
          <a:lstStyle/>
          <a:p>
            <a:pPr algn="ctr"/>
            <a:r>
              <a:rPr lang="en-US" sz="3600" dirty="0"/>
              <a:t>CONTEXT</a:t>
            </a:r>
          </a:p>
          <a:p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065885E-98C4-9D1D-712A-228CA408C3CD}"/>
              </a:ext>
            </a:extLst>
          </p:cNvPr>
          <p:cNvSpPr txBox="1"/>
          <p:nvPr/>
        </p:nvSpPr>
        <p:spPr>
          <a:xfrm rot="5400000">
            <a:off x="667733" y="2534126"/>
            <a:ext cx="1569660" cy="258127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9050">
            <a:solidFill>
              <a:schemeClr val="tx1"/>
            </a:solidFill>
          </a:ln>
        </p:spPr>
        <p:txBody>
          <a:bodyPr vert="vert270" wrap="square" rtlCol="0">
            <a:spAutoFit/>
          </a:bodyPr>
          <a:lstStyle/>
          <a:p>
            <a:pPr algn="ctr"/>
            <a:endParaRPr lang="en-US" sz="3600" dirty="0"/>
          </a:p>
          <a:p>
            <a:pPr algn="ctr"/>
            <a:r>
              <a:rPr lang="en-US" sz="3600" dirty="0"/>
              <a:t>AUDIENCE</a:t>
            </a:r>
          </a:p>
          <a:p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00FCD5-4F18-7A2F-7BAC-3AD0897AA744}"/>
              </a:ext>
            </a:extLst>
          </p:cNvPr>
          <p:cNvSpPr txBox="1"/>
          <p:nvPr/>
        </p:nvSpPr>
        <p:spPr>
          <a:xfrm>
            <a:off x="1727536" y="7588358"/>
            <a:ext cx="1015663" cy="25812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 vert="vert270" wrap="square" rtlCol="0">
            <a:spAutoFit/>
          </a:bodyPr>
          <a:lstStyle/>
          <a:p>
            <a:pPr algn="ctr"/>
            <a:r>
              <a:rPr lang="en-US" sz="3600" dirty="0"/>
              <a:t>SITUATION</a:t>
            </a:r>
          </a:p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A880328-9E12-C25E-E5F9-43058C943033}"/>
              </a:ext>
            </a:extLst>
          </p:cNvPr>
          <p:cNvSpPr txBox="1"/>
          <p:nvPr/>
        </p:nvSpPr>
        <p:spPr>
          <a:xfrm>
            <a:off x="1727537" y="4754642"/>
            <a:ext cx="1015663" cy="28337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 vert="vert270" wrap="square" rtlCol="0">
            <a:spAutoFit/>
          </a:bodyPr>
          <a:lstStyle/>
          <a:p>
            <a:pPr algn="ctr"/>
            <a:r>
              <a:rPr lang="en-US" sz="3600" dirty="0"/>
              <a:t>STORY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0982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66D218-C0B0-2306-3CC7-CACE65278256}"/>
              </a:ext>
            </a:extLst>
          </p:cNvPr>
          <p:cNvSpPr txBox="1"/>
          <p:nvPr/>
        </p:nvSpPr>
        <p:spPr>
          <a:xfrm>
            <a:off x="2809883" y="342900"/>
            <a:ext cx="3657600" cy="2585323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WHY</a:t>
            </a:r>
          </a:p>
          <a:p>
            <a:r>
              <a:rPr lang="en-US" dirty="0"/>
              <a:t>Purpose: 1) To show information is beautiful, 2) Beautiful information can save the world by triggering an emotional response… to take action on climate change.</a:t>
            </a:r>
          </a:p>
          <a:p>
            <a:r>
              <a:rPr lang="en-US" dirty="0"/>
              <a:t>How is data shown (visuals – heart gives us the why)</a:t>
            </a:r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6CC049-A0AF-EAE3-21B9-F3E13EA01136}"/>
              </a:ext>
            </a:extLst>
          </p:cNvPr>
          <p:cNvSpPr txBox="1"/>
          <p:nvPr/>
        </p:nvSpPr>
        <p:spPr>
          <a:xfrm>
            <a:off x="6686556" y="342900"/>
            <a:ext cx="3657600" cy="2585323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WHAT</a:t>
            </a:r>
          </a:p>
          <a:p>
            <a:r>
              <a:rPr lang="en-US" dirty="0"/>
              <a:t>Relationship that needs changed:</a:t>
            </a:r>
          </a:p>
          <a:p>
            <a:r>
              <a:rPr lang="en-US" dirty="0"/>
              <a:t>The best visualizations hit you emotionally</a:t>
            </a:r>
          </a:p>
          <a:p>
            <a:r>
              <a:rPr lang="en-US" dirty="0"/>
              <a:t>Google Street View &amp; Pilot Data – anxiety of the fate of our children and makes us want to save the world.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831C8B-CB0C-B378-E125-931C9884B063}"/>
              </a:ext>
            </a:extLst>
          </p:cNvPr>
          <p:cNvSpPr txBox="1"/>
          <p:nvPr/>
        </p:nvSpPr>
        <p:spPr>
          <a:xfrm>
            <a:off x="10534654" y="352425"/>
            <a:ext cx="3476626" cy="2585323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HOW</a:t>
            </a:r>
          </a:p>
          <a:p>
            <a:r>
              <a:rPr lang="en-US" dirty="0"/>
              <a:t>Link to what needs changing:</a:t>
            </a:r>
          </a:p>
          <a:p>
            <a:r>
              <a:rPr lang="en-US" dirty="0"/>
              <a:t>Climate change – shows where cities will be in the future (underwater) and then uses Google Street View &amp; World Underwater.org by Carbon Story</a:t>
            </a:r>
          </a:p>
          <a:p>
            <a:r>
              <a:rPr lang="en-US" dirty="0"/>
              <a:t>Pilot data.  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EFCC89-5100-4425-A5E5-90559BF21144}"/>
              </a:ext>
            </a:extLst>
          </p:cNvPr>
          <p:cNvSpPr txBox="1"/>
          <p:nvPr/>
        </p:nvSpPr>
        <p:spPr>
          <a:xfrm>
            <a:off x="14201778" y="352425"/>
            <a:ext cx="3476626" cy="2585323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SO WHAT?</a:t>
            </a:r>
          </a:p>
          <a:p>
            <a:r>
              <a:rPr lang="en-US" dirty="0"/>
              <a:t>Change – start considering the impact of climate change on our grand-children</a:t>
            </a:r>
          </a:p>
          <a:p>
            <a:r>
              <a:rPr lang="en-US" dirty="0"/>
              <a:t>No Change – Image of our world at street level under water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45184D-250A-CFE9-484B-BE6981E2C710}"/>
              </a:ext>
            </a:extLst>
          </p:cNvPr>
          <p:cNvSpPr txBox="1"/>
          <p:nvPr/>
        </p:nvSpPr>
        <p:spPr>
          <a:xfrm>
            <a:off x="2819400" y="3086100"/>
            <a:ext cx="7534273" cy="1477328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WHO</a:t>
            </a:r>
          </a:p>
          <a:p>
            <a:r>
              <a:rPr lang="en-US" dirty="0"/>
              <a:t>Identify all the stakeholders and their role – who are the decision makers?</a:t>
            </a:r>
          </a:p>
          <a:p>
            <a:r>
              <a:rPr lang="en-US" dirty="0"/>
              <a:t>Humans are the decision makers.  It is relevant, because he shows our children will face this issue if we do nothing.</a:t>
            </a: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4CBD2E-2812-9BC9-E37A-914798D91905}"/>
              </a:ext>
            </a:extLst>
          </p:cNvPr>
          <p:cNvSpPr txBox="1"/>
          <p:nvPr/>
        </p:nvSpPr>
        <p:spPr>
          <a:xfrm>
            <a:off x="10534654" y="3086100"/>
            <a:ext cx="7124700" cy="1477328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DECISION PROMPTS</a:t>
            </a:r>
          </a:p>
          <a:p>
            <a:r>
              <a:rPr lang="en-US" dirty="0"/>
              <a:t>What do decision-makers know already about this topic?</a:t>
            </a:r>
          </a:p>
          <a:p>
            <a:r>
              <a:rPr lang="en-US" dirty="0"/>
              <a:t>Decision makers are split on their belief about climate change.  The call to action is somewhat difficult – is it awareness?  Is it a call to visualize climate change for others?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5B0A81-9380-F443-FFD2-7E68145368AC}"/>
              </a:ext>
            </a:extLst>
          </p:cNvPr>
          <p:cNvSpPr txBox="1"/>
          <p:nvPr/>
        </p:nvSpPr>
        <p:spPr>
          <a:xfrm>
            <a:off x="2809883" y="4754642"/>
            <a:ext cx="3657600" cy="2862322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Structure/Framework</a:t>
            </a:r>
          </a:p>
          <a:p>
            <a:r>
              <a:rPr lang="en-US" dirty="0"/>
              <a:t>How is data used to frame the story?</a:t>
            </a:r>
          </a:p>
          <a:p>
            <a:r>
              <a:rPr lang="en-US" dirty="0"/>
              <a:t>McCandless: Data is Truth (airplane crashes – human error)</a:t>
            </a:r>
          </a:p>
          <a:p>
            <a:r>
              <a:rPr lang="en-US" dirty="0"/>
              <a:t>Google Ideas - Global Arms Trade </a:t>
            </a:r>
          </a:p>
          <a:p>
            <a:r>
              <a:rPr lang="en-US" dirty="0" err="1"/>
              <a:t>StatBuilder</a:t>
            </a:r>
            <a:r>
              <a:rPr lang="en-US" dirty="0"/>
              <a:t> – map cities (art)</a:t>
            </a:r>
          </a:p>
          <a:p>
            <a:r>
              <a:rPr lang="en-US" dirty="0" err="1"/>
              <a:t>Astoroid</a:t>
            </a:r>
            <a:r>
              <a:rPr lang="en-US" dirty="0"/>
              <a:t> 3D – near collision</a:t>
            </a:r>
          </a:p>
          <a:p>
            <a:r>
              <a:rPr lang="en-US" dirty="0"/>
              <a:t>Climate Change Visual – main point</a:t>
            </a:r>
          </a:p>
          <a:p>
            <a:r>
              <a:rPr lang="en-US" dirty="0"/>
              <a:t>How is the story engaging? – connects emotionally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6CFCB7-6B0A-0928-42E8-3520C2D9A2B6}"/>
              </a:ext>
            </a:extLst>
          </p:cNvPr>
          <p:cNvSpPr txBox="1"/>
          <p:nvPr/>
        </p:nvSpPr>
        <p:spPr>
          <a:xfrm>
            <a:off x="6686556" y="4754642"/>
            <a:ext cx="3657600" cy="2862322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Character</a:t>
            </a:r>
          </a:p>
          <a:p>
            <a:r>
              <a:rPr lang="en-US" dirty="0"/>
              <a:t>Uses Commander Data of Star Trek </a:t>
            </a:r>
          </a:p>
          <a:p>
            <a:r>
              <a:rPr lang="en-US" dirty="0"/>
              <a:t>The Planet</a:t>
            </a:r>
          </a:p>
          <a:p>
            <a:r>
              <a:rPr lang="en-US" dirty="0"/>
              <a:t>Save the humans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7DF7AE-8E7C-21CC-7654-A2ACE87FCE1B}"/>
              </a:ext>
            </a:extLst>
          </p:cNvPr>
          <p:cNvSpPr txBox="1"/>
          <p:nvPr/>
        </p:nvSpPr>
        <p:spPr>
          <a:xfrm>
            <a:off x="10534654" y="4764167"/>
            <a:ext cx="3476626" cy="2862322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Problem</a:t>
            </a:r>
          </a:p>
          <a:p>
            <a:r>
              <a:rPr lang="en-US" dirty="0"/>
              <a:t>Link to what needs changing:</a:t>
            </a:r>
          </a:p>
          <a:p>
            <a:r>
              <a:rPr lang="en-US" dirty="0"/>
              <a:t>Our complacency on climate change.</a:t>
            </a:r>
          </a:p>
          <a:p>
            <a:endParaRPr lang="en-US" dirty="0"/>
          </a:p>
          <a:p>
            <a:r>
              <a:rPr lang="en-US" dirty="0"/>
              <a:t>Why change now?</a:t>
            </a:r>
          </a:p>
          <a:p>
            <a:r>
              <a:rPr lang="en-US" dirty="0"/>
              <a:t>The visual of the Google Street View and Pilot data from McCandless shows what our view will be.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FCFB99-FE01-E111-FBA2-F8CCD5462404}"/>
              </a:ext>
            </a:extLst>
          </p:cNvPr>
          <p:cNvSpPr txBox="1"/>
          <p:nvPr/>
        </p:nvSpPr>
        <p:spPr>
          <a:xfrm>
            <a:off x="14201778" y="4764167"/>
            <a:ext cx="3476626" cy="2862322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Delivery Plan</a:t>
            </a:r>
          </a:p>
          <a:p>
            <a:r>
              <a:rPr lang="en-US" dirty="0"/>
              <a:t>Sequence of events:</a:t>
            </a:r>
          </a:p>
          <a:p>
            <a:r>
              <a:rPr lang="en-US" dirty="0"/>
              <a:t>Beautiful visuals that show insight we can’t see with static data</a:t>
            </a:r>
          </a:p>
          <a:p>
            <a:endParaRPr lang="en-US" dirty="0"/>
          </a:p>
          <a:p>
            <a:r>
              <a:rPr lang="en-US" dirty="0"/>
              <a:t>Key insights: Data is beautiful, even artwork, and beautiful data triggers us emotionally (even scary)</a:t>
            </a:r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98C30F-3676-EB59-F8F5-D7EEBEACD1D9}"/>
              </a:ext>
            </a:extLst>
          </p:cNvPr>
          <p:cNvSpPr txBox="1"/>
          <p:nvPr/>
        </p:nvSpPr>
        <p:spPr>
          <a:xfrm>
            <a:off x="2809883" y="7698581"/>
            <a:ext cx="7534272" cy="2308324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Design</a:t>
            </a:r>
          </a:p>
          <a:p>
            <a:r>
              <a:rPr lang="en-US" dirty="0"/>
              <a:t>Relevant format for visual content: Visuals are videos, that show beautiful art although the topic might be the Global  </a:t>
            </a:r>
          </a:p>
          <a:p>
            <a:endParaRPr lang="en-US" dirty="0"/>
          </a:p>
          <a:p>
            <a:r>
              <a:rPr lang="en-US" dirty="0"/>
              <a:t>Audience expectations: Expecting to see beautiful data visualizations.  At the beginning audience does not see how data will save the world.  It is only after seeing a visual of what our planet would be like and experiencing negative emotions that we realize that change is needed. 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7587D8-A6BA-A588-D93E-531E41091F3A}"/>
              </a:ext>
            </a:extLst>
          </p:cNvPr>
          <p:cNvSpPr txBox="1"/>
          <p:nvPr/>
        </p:nvSpPr>
        <p:spPr>
          <a:xfrm>
            <a:off x="10591804" y="7698581"/>
            <a:ext cx="7124700" cy="2308324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Ten Criteria:</a:t>
            </a:r>
          </a:p>
          <a:p>
            <a:r>
              <a:rPr lang="en-US" dirty="0"/>
              <a:t>_</a:t>
            </a:r>
            <a:r>
              <a:rPr lang="en-US" dirty="0" err="1"/>
              <a:t>Y__Validity</a:t>
            </a:r>
            <a:r>
              <a:rPr lang="en-US" dirty="0"/>
              <a:t> and relativity of data     	_Y__ Data is insightful                     </a:t>
            </a:r>
          </a:p>
          <a:p>
            <a:r>
              <a:rPr lang="en-US" dirty="0"/>
              <a:t>_</a:t>
            </a:r>
            <a:r>
              <a:rPr lang="en-US" dirty="0" err="1"/>
              <a:t>Y__Data</a:t>
            </a:r>
            <a:r>
              <a:rPr lang="en-US" dirty="0"/>
              <a:t> credible			_Y_ Data is explanatory &amp; concrete</a:t>
            </a:r>
          </a:p>
          <a:p>
            <a:r>
              <a:rPr lang="en-US" dirty="0"/>
              <a:t>_</a:t>
            </a:r>
            <a:r>
              <a:rPr lang="en-US" dirty="0" err="1"/>
              <a:t>Y__Support</a:t>
            </a:r>
            <a:r>
              <a:rPr lang="en-US" dirty="0"/>
              <a:t> action/decision		_</a:t>
            </a:r>
            <a:r>
              <a:rPr lang="en-US" dirty="0" err="1"/>
              <a:t>Y__Emotional</a:t>
            </a:r>
            <a:r>
              <a:rPr lang="en-US" dirty="0"/>
              <a:t> connection</a:t>
            </a:r>
            <a:br>
              <a:rPr lang="en-US" dirty="0"/>
            </a:br>
            <a:r>
              <a:rPr lang="en-US" dirty="0"/>
              <a:t>_?__Focus on desirability, feasibility, 	_</a:t>
            </a:r>
            <a:r>
              <a:rPr lang="en-US" dirty="0" err="1"/>
              <a:t>Y__Story</a:t>
            </a:r>
            <a:r>
              <a:rPr lang="en-US" dirty="0"/>
              <a:t> arc supports retention</a:t>
            </a:r>
            <a:br>
              <a:rPr lang="en-US" dirty="0"/>
            </a:br>
            <a:r>
              <a:rPr lang="en-US" dirty="0"/>
              <a:t>      and viability			        and comprehension</a:t>
            </a:r>
          </a:p>
          <a:p>
            <a:r>
              <a:rPr lang="en-US" dirty="0"/>
              <a:t>_</a:t>
            </a:r>
            <a:r>
              <a:rPr lang="en-US" dirty="0" err="1"/>
              <a:t>Y__Visuals</a:t>
            </a:r>
            <a:r>
              <a:rPr lang="en-US" dirty="0"/>
              <a:t> use appropriate scale	_?__Tested on pilot group</a:t>
            </a:r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927F09-63B0-CF6F-3637-E044B1074CC0}"/>
              </a:ext>
            </a:extLst>
          </p:cNvPr>
          <p:cNvSpPr txBox="1"/>
          <p:nvPr/>
        </p:nvSpPr>
        <p:spPr>
          <a:xfrm>
            <a:off x="1727537" y="342900"/>
            <a:ext cx="1015663" cy="25812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 vert="vert270" wrap="square" rtlCol="0">
            <a:spAutoFit/>
          </a:bodyPr>
          <a:lstStyle/>
          <a:p>
            <a:pPr algn="ctr"/>
            <a:r>
              <a:rPr lang="en-US" sz="3600" dirty="0"/>
              <a:t>CONTEXT</a:t>
            </a:r>
          </a:p>
          <a:p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065885E-98C4-9D1D-712A-228CA408C3CD}"/>
              </a:ext>
            </a:extLst>
          </p:cNvPr>
          <p:cNvSpPr txBox="1"/>
          <p:nvPr/>
        </p:nvSpPr>
        <p:spPr>
          <a:xfrm rot="5400000">
            <a:off x="667733" y="2534126"/>
            <a:ext cx="1569660" cy="258127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9050">
            <a:solidFill>
              <a:schemeClr val="tx1"/>
            </a:solidFill>
          </a:ln>
        </p:spPr>
        <p:txBody>
          <a:bodyPr vert="vert270" wrap="square" rtlCol="0">
            <a:spAutoFit/>
          </a:bodyPr>
          <a:lstStyle/>
          <a:p>
            <a:pPr algn="ctr"/>
            <a:endParaRPr lang="en-US" sz="3600" dirty="0"/>
          </a:p>
          <a:p>
            <a:pPr algn="ctr"/>
            <a:r>
              <a:rPr lang="en-US" sz="3600" dirty="0"/>
              <a:t>AUDIENCE</a:t>
            </a:r>
          </a:p>
          <a:p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00FCD5-4F18-7A2F-7BAC-3AD0897AA744}"/>
              </a:ext>
            </a:extLst>
          </p:cNvPr>
          <p:cNvSpPr txBox="1"/>
          <p:nvPr/>
        </p:nvSpPr>
        <p:spPr>
          <a:xfrm>
            <a:off x="1727536" y="7588358"/>
            <a:ext cx="1015663" cy="25812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 vert="vert270" wrap="square" rtlCol="0">
            <a:spAutoFit/>
          </a:bodyPr>
          <a:lstStyle/>
          <a:p>
            <a:pPr algn="ctr"/>
            <a:r>
              <a:rPr lang="en-US" sz="3600" dirty="0"/>
              <a:t>SITUATION</a:t>
            </a:r>
          </a:p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A880328-9E12-C25E-E5F9-43058C943033}"/>
              </a:ext>
            </a:extLst>
          </p:cNvPr>
          <p:cNvSpPr txBox="1"/>
          <p:nvPr/>
        </p:nvSpPr>
        <p:spPr>
          <a:xfrm>
            <a:off x="1727537" y="4754642"/>
            <a:ext cx="1015663" cy="28337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 vert="vert270" wrap="square" rtlCol="0">
            <a:spAutoFit/>
          </a:bodyPr>
          <a:lstStyle/>
          <a:p>
            <a:pPr algn="ctr"/>
            <a:r>
              <a:rPr lang="en-US" sz="3600" dirty="0"/>
              <a:t>STORY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712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66D218-C0B0-2306-3CC7-CACE65278256}"/>
              </a:ext>
            </a:extLst>
          </p:cNvPr>
          <p:cNvSpPr txBox="1"/>
          <p:nvPr/>
        </p:nvSpPr>
        <p:spPr>
          <a:xfrm>
            <a:off x="2809883" y="190500"/>
            <a:ext cx="3657600" cy="2862322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WHY</a:t>
            </a:r>
          </a:p>
          <a:p>
            <a:r>
              <a:rPr lang="en-US" dirty="0"/>
              <a:t>Purpose: To share an internal training model that improved production.</a:t>
            </a:r>
          </a:p>
          <a:p>
            <a:endParaRPr lang="en-US" dirty="0"/>
          </a:p>
          <a:p>
            <a:r>
              <a:rPr lang="en-US" dirty="0"/>
              <a:t>How is data shown: Hours invested Vs hours returned (56 hours invested = 200 hours increase in productivity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6CC049-A0AF-EAE3-21B9-F3E13EA01136}"/>
              </a:ext>
            </a:extLst>
          </p:cNvPr>
          <p:cNvSpPr txBox="1"/>
          <p:nvPr/>
        </p:nvSpPr>
        <p:spPr>
          <a:xfrm>
            <a:off x="6686556" y="342900"/>
            <a:ext cx="3657599" cy="2585323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WHAT</a:t>
            </a:r>
          </a:p>
          <a:p>
            <a:r>
              <a:rPr lang="en-US" dirty="0"/>
              <a:t>Relationship that needs changed: Use on internal trainer could work for all departments</a:t>
            </a:r>
          </a:p>
          <a:p>
            <a:endParaRPr lang="en-US" dirty="0"/>
          </a:p>
          <a:p>
            <a:r>
              <a:rPr lang="en-US" dirty="0"/>
              <a:t>Key variables: Internal trainer – knows employees and knows systems</a:t>
            </a:r>
          </a:p>
          <a:p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831C8B-CB0C-B378-E125-931C9884B063}"/>
              </a:ext>
            </a:extLst>
          </p:cNvPr>
          <p:cNvSpPr txBox="1"/>
          <p:nvPr/>
        </p:nvSpPr>
        <p:spPr>
          <a:xfrm>
            <a:off x="10534654" y="352425"/>
            <a:ext cx="3476626" cy="2585323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HOW</a:t>
            </a:r>
          </a:p>
          <a:p>
            <a:r>
              <a:rPr lang="en-US" dirty="0"/>
              <a:t>Link to what needs changing: Other departments need to consider using an internal trainer and employee training.  Use of an infographic to be shared with each department head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EFCC89-5100-4425-A5E5-90559BF21144}"/>
              </a:ext>
            </a:extLst>
          </p:cNvPr>
          <p:cNvSpPr txBox="1"/>
          <p:nvPr/>
        </p:nvSpPr>
        <p:spPr>
          <a:xfrm>
            <a:off x="14201778" y="352425"/>
            <a:ext cx="3476626" cy="2585323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SO WHAT?</a:t>
            </a:r>
          </a:p>
          <a:p>
            <a:r>
              <a:rPr lang="en-US" dirty="0"/>
              <a:t>Change or no change – consequences – no increase in productivity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45184D-250A-CFE9-484B-BE6981E2C710}"/>
              </a:ext>
            </a:extLst>
          </p:cNvPr>
          <p:cNvSpPr txBox="1"/>
          <p:nvPr/>
        </p:nvSpPr>
        <p:spPr>
          <a:xfrm>
            <a:off x="2819400" y="3208972"/>
            <a:ext cx="7534273" cy="1754326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WHO</a:t>
            </a:r>
          </a:p>
          <a:p>
            <a:r>
              <a:rPr lang="en-US" dirty="0"/>
              <a:t>Identify all the stakeholders and their role – who are the decision makers?</a:t>
            </a:r>
          </a:p>
          <a:p>
            <a:r>
              <a:rPr lang="en-US" dirty="0"/>
              <a:t>Decision makers are the department heads; however, higher-level administrators will receive the infographic too.</a:t>
            </a:r>
          </a:p>
          <a:p>
            <a:r>
              <a:rPr lang="en-US" dirty="0"/>
              <a:t>Relevant, because? Administrators may override department heads.</a:t>
            </a:r>
          </a:p>
          <a:p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4CBD2E-2812-9BC9-E37A-914798D91905}"/>
              </a:ext>
            </a:extLst>
          </p:cNvPr>
          <p:cNvSpPr txBox="1"/>
          <p:nvPr/>
        </p:nvSpPr>
        <p:spPr>
          <a:xfrm>
            <a:off x="10534654" y="3086100"/>
            <a:ext cx="7124700" cy="1477328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DECISION PROMPTS</a:t>
            </a:r>
          </a:p>
          <a:p>
            <a:r>
              <a:rPr lang="en-US" dirty="0"/>
              <a:t>What do decision-makers know already about this topic?</a:t>
            </a:r>
          </a:p>
          <a:p>
            <a:r>
              <a:rPr lang="en-US" dirty="0"/>
              <a:t>Jim Wallace has reported this productivity improvement at department head meetings, but no one seems interested.</a:t>
            </a:r>
          </a:p>
          <a:p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5B0A81-9380-F443-FFD2-7E68145368AC}"/>
              </a:ext>
            </a:extLst>
          </p:cNvPr>
          <p:cNvSpPr txBox="1"/>
          <p:nvPr/>
        </p:nvSpPr>
        <p:spPr>
          <a:xfrm>
            <a:off x="2809883" y="4754642"/>
            <a:ext cx="3657600" cy="2862322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Structure/Framework</a:t>
            </a:r>
          </a:p>
          <a:p>
            <a:r>
              <a:rPr lang="en-US" dirty="0"/>
              <a:t>	</a:t>
            </a:r>
          </a:p>
          <a:p>
            <a:r>
              <a:rPr lang="en-US" dirty="0"/>
              <a:t>How is data used to frame the story? Or make your point?</a:t>
            </a:r>
          </a:p>
          <a:p>
            <a:r>
              <a:rPr lang="en-US" dirty="0"/>
              <a:t>Clearly show a 56 hour investment for a 200 hour increase in productivity.</a:t>
            </a:r>
          </a:p>
          <a:p>
            <a:endParaRPr lang="en-US" dirty="0"/>
          </a:p>
          <a:p>
            <a:r>
              <a:rPr lang="en-US" dirty="0"/>
              <a:t>How is the story engaging? – increased cost savings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6CFCB7-6B0A-0928-42E8-3520C2D9A2B6}"/>
              </a:ext>
            </a:extLst>
          </p:cNvPr>
          <p:cNvSpPr txBox="1"/>
          <p:nvPr/>
        </p:nvSpPr>
        <p:spPr>
          <a:xfrm>
            <a:off x="6686556" y="4754642"/>
            <a:ext cx="3657600" cy="2862322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Character</a:t>
            </a:r>
          </a:p>
          <a:p>
            <a:r>
              <a:rPr lang="en-US" dirty="0"/>
              <a:t>Motive and personality:</a:t>
            </a:r>
          </a:p>
          <a:p>
            <a:r>
              <a:rPr lang="en-US" dirty="0"/>
              <a:t>No character used – this was approached as an awareness infographic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7DF7AE-8E7C-21CC-7654-A2ACE87FCE1B}"/>
              </a:ext>
            </a:extLst>
          </p:cNvPr>
          <p:cNvSpPr txBox="1"/>
          <p:nvPr/>
        </p:nvSpPr>
        <p:spPr>
          <a:xfrm>
            <a:off x="10534654" y="4764167"/>
            <a:ext cx="3476626" cy="2862322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Problem</a:t>
            </a:r>
          </a:p>
          <a:p>
            <a:r>
              <a:rPr lang="en-US" dirty="0"/>
              <a:t>Link to what needs changing: Use internal trainer to provide professional training to increase productivity</a:t>
            </a:r>
          </a:p>
          <a:p>
            <a:endParaRPr lang="en-US" dirty="0"/>
          </a:p>
          <a:p>
            <a:r>
              <a:rPr lang="en-US" dirty="0"/>
              <a:t>Why change now?</a:t>
            </a:r>
          </a:p>
          <a:p>
            <a:r>
              <a:rPr lang="en-US" dirty="0"/>
              <a:t>1% increase in productivity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FCFB99-FE01-E111-FBA2-F8CCD5462404}"/>
              </a:ext>
            </a:extLst>
          </p:cNvPr>
          <p:cNvSpPr txBox="1"/>
          <p:nvPr/>
        </p:nvSpPr>
        <p:spPr>
          <a:xfrm>
            <a:off x="14201778" y="4764167"/>
            <a:ext cx="3476626" cy="3139321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Delivery Plan</a:t>
            </a:r>
          </a:p>
          <a:p>
            <a:r>
              <a:rPr lang="en-US" dirty="0"/>
              <a:t>Sequence of events: Share an infographic with department heads</a:t>
            </a:r>
          </a:p>
          <a:p>
            <a:endParaRPr lang="en-US" dirty="0"/>
          </a:p>
          <a:p>
            <a:r>
              <a:rPr lang="en-US" dirty="0"/>
              <a:t>Key insights: 56 hours invested, 200 hours gained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98C30F-3676-EB59-F8F5-D7EEBEACD1D9}"/>
              </a:ext>
            </a:extLst>
          </p:cNvPr>
          <p:cNvSpPr txBox="1"/>
          <p:nvPr/>
        </p:nvSpPr>
        <p:spPr>
          <a:xfrm>
            <a:off x="2809883" y="7698581"/>
            <a:ext cx="7534272" cy="2585323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Design</a:t>
            </a:r>
          </a:p>
          <a:p>
            <a:r>
              <a:rPr lang="en-US" dirty="0"/>
              <a:t>Relevant format for visual content: Easy to see in an email post to share with department heads</a:t>
            </a:r>
          </a:p>
          <a:p>
            <a:endParaRPr lang="en-US" dirty="0"/>
          </a:p>
          <a:p>
            <a:r>
              <a:rPr lang="en-US" dirty="0"/>
              <a:t>Audience expectations: Probably still hesitant to follow this internal trainer approach.  May take more than one infographic.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7587D8-A6BA-A588-D93E-531E41091F3A}"/>
              </a:ext>
            </a:extLst>
          </p:cNvPr>
          <p:cNvSpPr txBox="1"/>
          <p:nvPr/>
        </p:nvSpPr>
        <p:spPr>
          <a:xfrm>
            <a:off x="10591804" y="7698581"/>
            <a:ext cx="7124700" cy="2308324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b="1" dirty="0"/>
              <a:t>Ten Criteria:</a:t>
            </a:r>
          </a:p>
          <a:p>
            <a:r>
              <a:rPr lang="en-US" dirty="0"/>
              <a:t>__</a:t>
            </a:r>
            <a:r>
              <a:rPr lang="en-US" dirty="0" err="1"/>
              <a:t>x_Validity</a:t>
            </a:r>
            <a:r>
              <a:rPr lang="en-US" dirty="0"/>
              <a:t> and relativity of data     	_x__ Data is insightful                     </a:t>
            </a:r>
          </a:p>
          <a:p>
            <a:r>
              <a:rPr lang="en-US" dirty="0"/>
              <a:t>__</a:t>
            </a:r>
            <a:r>
              <a:rPr lang="en-US" dirty="0" err="1"/>
              <a:t>x_Data</a:t>
            </a:r>
            <a:r>
              <a:rPr lang="en-US" dirty="0"/>
              <a:t> credible			__x Data is explanatory &amp; concrete</a:t>
            </a:r>
          </a:p>
          <a:p>
            <a:r>
              <a:rPr lang="en-US" dirty="0"/>
              <a:t>__</a:t>
            </a:r>
            <a:r>
              <a:rPr lang="en-US" dirty="0" err="1"/>
              <a:t>x_Support</a:t>
            </a:r>
            <a:r>
              <a:rPr lang="en-US" dirty="0"/>
              <a:t> action/decision		___Emotional connection</a:t>
            </a:r>
            <a:br>
              <a:rPr lang="en-US" dirty="0"/>
            </a:br>
            <a:r>
              <a:rPr lang="en-US" dirty="0"/>
              <a:t>__</a:t>
            </a:r>
            <a:r>
              <a:rPr lang="en-US" dirty="0" err="1"/>
              <a:t>x_Focus</a:t>
            </a:r>
            <a:r>
              <a:rPr lang="en-US" dirty="0"/>
              <a:t> on desirability, feasibility, 	___Story arc supports retention</a:t>
            </a:r>
            <a:br>
              <a:rPr lang="en-US" dirty="0"/>
            </a:br>
            <a:r>
              <a:rPr lang="en-US" dirty="0"/>
              <a:t>      and viability			        and comprehension</a:t>
            </a:r>
          </a:p>
          <a:p>
            <a:r>
              <a:rPr lang="en-US" dirty="0"/>
              <a:t>__</a:t>
            </a:r>
            <a:r>
              <a:rPr lang="en-US" dirty="0" err="1"/>
              <a:t>x_Visuals</a:t>
            </a:r>
            <a:r>
              <a:rPr lang="en-US" dirty="0"/>
              <a:t> use appropriate scale	___Tested on pilot group</a:t>
            </a:r>
          </a:p>
          <a:p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927F09-63B0-CF6F-3637-E044B1074CC0}"/>
              </a:ext>
            </a:extLst>
          </p:cNvPr>
          <p:cNvSpPr txBox="1"/>
          <p:nvPr/>
        </p:nvSpPr>
        <p:spPr>
          <a:xfrm>
            <a:off x="1727537" y="190500"/>
            <a:ext cx="1015663" cy="27336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 vert="vert270" wrap="square" rtlCol="0">
            <a:spAutoFit/>
          </a:bodyPr>
          <a:lstStyle/>
          <a:p>
            <a:pPr algn="ctr"/>
            <a:r>
              <a:rPr lang="en-US" sz="3600" dirty="0"/>
              <a:t>CONTEXT</a:t>
            </a:r>
          </a:p>
          <a:p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065885E-98C4-9D1D-712A-228CA408C3CD}"/>
              </a:ext>
            </a:extLst>
          </p:cNvPr>
          <p:cNvSpPr txBox="1"/>
          <p:nvPr/>
        </p:nvSpPr>
        <p:spPr>
          <a:xfrm rot="5400000">
            <a:off x="667733" y="2534126"/>
            <a:ext cx="1569660" cy="2581275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9050">
            <a:solidFill>
              <a:schemeClr val="tx1"/>
            </a:solidFill>
          </a:ln>
        </p:spPr>
        <p:txBody>
          <a:bodyPr vert="vert270" wrap="square" rtlCol="0">
            <a:spAutoFit/>
          </a:bodyPr>
          <a:lstStyle/>
          <a:p>
            <a:pPr algn="ctr"/>
            <a:endParaRPr lang="en-US" sz="3600" dirty="0"/>
          </a:p>
          <a:p>
            <a:pPr algn="ctr"/>
            <a:r>
              <a:rPr lang="en-US" sz="3600" dirty="0"/>
              <a:t>AUDIENCE</a:t>
            </a:r>
          </a:p>
          <a:p>
            <a:endParaRPr lang="en-US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00FCD5-4F18-7A2F-7BAC-3AD0897AA744}"/>
              </a:ext>
            </a:extLst>
          </p:cNvPr>
          <p:cNvSpPr txBox="1"/>
          <p:nvPr/>
        </p:nvSpPr>
        <p:spPr>
          <a:xfrm>
            <a:off x="1727536" y="7588358"/>
            <a:ext cx="1015663" cy="2581275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 vert="vert270" wrap="square" rtlCol="0">
            <a:spAutoFit/>
          </a:bodyPr>
          <a:lstStyle/>
          <a:p>
            <a:pPr algn="ctr"/>
            <a:r>
              <a:rPr lang="en-US" sz="3600" dirty="0"/>
              <a:t>SITUATION</a:t>
            </a:r>
          </a:p>
          <a:p>
            <a:pPr algn="ctr"/>
            <a:endParaRPr lang="en-US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A880328-9E12-C25E-E5F9-43058C943033}"/>
              </a:ext>
            </a:extLst>
          </p:cNvPr>
          <p:cNvSpPr txBox="1"/>
          <p:nvPr/>
        </p:nvSpPr>
        <p:spPr>
          <a:xfrm>
            <a:off x="1727537" y="4754642"/>
            <a:ext cx="1015663" cy="283371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 vert="vert270" wrap="square" rtlCol="0">
            <a:spAutoFit/>
          </a:bodyPr>
          <a:lstStyle/>
          <a:p>
            <a:pPr algn="ctr"/>
            <a:r>
              <a:rPr lang="en-US" sz="3600" dirty="0"/>
              <a:t>STORY</a:t>
            </a:r>
          </a:p>
          <a:p>
            <a:endParaRPr lang="en-US" dirty="0"/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9BAB01C2-EC74-5CFB-D53A-58F6B5C89364}"/>
              </a:ext>
            </a:extLst>
          </p:cNvPr>
          <p:cNvSpPr/>
          <p:nvPr/>
        </p:nvSpPr>
        <p:spPr>
          <a:xfrm>
            <a:off x="6248400" y="4444053"/>
            <a:ext cx="3219444" cy="24389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054F530-4ED4-0251-9E50-FA5F3575E21F}"/>
              </a:ext>
            </a:extLst>
          </p:cNvPr>
          <p:cNvSpPr/>
          <p:nvPr/>
        </p:nvSpPr>
        <p:spPr>
          <a:xfrm>
            <a:off x="14068432" y="7771789"/>
            <a:ext cx="3219444" cy="2438906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FB60EB0-D07F-5524-AB09-0FE10DE59CF6}"/>
              </a:ext>
            </a:extLst>
          </p:cNvPr>
          <p:cNvSpPr txBox="1"/>
          <p:nvPr/>
        </p:nvSpPr>
        <p:spPr>
          <a:xfrm>
            <a:off x="161925" y="352425"/>
            <a:ext cx="1346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Wallace Infographic</a:t>
            </a:r>
          </a:p>
        </p:txBody>
      </p:sp>
    </p:spTree>
    <p:extLst>
      <p:ext uri="{BB962C8B-B14F-4D97-AF65-F5344CB8AC3E}">
        <p14:creationId xmlns:p14="http://schemas.microsoft.com/office/powerpoint/2010/main" val="3262861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88888" y="1757486"/>
            <a:ext cx="6817181" cy="6817181"/>
            <a:chOff x="0" y="0"/>
            <a:chExt cx="837653" cy="837653"/>
          </a:xfrm>
        </p:grpSpPr>
        <p:sp>
          <p:nvSpPr>
            <p:cNvPr id="3" name="Freeform 3"/>
            <p:cNvSpPr/>
            <p:nvPr/>
          </p:nvSpPr>
          <p:spPr>
            <a:xfrm>
              <a:off x="1869" y="0"/>
              <a:ext cx="833915" cy="837653"/>
            </a:xfrm>
            <a:custGeom>
              <a:avLst/>
              <a:gdLst/>
              <a:ahLst/>
              <a:cxnLst/>
              <a:rect l="l" t="t" r="r" b="b"/>
              <a:pathLst>
                <a:path w="833915" h="837653">
                  <a:moveTo>
                    <a:pt x="416957" y="0"/>
                  </a:moveTo>
                  <a:cubicBezTo>
                    <a:pt x="647538" y="1031"/>
                    <a:pt x="833915" y="188244"/>
                    <a:pt x="833915" y="418826"/>
                  </a:cubicBezTo>
                  <a:cubicBezTo>
                    <a:pt x="833915" y="649409"/>
                    <a:pt x="647538" y="836621"/>
                    <a:pt x="416957" y="837653"/>
                  </a:cubicBezTo>
                  <a:cubicBezTo>
                    <a:pt x="186377" y="836621"/>
                    <a:pt x="0" y="649409"/>
                    <a:pt x="0" y="418826"/>
                  </a:cubicBezTo>
                  <a:cubicBezTo>
                    <a:pt x="0" y="188244"/>
                    <a:pt x="186377" y="1031"/>
                    <a:pt x="416957" y="0"/>
                  </a:cubicBezTo>
                  <a:close/>
                </a:path>
              </a:pathLst>
            </a:custGeom>
            <a:solidFill>
              <a:srgbClr val="F5AF19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Freeform 5"/>
          <p:cNvSpPr/>
          <p:nvPr/>
        </p:nvSpPr>
        <p:spPr>
          <a:xfrm>
            <a:off x="1287279" y="2055878"/>
            <a:ext cx="6220398" cy="6220398"/>
          </a:xfrm>
          <a:custGeom>
            <a:avLst/>
            <a:gdLst/>
            <a:ahLst/>
            <a:cxnLst/>
            <a:rect l="l" t="t" r="r" b="b"/>
            <a:pathLst>
              <a:path w="6220398" h="6220398">
                <a:moveTo>
                  <a:pt x="0" y="0"/>
                </a:moveTo>
                <a:lnTo>
                  <a:pt x="6220398" y="0"/>
                </a:lnTo>
                <a:lnTo>
                  <a:pt x="6220398" y="6220397"/>
                </a:lnTo>
                <a:lnTo>
                  <a:pt x="0" y="62203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462087" y="2138378"/>
            <a:ext cx="6055396" cy="6055396"/>
          </a:xfrm>
          <a:custGeom>
            <a:avLst/>
            <a:gdLst/>
            <a:ahLst/>
            <a:cxnLst/>
            <a:rect l="l" t="t" r="r" b="b"/>
            <a:pathLst>
              <a:path w="6055396" h="6055396">
                <a:moveTo>
                  <a:pt x="0" y="0"/>
                </a:moveTo>
                <a:lnTo>
                  <a:pt x="6055397" y="0"/>
                </a:lnTo>
                <a:lnTo>
                  <a:pt x="6055397" y="6055397"/>
                </a:lnTo>
                <a:lnTo>
                  <a:pt x="0" y="6055397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7" name="Group 7"/>
          <p:cNvGrpSpPr/>
          <p:nvPr/>
        </p:nvGrpSpPr>
        <p:grpSpPr>
          <a:xfrm>
            <a:off x="1519823" y="2399664"/>
            <a:ext cx="5805876" cy="5532824"/>
            <a:chOff x="0" y="0"/>
            <a:chExt cx="852913" cy="812800"/>
          </a:xfrm>
        </p:grpSpPr>
        <p:sp>
          <p:nvSpPr>
            <p:cNvPr id="8" name="Freeform 8"/>
            <p:cNvSpPr/>
            <p:nvPr/>
          </p:nvSpPr>
          <p:spPr>
            <a:xfrm>
              <a:off x="21870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6" y="0"/>
                  </a:moveTo>
                  <a:cubicBezTo>
                    <a:pt x="628325" y="1001"/>
                    <a:pt x="809173" y="182659"/>
                    <a:pt x="809173" y="406400"/>
                  </a:cubicBezTo>
                  <a:cubicBezTo>
                    <a:pt x="809173" y="630141"/>
                    <a:pt x="628325" y="811799"/>
                    <a:pt x="404586" y="812800"/>
                  </a:cubicBezTo>
                  <a:cubicBezTo>
                    <a:pt x="180847" y="811799"/>
                    <a:pt x="0" y="630141"/>
                    <a:pt x="0" y="406400"/>
                  </a:cubicBezTo>
                  <a:cubicBezTo>
                    <a:pt x="0" y="182659"/>
                    <a:pt x="180847" y="1001"/>
                    <a:pt x="404586" y="0"/>
                  </a:cubicBezTo>
                  <a:close/>
                </a:path>
              </a:pathLst>
            </a:custGeom>
            <a:solidFill>
              <a:srgbClr val="FFBC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0" name="Freeform 10"/>
          <p:cNvSpPr/>
          <p:nvPr/>
        </p:nvSpPr>
        <p:spPr>
          <a:xfrm rot="-10800000">
            <a:off x="4397478" y="750863"/>
            <a:ext cx="4392637" cy="8785274"/>
          </a:xfrm>
          <a:custGeom>
            <a:avLst/>
            <a:gdLst/>
            <a:ahLst/>
            <a:cxnLst/>
            <a:rect l="l" t="t" r="r" b="b"/>
            <a:pathLst>
              <a:path w="4392637" h="8785274">
                <a:moveTo>
                  <a:pt x="0" y="0"/>
                </a:moveTo>
                <a:lnTo>
                  <a:pt x="4392637" y="0"/>
                </a:lnTo>
                <a:lnTo>
                  <a:pt x="4392637" y="8785274"/>
                </a:lnTo>
                <a:lnTo>
                  <a:pt x="0" y="878527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 rot="-5400000">
            <a:off x="-1802175" y="4393923"/>
            <a:ext cx="5103504" cy="1499154"/>
          </a:xfrm>
          <a:custGeom>
            <a:avLst/>
            <a:gdLst/>
            <a:ahLst/>
            <a:cxnLst/>
            <a:rect l="l" t="t" r="r" b="b"/>
            <a:pathLst>
              <a:path w="5103504" h="1499154">
                <a:moveTo>
                  <a:pt x="0" y="0"/>
                </a:moveTo>
                <a:lnTo>
                  <a:pt x="5103504" y="0"/>
                </a:lnTo>
                <a:lnTo>
                  <a:pt x="5103504" y="1499154"/>
                </a:lnTo>
                <a:lnTo>
                  <a:pt x="0" y="149915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grpSp>
        <p:nvGrpSpPr>
          <p:cNvPr id="12" name="Group 12"/>
          <p:cNvGrpSpPr/>
          <p:nvPr/>
        </p:nvGrpSpPr>
        <p:grpSpPr>
          <a:xfrm>
            <a:off x="1303801" y="2353149"/>
            <a:ext cx="432044" cy="432044"/>
            <a:chOff x="0" y="0"/>
            <a:chExt cx="812800" cy="812800"/>
          </a:xfrm>
        </p:grpSpPr>
        <p:sp>
          <p:nvSpPr>
            <p:cNvPr id="13" name="Freeform 13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5AF19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TextBox 14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5" name="Group 15"/>
          <p:cNvGrpSpPr/>
          <p:nvPr/>
        </p:nvGrpSpPr>
        <p:grpSpPr>
          <a:xfrm>
            <a:off x="1246065" y="7456654"/>
            <a:ext cx="432044" cy="432044"/>
            <a:chOff x="0" y="0"/>
            <a:chExt cx="812800" cy="812800"/>
          </a:xfrm>
        </p:grpSpPr>
        <p:sp>
          <p:nvSpPr>
            <p:cNvPr id="16" name="Freeform 16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5AF19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TextBox 17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18" name="Group 18"/>
          <p:cNvGrpSpPr/>
          <p:nvPr/>
        </p:nvGrpSpPr>
        <p:grpSpPr>
          <a:xfrm>
            <a:off x="103827" y="9089590"/>
            <a:ext cx="2831992" cy="2831992"/>
            <a:chOff x="0" y="0"/>
            <a:chExt cx="812800" cy="812800"/>
          </a:xfrm>
        </p:grpSpPr>
        <p:sp>
          <p:nvSpPr>
            <p:cNvPr id="19" name="Freeform 19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3733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TextBox 20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1" name="Group 21"/>
          <p:cNvGrpSpPr/>
          <p:nvPr/>
        </p:nvGrpSpPr>
        <p:grpSpPr>
          <a:xfrm>
            <a:off x="1823139" y="435103"/>
            <a:ext cx="1187194" cy="1187194"/>
            <a:chOff x="0" y="0"/>
            <a:chExt cx="812800" cy="812800"/>
          </a:xfrm>
        </p:grpSpPr>
        <p:sp>
          <p:nvSpPr>
            <p:cNvPr id="22" name="Freeform 22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3733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TextBox 23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4" name="Group 24"/>
          <p:cNvGrpSpPr/>
          <p:nvPr/>
        </p:nvGrpSpPr>
        <p:grpSpPr>
          <a:xfrm>
            <a:off x="7517484" y="8711283"/>
            <a:ext cx="1050577" cy="1050577"/>
            <a:chOff x="0" y="0"/>
            <a:chExt cx="812800" cy="812800"/>
          </a:xfrm>
        </p:grpSpPr>
        <p:sp>
          <p:nvSpPr>
            <p:cNvPr id="25" name="Freeform 25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37335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8042772" y="-897152"/>
            <a:ext cx="1794303" cy="1794303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1813" y="0"/>
              <a:ext cx="809173" cy="812800"/>
            </a:xfrm>
            <a:custGeom>
              <a:avLst/>
              <a:gdLst/>
              <a:ahLst/>
              <a:cxnLst/>
              <a:rect l="l" t="t" r="r" b="b"/>
              <a:pathLst>
                <a:path w="809173" h="812800">
                  <a:moveTo>
                    <a:pt x="404587" y="0"/>
                  </a:moveTo>
                  <a:cubicBezTo>
                    <a:pt x="628326" y="1001"/>
                    <a:pt x="809174" y="182659"/>
                    <a:pt x="809174" y="406400"/>
                  </a:cubicBezTo>
                  <a:cubicBezTo>
                    <a:pt x="809174" y="630141"/>
                    <a:pt x="628326" y="811799"/>
                    <a:pt x="404587" y="812800"/>
                  </a:cubicBezTo>
                  <a:cubicBezTo>
                    <a:pt x="180848" y="811799"/>
                    <a:pt x="0" y="630141"/>
                    <a:pt x="0" y="406400"/>
                  </a:cubicBezTo>
                  <a:cubicBezTo>
                    <a:pt x="0" y="182659"/>
                    <a:pt x="180848" y="1001"/>
                    <a:pt x="404587" y="0"/>
                  </a:cubicBezTo>
                  <a:close/>
                </a:path>
              </a:pathLst>
            </a:custGeom>
            <a:solidFill>
              <a:srgbClr val="FFBC00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76200" y="19050"/>
              <a:ext cx="660400" cy="7175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799"/>
                </a:lnSpc>
              </a:pPr>
              <a:endParaRPr/>
            </a:p>
          </p:txBody>
        </p:sp>
      </p:grpSp>
      <p:sp>
        <p:nvSpPr>
          <p:cNvPr id="30" name="Freeform 30"/>
          <p:cNvSpPr/>
          <p:nvPr/>
        </p:nvSpPr>
        <p:spPr>
          <a:xfrm>
            <a:off x="10136677" y="5047443"/>
            <a:ext cx="9897851" cy="1115758"/>
          </a:xfrm>
          <a:custGeom>
            <a:avLst/>
            <a:gdLst/>
            <a:ahLst/>
            <a:cxnLst/>
            <a:rect l="l" t="t" r="r" b="b"/>
            <a:pathLst>
              <a:path w="9897851" h="1115758">
                <a:moveTo>
                  <a:pt x="0" y="0"/>
                </a:moveTo>
                <a:lnTo>
                  <a:pt x="9897851" y="0"/>
                </a:lnTo>
                <a:lnTo>
                  <a:pt x="9897851" y="1115758"/>
                </a:lnTo>
                <a:lnTo>
                  <a:pt x="0" y="1115758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1" name="TextBox 31"/>
          <p:cNvSpPr txBox="1"/>
          <p:nvPr/>
        </p:nvSpPr>
        <p:spPr>
          <a:xfrm>
            <a:off x="11220327" y="3507715"/>
            <a:ext cx="5970332" cy="131382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9839"/>
              </a:lnSpc>
            </a:pPr>
            <a:r>
              <a:rPr lang="en-US" sz="8199">
                <a:solidFill>
                  <a:srgbClr val="000000"/>
                </a:solidFill>
                <a:latin typeface="Poppins Bold"/>
              </a:rPr>
              <a:t>Thank You</a:t>
            </a:r>
          </a:p>
        </p:txBody>
      </p:sp>
      <p:sp>
        <p:nvSpPr>
          <p:cNvPr id="32" name="TextBox 32"/>
          <p:cNvSpPr txBox="1"/>
          <p:nvPr/>
        </p:nvSpPr>
        <p:spPr>
          <a:xfrm>
            <a:off x="11208512" y="5279652"/>
            <a:ext cx="5989652" cy="67615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5147"/>
              </a:lnSpc>
            </a:pPr>
            <a:r>
              <a:rPr lang="en-US" sz="4289">
                <a:solidFill>
                  <a:srgbClr val="FFFFFF"/>
                </a:solidFill>
                <a:latin typeface="Poppins Medium Bold"/>
              </a:rPr>
              <a:t>For Your Attention</a:t>
            </a:r>
          </a:p>
        </p:txBody>
      </p:sp>
      <p:pic>
        <p:nvPicPr>
          <p:cNvPr id="33" name="Picture 33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>
          <a:xfrm>
            <a:off x="2105881" y="2851903"/>
            <a:ext cx="4583194" cy="458319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24659</TotalTime>
  <Words>1168</Words>
  <Application>Microsoft Office PowerPoint</Application>
  <PresentationFormat>Custom</PresentationFormat>
  <Paragraphs>208</Paragraphs>
  <Slides>5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GL862week8</dc:title>
  <cp:lastModifiedBy>Jennie Mitchell</cp:lastModifiedBy>
  <cp:revision>5</cp:revision>
  <dcterms:created xsi:type="dcterms:W3CDTF">2006-08-16T00:00:00Z</dcterms:created>
  <dcterms:modified xsi:type="dcterms:W3CDTF">2025-06-13T19:22:03Z</dcterms:modified>
  <dc:identifier>DAFkEc4Hl-E</dc:identifier>
</cp:coreProperties>
</file>