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76" r:id="rId4"/>
    <p:sldId id="297" r:id="rId5"/>
    <p:sldId id="294" r:id="rId6"/>
    <p:sldId id="295" r:id="rId7"/>
    <p:sldId id="296" r:id="rId8"/>
    <p:sldId id="271" r:id="rId9"/>
    <p:sldId id="279" r:id="rId10"/>
    <p:sldId id="280" r:id="rId11"/>
    <p:sldId id="298" r:id="rId12"/>
    <p:sldId id="299" r:id="rId13"/>
    <p:sldId id="300" r:id="rId14"/>
    <p:sldId id="265" r:id="rId15"/>
    <p:sldId id="288" r:id="rId16"/>
    <p:sldId id="275" r:id="rId17"/>
    <p:sldId id="301" r:id="rId18"/>
    <p:sldId id="287" r:id="rId19"/>
    <p:sldId id="302" r:id="rId20"/>
    <p:sldId id="303" r:id="rId21"/>
    <p:sldId id="304" r:id="rId22"/>
    <p:sldId id="305" r:id="rId23"/>
    <p:sldId id="261" r:id="rId24"/>
    <p:sldId id="262" r:id="rId25"/>
    <p:sldId id="268" r:id="rId26"/>
  </p:sldIdLst>
  <p:sldSz cx="13716000" cy="10287000"/>
  <p:notesSz cx="6858000" cy="9144000"/>
  <p:embeddedFontLst>
    <p:embeddedFont>
      <p:font typeface="Arial Black" panose="020B0A04020102020204" pitchFamily="34" charset="0"/>
      <p:bold r:id="rId28"/>
    </p:embeddedFont>
    <p:embeddedFont>
      <p:font typeface="Baguet Script" panose="00000500000000000000" pitchFamily="2" charset="0"/>
      <p:regular r:id="rId29"/>
    </p:embeddedFont>
    <p:embeddedFont>
      <p:font typeface="Codec Pro ExtraBold" panose="020B0604020202020204" charset="0"/>
      <p:regular r:id="rId30"/>
    </p:embeddedFont>
    <p:embeddedFont>
      <p:font typeface="Garamond" panose="02020404030301010803" pitchFamily="18" charset="0"/>
      <p:regular r:id="rId31"/>
      <p:bold r:id="rId32"/>
      <p:italic r:id="rId33"/>
    </p:embeddedFont>
    <p:embeddedFont>
      <p:font typeface="Montserrat Light" panose="00000400000000000000" pitchFamily="2" charset="0"/>
      <p:regular r:id="rId34"/>
      <p:italic r:id="rId35"/>
    </p:embeddedFont>
    <p:embeddedFont>
      <p:font typeface="Montserrat Light Bold" panose="020B0604020202020204" charset="0"/>
      <p:regular r:id="rId36"/>
    </p:embeddedFont>
    <p:embeddedFont>
      <p:font typeface="Open Sans" panose="020B0606030504020204" pitchFamily="34" charset="0"/>
      <p:regular r:id="rId37"/>
      <p:bold r:id="rId38"/>
      <p:italic r:id="rId39"/>
      <p:boldItalic r:id="rId40"/>
    </p:embeddedFont>
    <p:embeddedFont>
      <p:font typeface="Open Sauce" panose="020B0604020202020204" charset="0"/>
      <p:regular r:id="rId41"/>
    </p:embeddedFont>
    <p:embeddedFont>
      <p:font typeface="Open Sauce Bold" panose="020B0604020202020204" charset="0"/>
      <p:regular r:id="rId42"/>
    </p:embeddedFont>
    <p:embeddedFont>
      <p:font typeface="Open Sauce Italics" panose="020B0604020202020204"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739"/>
    <a:srgbClr val="F2F2F2"/>
    <a:srgbClr val="397D5A"/>
    <a:srgbClr val="FD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B3CB58-7067-4DBB-B794-10F60E2C4DF3}" v="289" dt="2025-06-18T15:07:11.6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0" d="100"/>
          <a:sy n="80" d="100"/>
        </p:scale>
        <p:origin x="1374" y="114"/>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e Mitchell" userId="a70c2a12-612a-4248-9f29-3318fb34994f" providerId="ADAL" clId="{24B3CB58-7067-4DBB-B794-10F60E2C4DF3}"/>
    <pc:docChg chg="undo custSel addSld delSld modSld sldOrd">
      <pc:chgData name="Jennie Mitchell" userId="a70c2a12-612a-4248-9f29-3318fb34994f" providerId="ADAL" clId="{24B3CB58-7067-4DBB-B794-10F60E2C4DF3}" dt="2025-06-18T15:07:20.326" v="5112" actId="14100"/>
      <pc:docMkLst>
        <pc:docMk/>
      </pc:docMkLst>
      <pc:sldChg chg="modSp mod">
        <pc:chgData name="Jennie Mitchell" userId="a70c2a12-612a-4248-9f29-3318fb34994f" providerId="ADAL" clId="{24B3CB58-7067-4DBB-B794-10F60E2C4DF3}" dt="2025-06-13T18:26:19.552" v="290" actId="20577"/>
        <pc:sldMkLst>
          <pc:docMk/>
          <pc:sldMk cId="0" sldId="256"/>
        </pc:sldMkLst>
        <pc:spChg chg="mod">
          <ac:chgData name="Jennie Mitchell" userId="a70c2a12-612a-4248-9f29-3318fb34994f" providerId="ADAL" clId="{24B3CB58-7067-4DBB-B794-10F60E2C4DF3}" dt="2025-06-13T18:24:21.325" v="3" actId="20577"/>
          <ac:spMkLst>
            <pc:docMk/>
            <pc:sldMk cId="0" sldId="256"/>
            <ac:spMk id="15" creationId="{00000000-0000-0000-0000-000000000000}"/>
          </ac:spMkLst>
        </pc:spChg>
        <pc:spChg chg="mod">
          <ac:chgData name="Jennie Mitchell" userId="a70c2a12-612a-4248-9f29-3318fb34994f" providerId="ADAL" clId="{24B3CB58-7067-4DBB-B794-10F60E2C4DF3}" dt="2025-06-13T18:24:56.124" v="36" actId="20577"/>
          <ac:spMkLst>
            <pc:docMk/>
            <pc:sldMk cId="0" sldId="256"/>
            <ac:spMk id="17" creationId="{00000000-0000-0000-0000-000000000000}"/>
          </ac:spMkLst>
        </pc:spChg>
        <pc:spChg chg="mod">
          <ac:chgData name="Jennie Mitchell" userId="a70c2a12-612a-4248-9f29-3318fb34994f" providerId="ADAL" clId="{24B3CB58-7067-4DBB-B794-10F60E2C4DF3}" dt="2025-06-13T18:26:19.552" v="290" actId="20577"/>
          <ac:spMkLst>
            <pc:docMk/>
            <pc:sldMk cId="0" sldId="256"/>
            <ac:spMk id="24" creationId="{FBEBAECA-886E-EA2A-F2C8-E28F3904BAFB}"/>
          </ac:spMkLst>
        </pc:spChg>
      </pc:sldChg>
      <pc:sldChg chg="delSp modSp mod">
        <pc:chgData name="Jennie Mitchell" userId="a70c2a12-612a-4248-9f29-3318fb34994f" providerId="ADAL" clId="{24B3CB58-7067-4DBB-B794-10F60E2C4DF3}" dt="2025-06-13T18:31:32.926" v="495" actId="1076"/>
        <pc:sldMkLst>
          <pc:docMk/>
          <pc:sldMk cId="0" sldId="257"/>
        </pc:sldMkLst>
        <pc:spChg chg="mod">
          <ac:chgData name="Jennie Mitchell" userId="a70c2a12-612a-4248-9f29-3318fb34994f" providerId="ADAL" clId="{24B3CB58-7067-4DBB-B794-10F60E2C4DF3}" dt="2025-06-13T18:30:22.461" v="481" actId="1076"/>
          <ac:spMkLst>
            <pc:docMk/>
            <pc:sldMk cId="0" sldId="257"/>
            <ac:spMk id="14" creationId="{00000000-0000-0000-0000-000000000000}"/>
          </ac:spMkLst>
        </pc:spChg>
        <pc:spChg chg="mod">
          <ac:chgData name="Jennie Mitchell" userId="a70c2a12-612a-4248-9f29-3318fb34994f" providerId="ADAL" clId="{24B3CB58-7067-4DBB-B794-10F60E2C4DF3}" dt="2025-06-13T18:31:29.796" v="494" actId="1076"/>
          <ac:spMkLst>
            <pc:docMk/>
            <pc:sldMk cId="0" sldId="257"/>
            <ac:spMk id="15" creationId="{00000000-0000-0000-0000-000000000000}"/>
          </ac:spMkLst>
        </pc:spChg>
        <pc:spChg chg="mod">
          <ac:chgData name="Jennie Mitchell" userId="a70c2a12-612a-4248-9f29-3318fb34994f" providerId="ADAL" clId="{24B3CB58-7067-4DBB-B794-10F60E2C4DF3}" dt="2025-06-13T18:30:57.044" v="488" actId="1076"/>
          <ac:spMkLst>
            <pc:docMk/>
            <pc:sldMk cId="0" sldId="257"/>
            <ac:spMk id="16" creationId="{00000000-0000-0000-0000-000000000000}"/>
          </ac:spMkLst>
        </pc:spChg>
        <pc:spChg chg="mod">
          <ac:chgData name="Jennie Mitchell" userId="a70c2a12-612a-4248-9f29-3318fb34994f" providerId="ADAL" clId="{24B3CB58-7067-4DBB-B794-10F60E2C4DF3}" dt="2025-06-13T18:30:42.599" v="485" actId="14100"/>
          <ac:spMkLst>
            <pc:docMk/>
            <pc:sldMk cId="0" sldId="257"/>
            <ac:spMk id="21" creationId="{00000000-0000-0000-0000-000000000000}"/>
          </ac:spMkLst>
        </pc:spChg>
        <pc:spChg chg="mod">
          <ac:chgData name="Jennie Mitchell" userId="a70c2a12-612a-4248-9f29-3318fb34994f" providerId="ADAL" clId="{24B3CB58-7067-4DBB-B794-10F60E2C4DF3}" dt="2025-06-13T18:31:32.926" v="495" actId="1076"/>
          <ac:spMkLst>
            <pc:docMk/>
            <pc:sldMk cId="0" sldId="257"/>
            <ac:spMk id="22" creationId="{00000000-0000-0000-0000-000000000000}"/>
          </ac:spMkLst>
        </pc:spChg>
        <pc:spChg chg="mod">
          <ac:chgData name="Jennie Mitchell" userId="a70c2a12-612a-4248-9f29-3318fb34994f" providerId="ADAL" clId="{24B3CB58-7067-4DBB-B794-10F60E2C4DF3}" dt="2025-06-13T18:31:01.829" v="489" actId="1076"/>
          <ac:spMkLst>
            <pc:docMk/>
            <pc:sldMk cId="0" sldId="257"/>
            <ac:spMk id="23" creationId="{00000000-0000-0000-0000-000000000000}"/>
          </ac:spMkLst>
        </pc:spChg>
        <pc:grpChg chg="mod">
          <ac:chgData name="Jennie Mitchell" userId="a70c2a12-612a-4248-9f29-3318fb34994f" providerId="ADAL" clId="{24B3CB58-7067-4DBB-B794-10F60E2C4DF3}" dt="2025-06-13T18:31:25.158" v="493" actId="1076"/>
          <ac:grpSpMkLst>
            <pc:docMk/>
            <pc:sldMk cId="0" sldId="257"/>
            <ac:grpSpMk id="2" creationId="{00000000-0000-0000-0000-000000000000}"/>
          </ac:grpSpMkLst>
        </pc:grpChg>
      </pc:sldChg>
      <pc:sldChg chg="del">
        <pc:chgData name="Jennie Mitchell" userId="a70c2a12-612a-4248-9f29-3318fb34994f" providerId="ADAL" clId="{24B3CB58-7067-4DBB-B794-10F60E2C4DF3}" dt="2025-06-18T14:59:06.497" v="4970" actId="47"/>
        <pc:sldMkLst>
          <pc:docMk/>
          <pc:sldMk cId="0" sldId="258"/>
        </pc:sldMkLst>
      </pc:sldChg>
      <pc:sldChg chg="del">
        <pc:chgData name="Jennie Mitchell" userId="a70c2a12-612a-4248-9f29-3318fb34994f" providerId="ADAL" clId="{24B3CB58-7067-4DBB-B794-10F60E2C4DF3}" dt="2025-06-18T14:59:07.750" v="4971" actId="47"/>
        <pc:sldMkLst>
          <pc:docMk/>
          <pc:sldMk cId="0" sldId="259"/>
        </pc:sldMkLst>
      </pc:sldChg>
      <pc:sldChg chg="del mod ord modShow">
        <pc:chgData name="Jennie Mitchell" userId="a70c2a12-612a-4248-9f29-3318fb34994f" providerId="ADAL" clId="{24B3CB58-7067-4DBB-B794-10F60E2C4DF3}" dt="2025-06-18T14:58:59.173" v="4962" actId="47"/>
        <pc:sldMkLst>
          <pc:docMk/>
          <pc:sldMk cId="0" sldId="260"/>
        </pc:sldMkLst>
      </pc:sldChg>
      <pc:sldChg chg="modSp mod">
        <pc:chgData name="Jennie Mitchell" userId="a70c2a12-612a-4248-9f29-3318fb34994f" providerId="ADAL" clId="{24B3CB58-7067-4DBB-B794-10F60E2C4DF3}" dt="2025-06-14T14:16:18.230" v="4353" actId="20577"/>
        <pc:sldMkLst>
          <pc:docMk/>
          <pc:sldMk cId="0" sldId="261"/>
        </pc:sldMkLst>
        <pc:spChg chg="mod">
          <ac:chgData name="Jennie Mitchell" userId="a70c2a12-612a-4248-9f29-3318fb34994f" providerId="ADAL" clId="{24B3CB58-7067-4DBB-B794-10F60E2C4DF3}" dt="2025-06-14T14:16:18.230" v="4353" actId="20577"/>
          <ac:spMkLst>
            <pc:docMk/>
            <pc:sldMk cId="0" sldId="261"/>
            <ac:spMk id="3" creationId="{00000000-0000-0000-0000-000000000000}"/>
          </ac:spMkLst>
        </pc:spChg>
      </pc:sldChg>
      <pc:sldChg chg="modSp mod">
        <pc:chgData name="Jennie Mitchell" userId="a70c2a12-612a-4248-9f29-3318fb34994f" providerId="ADAL" clId="{24B3CB58-7067-4DBB-B794-10F60E2C4DF3}" dt="2025-06-14T14:25:04.443" v="4747" actId="1076"/>
        <pc:sldMkLst>
          <pc:docMk/>
          <pc:sldMk cId="0" sldId="262"/>
        </pc:sldMkLst>
        <pc:spChg chg="mod">
          <ac:chgData name="Jennie Mitchell" userId="a70c2a12-612a-4248-9f29-3318fb34994f" providerId="ADAL" clId="{24B3CB58-7067-4DBB-B794-10F60E2C4DF3}" dt="2025-06-14T14:24:59.089" v="4746" actId="1076"/>
          <ac:spMkLst>
            <pc:docMk/>
            <pc:sldMk cId="0" sldId="262"/>
            <ac:spMk id="30" creationId="{00000000-0000-0000-0000-000000000000}"/>
          </ac:spMkLst>
        </pc:spChg>
        <pc:spChg chg="mod">
          <ac:chgData name="Jennie Mitchell" userId="a70c2a12-612a-4248-9f29-3318fb34994f" providerId="ADAL" clId="{24B3CB58-7067-4DBB-B794-10F60E2C4DF3}" dt="2025-06-14T14:17:24.253" v="4371" actId="14100"/>
          <ac:spMkLst>
            <pc:docMk/>
            <pc:sldMk cId="0" sldId="262"/>
            <ac:spMk id="36" creationId="{00000000-0000-0000-0000-000000000000}"/>
          </ac:spMkLst>
        </pc:spChg>
        <pc:spChg chg="mod">
          <ac:chgData name="Jennie Mitchell" userId="a70c2a12-612a-4248-9f29-3318fb34994f" providerId="ADAL" clId="{24B3CB58-7067-4DBB-B794-10F60E2C4DF3}" dt="2025-06-14T14:19:56.904" v="4434" actId="20577"/>
          <ac:spMkLst>
            <pc:docMk/>
            <pc:sldMk cId="0" sldId="262"/>
            <ac:spMk id="37" creationId="{00000000-0000-0000-0000-000000000000}"/>
          </ac:spMkLst>
        </pc:spChg>
        <pc:spChg chg="mod">
          <ac:chgData name="Jennie Mitchell" userId="a70c2a12-612a-4248-9f29-3318fb34994f" providerId="ADAL" clId="{24B3CB58-7067-4DBB-B794-10F60E2C4DF3}" dt="2025-06-14T14:21:10.842" v="4572" actId="20577"/>
          <ac:spMkLst>
            <pc:docMk/>
            <pc:sldMk cId="0" sldId="262"/>
            <ac:spMk id="38" creationId="{00000000-0000-0000-0000-000000000000}"/>
          </ac:spMkLst>
        </pc:spChg>
        <pc:spChg chg="mod">
          <ac:chgData name="Jennie Mitchell" userId="a70c2a12-612a-4248-9f29-3318fb34994f" providerId="ADAL" clId="{24B3CB58-7067-4DBB-B794-10F60E2C4DF3}" dt="2025-06-14T14:22:24.240" v="4637" actId="20577"/>
          <ac:spMkLst>
            <pc:docMk/>
            <pc:sldMk cId="0" sldId="262"/>
            <ac:spMk id="39" creationId="{00000000-0000-0000-0000-000000000000}"/>
          </ac:spMkLst>
        </pc:spChg>
        <pc:spChg chg="mod">
          <ac:chgData name="Jennie Mitchell" userId="a70c2a12-612a-4248-9f29-3318fb34994f" providerId="ADAL" clId="{24B3CB58-7067-4DBB-B794-10F60E2C4DF3}" dt="2025-06-14T14:22:53.256" v="4696" actId="20577"/>
          <ac:spMkLst>
            <pc:docMk/>
            <pc:sldMk cId="0" sldId="262"/>
            <ac:spMk id="40" creationId="{00000000-0000-0000-0000-000000000000}"/>
          </ac:spMkLst>
        </pc:spChg>
        <pc:spChg chg="mod">
          <ac:chgData name="Jennie Mitchell" userId="a70c2a12-612a-4248-9f29-3318fb34994f" providerId="ADAL" clId="{24B3CB58-7067-4DBB-B794-10F60E2C4DF3}" dt="2025-06-14T14:23:21.024" v="4740" actId="20577"/>
          <ac:spMkLst>
            <pc:docMk/>
            <pc:sldMk cId="0" sldId="262"/>
            <ac:spMk id="45" creationId="{84A03ACF-B63D-3DB4-92F0-86E6396A1E2B}"/>
          </ac:spMkLst>
        </pc:spChg>
        <pc:grpChg chg="mod">
          <ac:chgData name="Jennie Mitchell" userId="a70c2a12-612a-4248-9f29-3318fb34994f" providerId="ADAL" clId="{24B3CB58-7067-4DBB-B794-10F60E2C4DF3}" dt="2025-06-14T14:24:37.030" v="4743" actId="1076"/>
          <ac:grpSpMkLst>
            <pc:docMk/>
            <pc:sldMk cId="0" sldId="262"/>
            <ac:grpSpMk id="25" creationId="{00000000-0000-0000-0000-000000000000}"/>
          </ac:grpSpMkLst>
        </pc:grpChg>
        <pc:picChg chg="mod">
          <ac:chgData name="Jennie Mitchell" userId="a70c2a12-612a-4248-9f29-3318fb34994f" providerId="ADAL" clId="{24B3CB58-7067-4DBB-B794-10F60E2C4DF3}" dt="2025-06-14T14:24:41.931" v="4744" actId="1076"/>
          <ac:picMkLst>
            <pc:docMk/>
            <pc:sldMk cId="0" sldId="262"/>
            <ac:picMk id="42" creationId="{8A49908F-0EC6-80DC-218C-BBC9F92DD933}"/>
          </ac:picMkLst>
        </pc:picChg>
        <pc:picChg chg="mod">
          <ac:chgData name="Jennie Mitchell" userId="a70c2a12-612a-4248-9f29-3318fb34994f" providerId="ADAL" clId="{24B3CB58-7067-4DBB-B794-10F60E2C4DF3}" dt="2025-06-14T14:25:04.443" v="4747" actId="1076"/>
          <ac:picMkLst>
            <pc:docMk/>
            <pc:sldMk cId="0" sldId="262"/>
            <ac:picMk id="44" creationId="{9AB10E3B-0B50-0B3D-C82E-DE7A2148AC2F}"/>
          </ac:picMkLst>
        </pc:picChg>
        <pc:picChg chg="mod">
          <ac:chgData name="Jennie Mitchell" userId="a70c2a12-612a-4248-9f29-3318fb34994f" providerId="ADAL" clId="{24B3CB58-7067-4DBB-B794-10F60E2C4DF3}" dt="2025-06-14T14:24:34.688" v="4742" actId="1076"/>
          <ac:picMkLst>
            <pc:docMk/>
            <pc:sldMk cId="0" sldId="262"/>
            <ac:picMk id="47" creationId="{9B5E1970-D13E-BB06-0DC4-E9F9C04E54E3}"/>
          </ac:picMkLst>
        </pc:picChg>
      </pc:sldChg>
      <pc:sldChg chg="del">
        <pc:chgData name="Jennie Mitchell" userId="a70c2a12-612a-4248-9f29-3318fb34994f" providerId="ADAL" clId="{24B3CB58-7067-4DBB-B794-10F60E2C4DF3}" dt="2025-06-18T14:58:56.976" v="4960" actId="47"/>
        <pc:sldMkLst>
          <pc:docMk/>
          <pc:sldMk cId="0" sldId="263"/>
        </pc:sldMkLst>
      </pc:sldChg>
      <pc:sldChg chg="del">
        <pc:chgData name="Jennie Mitchell" userId="a70c2a12-612a-4248-9f29-3318fb34994f" providerId="ADAL" clId="{24B3CB58-7067-4DBB-B794-10F60E2C4DF3}" dt="2025-06-18T14:58:58.219" v="4961" actId="47"/>
        <pc:sldMkLst>
          <pc:docMk/>
          <pc:sldMk cId="0" sldId="264"/>
        </pc:sldMkLst>
      </pc:sldChg>
      <pc:sldChg chg="addSp delSp modSp mod delAnim">
        <pc:chgData name="Jennie Mitchell" userId="a70c2a12-612a-4248-9f29-3318fb34994f" providerId="ADAL" clId="{24B3CB58-7067-4DBB-B794-10F60E2C4DF3}" dt="2025-06-18T15:07:20.326" v="5112" actId="14100"/>
        <pc:sldMkLst>
          <pc:docMk/>
          <pc:sldMk cId="0" sldId="265"/>
        </pc:sldMkLst>
        <pc:spChg chg="mod">
          <ac:chgData name="Jennie Mitchell" userId="a70c2a12-612a-4248-9f29-3318fb34994f" providerId="ADAL" clId="{24B3CB58-7067-4DBB-B794-10F60E2C4DF3}" dt="2025-06-13T22:31:41.208" v="2423" actId="20577"/>
          <ac:spMkLst>
            <pc:docMk/>
            <pc:sldMk cId="0" sldId="265"/>
            <ac:spMk id="25" creationId="{00000000-0000-0000-0000-000000000000}"/>
          </ac:spMkLst>
        </pc:spChg>
        <pc:spChg chg="mod">
          <ac:chgData name="Jennie Mitchell" userId="a70c2a12-612a-4248-9f29-3318fb34994f" providerId="ADAL" clId="{24B3CB58-7067-4DBB-B794-10F60E2C4DF3}" dt="2025-06-13T22:31:56.500" v="2427" actId="404"/>
          <ac:spMkLst>
            <pc:docMk/>
            <pc:sldMk cId="0" sldId="265"/>
            <ac:spMk id="27" creationId="{00000000-0000-0000-0000-000000000000}"/>
          </ac:spMkLst>
        </pc:spChg>
        <pc:spChg chg="mod">
          <ac:chgData name="Jennie Mitchell" userId="a70c2a12-612a-4248-9f29-3318fb34994f" providerId="ADAL" clId="{24B3CB58-7067-4DBB-B794-10F60E2C4DF3}" dt="2025-06-18T15:07:16.396" v="5111" actId="14100"/>
          <ac:spMkLst>
            <pc:docMk/>
            <pc:sldMk cId="0" sldId="265"/>
            <ac:spMk id="34" creationId="{D1EC4797-9348-83D3-4641-91F9D68646D6}"/>
          </ac:spMkLst>
        </pc:spChg>
        <pc:picChg chg="add mod">
          <ac:chgData name="Jennie Mitchell" userId="a70c2a12-612a-4248-9f29-3318fb34994f" providerId="ADAL" clId="{24B3CB58-7067-4DBB-B794-10F60E2C4DF3}" dt="2025-06-18T15:07:20.326" v="5112" actId="14100"/>
          <ac:picMkLst>
            <pc:docMk/>
            <pc:sldMk cId="0" sldId="265"/>
            <ac:picMk id="38" creationId="{98F9C2D7-CAC4-81B6-2D57-AC6886C9F4A7}"/>
          </ac:picMkLst>
        </pc:picChg>
        <pc:picChg chg="add mod">
          <ac:chgData name="Jennie Mitchell" userId="a70c2a12-612a-4248-9f29-3318fb34994f" providerId="ADAL" clId="{24B3CB58-7067-4DBB-B794-10F60E2C4DF3}" dt="2025-06-13T22:30:59.101" v="2415" actId="14100"/>
          <ac:picMkLst>
            <pc:docMk/>
            <pc:sldMk cId="0" sldId="265"/>
            <ac:picMk id="40" creationId="{56478DA2-3C68-EECD-B1F5-D834014B7BF3}"/>
          </ac:picMkLst>
        </pc:picChg>
        <pc:picChg chg="add mod">
          <ac:chgData name="Jennie Mitchell" userId="a70c2a12-612a-4248-9f29-3318fb34994f" providerId="ADAL" clId="{24B3CB58-7067-4DBB-B794-10F60E2C4DF3}" dt="2025-06-13T22:31:23.736" v="2421" actId="1076"/>
          <ac:picMkLst>
            <pc:docMk/>
            <pc:sldMk cId="0" sldId="265"/>
            <ac:picMk id="42" creationId="{D77772CC-0CCA-B2A1-CCE1-8B74A7C7695D}"/>
          </ac:picMkLst>
        </pc:picChg>
      </pc:sldChg>
      <pc:sldChg chg="del">
        <pc:chgData name="Jennie Mitchell" userId="a70c2a12-612a-4248-9f29-3318fb34994f" providerId="ADAL" clId="{24B3CB58-7067-4DBB-B794-10F60E2C4DF3}" dt="2025-06-18T14:59:08.802" v="4972" actId="47"/>
        <pc:sldMkLst>
          <pc:docMk/>
          <pc:sldMk cId="0" sldId="266"/>
        </pc:sldMkLst>
      </pc:sldChg>
      <pc:sldChg chg="del">
        <pc:chgData name="Jennie Mitchell" userId="a70c2a12-612a-4248-9f29-3318fb34994f" providerId="ADAL" clId="{24B3CB58-7067-4DBB-B794-10F60E2C4DF3}" dt="2025-06-18T14:59:10.329" v="4973" actId="47"/>
        <pc:sldMkLst>
          <pc:docMk/>
          <pc:sldMk cId="0" sldId="267"/>
        </pc:sldMkLst>
      </pc:sldChg>
      <pc:sldChg chg="modSp mod">
        <pc:chgData name="Jennie Mitchell" userId="a70c2a12-612a-4248-9f29-3318fb34994f" providerId="ADAL" clId="{24B3CB58-7067-4DBB-B794-10F60E2C4DF3}" dt="2025-06-13T18:24:12.158" v="1" actId="20577"/>
        <pc:sldMkLst>
          <pc:docMk/>
          <pc:sldMk cId="0" sldId="268"/>
        </pc:sldMkLst>
        <pc:spChg chg="mod">
          <ac:chgData name="Jennie Mitchell" userId="a70c2a12-612a-4248-9f29-3318fb34994f" providerId="ADAL" clId="{24B3CB58-7067-4DBB-B794-10F60E2C4DF3}" dt="2025-06-13T18:24:12.158" v="1" actId="20577"/>
          <ac:spMkLst>
            <pc:docMk/>
            <pc:sldMk cId="0" sldId="268"/>
            <ac:spMk id="16" creationId="{00000000-0000-0000-0000-000000000000}"/>
          </ac:spMkLst>
        </pc:spChg>
      </pc:sldChg>
      <pc:sldChg chg="del">
        <pc:chgData name="Jennie Mitchell" userId="a70c2a12-612a-4248-9f29-3318fb34994f" providerId="ADAL" clId="{24B3CB58-7067-4DBB-B794-10F60E2C4DF3}" dt="2025-06-18T14:58:53.920" v="4959" actId="47"/>
        <pc:sldMkLst>
          <pc:docMk/>
          <pc:sldMk cId="1106448061" sldId="270"/>
        </pc:sldMkLst>
      </pc:sldChg>
      <pc:sldChg chg="addSp delSp modSp mod modNotesTx">
        <pc:chgData name="Jennie Mitchell" userId="a70c2a12-612a-4248-9f29-3318fb34994f" providerId="ADAL" clId="{24B3CB58-7067-4DBB-B794-10F60E2C4DF3}" dt="2025-06-18T15:06:20.888" v="5092" actId="14100"/>
        <pc:sldMkLst>
          <pc:docMk/>
          <pc:sldMk cId="1171966786" sldId="271"/>
        </pc:sldMkLst>
        <pc:spChg chg="mod">
          <ac:chgData name="Jennie Mitchell" userId="a70c2a12-612a-4248-9f29-3318fb34994f" providerId="ADAL" clId="{24B3CB58-7067-4DBB-B794-10F60E2C4DF3}" dt="2025-06-13T18:53:23.706" v="727" actId="20577"/>
          <ac:spMkLst>
            <pc:docMk/>
            <pc:sldMk cId="1171966786" sldId="271"/>
            <ac:spMk id="55" creationId="{BCF47D76-3C11-7683-FD24-32E8CBA79D22}"/>
          </ac:spMkLst>
        </pc:spChg>
        <pc:spChg chg="mod">
          <ac:chgData name="Jennie Mitchell" userId="a70c2a12-612a-4248-9f29-3318fb34994f" providerId="ADAL" clId="{24B3CB58-7067-4DBB-B794-10F60E2C4DF3}" dt="2025-06-13T18:43:17.220" v="638"/>
          <ac:spMkLst>
            <pc:docMk/>
            <pc:sldMk cId="1171966786" sldId="271"/>
            <ac:spMk id="60" creationId="{FDA66B5F-A182-4889-C13D-99B331203779}"/>
          </ac:spMkLst>
        </pc:spChg>
        <pc:spChg chg="add mod">
          <ac:chgData name="Jennie Mitchell" userId="a70c2a12-612a-4248-9f29-3318fb34994f" providerId="ADAL" clId="{24B3CB58-7067-4DBB-B794-10F60E2C4DF3}" dt="2025-06-18T15:06:20.888" v="5092" actId="14100"/>
          <ac:spMkLst>
            <pc:docMk/>
            <pc:sldMk cId="1171966786" sldId="271"/>
            <ac:spMk id="64" creationId="{AFCE44D2-6D27-C506-C398-27A730B65BC9}"/>
          </ac:spMkLst>
        </pc:spChg>
        <pc:graphicFrameChg chg="add mod modGraphic">
          <ac:chgData name="Jennie Mitchell" userId="a70c2a12-612a-4248-9f29-3318fb34994f" providerId="ADAL" clId="{24B3CB58-7067-4DBB-B794-10F60E2C4DF3}" dt="2025-06-13T18:51:55.886" v="678"/>
          <ac:graphicFrameMkLst>
            <pc:docMk/>
            <pc:sldMk cId="1171966786" sldId="271"/>
            <ac:graphicFrameMk id="61" creationId="{907B1890-E8AE-0DCF-AF8B-C588DC74E4A0}"/>
          </ac:graphicFrameMkLst>
        </pc:graphicFrameChg>
      </pc:sldChg>
      <pc:sldChg chg="del mod ord modShow">
        <pc:chgData name="Jennie Mitchell" userId="a70c2a12-612a-4248-9f29-3318fb34994f" providerId="ADAL" clId="{24B3CB58-7067-4DBB-B794-10F60E2C4DF3}" dt="2025-06-18T14:59:16.429" v="4979" actId="47"/>
        <pc:sldMkLst>
          <pc:docMk/>
          <pc:sldMk cId="1600688715" sldId="272"/>
        </pc:sldMkLst>
      </pc:sldChg>
      <pc:sldChg chg="del mod ord modShow">
        <pc:chgData name="Jennie Mitchell" userId="a70c2a12-612a-4248-9f29-3318fb34994f" providerId="ADAL" clId="{24B3CB58-7067-4DBB-B794-10F60E2C4DF3}" dt="2025-06-18T14:59:18.929" v="4982" actId="47"/>
        <pc:sldMkLst>
          <pc:docMk/>
          <pc:sldMk cId="1508232559" sldId="273"/>
        </pc:sldMkLst>
      </pc:sldChg>
      <pc:sldChg chg="del">
        <pc:chgData name="Jennie Mitchell" userId="a70c2a12-612a-4248-9f29-3318fb34994f" providerId="ADAL" clId="{24B3CB58-7067-4DBB-B794-10F60E2C4DF3}" dt="2025-06-18T14:59:01.062" v="4964" actId="47"/>
        <pc:sldMkLst>
          <pc:docMk/>
          <pc:sldMk cId="3611234057" sldId="274"/>
        </pc:sldMkLst>
      </pc:sldChg>
      <pc:sldChg chg="addSp delSp modSp mod">
        <pc:chgData name="Jennie Mitchell" userId="a70c2a12-612a-4248-9f29-3318fb34994f" providerId="ADAL" clId="{24B3CB58-7067-4DBB-B794-10F60E2C4DF3}" dt="2025-06-13T22:45:16.689" v="2603" actId="404"/>
        <pc:sldMkLst>
          <pc:docMk/>
          <pc:sldMk cId="3817319197" sldId="275"/>
        </pc:sldMkLst>
        <pc:spChg chg="ord">
          <ac:chgData name="Jennie Mitchell" userId="a70c2a12-612a-4248-9f29-3318fb34994f" providerId="ADAL" clId="{24B3CB58-7067-4DBB-B794-10F60E2C4DF3}" dt="2025-06-13T22:36:57.551" v="2526" actId="167"/>
          <ac:spMkLst>
            <pc:docMk/>
            <pc:sldMk cId="3817319197" sldId="275"/>
            <ac:spMk id="2" creationId="{05F4FA91-F2AB-2CCE-FF75-95833C03A736}"/>
          </ac:spMkLst>
        </pc:spChg>
        <pc:spChg chg="mod">
          <ac:chgData name="Jennie Mitchell" userId="a70c2a12-612a-4248-9f29-3318fb34994f" providerId="ADAL" clId="{24B3CB58-7067-4DBB-B794-10F60E2C4DF3}" dt="2025-06-13T22:35:13.249" v="2514" actId="20577"/>
          <ac:spMkLst>
            <pc:docMk/>
            <pc:sldMk cId="3817319197" sldId="275"/>
            <ac:spMk id="9" creationId="{7747C9BD-BE31-891D-7C78-C3C828DACF8F}"/>
          </ac:spMkLst>
        </pc:spChg>
        <pc:spChg chg="mod">
          <ac:chgData name="Jennie Mitchell" userId="a70c2a12-612a-4248-9f29-3318fb34994f" providerId="ADAL" clId="{24B3CB58-7067-4DBB-B794-10F60E2C4DF3}" dt="2025-06-13T22:45:16.689" v="2603" actId="404"/>
          <ac:spMkLst>
            <pc:docMk/>
            <pc:sldMk cId="3817319197" sldId="275"/>
            <ac:spMk id="10" creationId="{E9D49E1C-F2AF-58D8-841F-F9CB8F8B9E28}"/>
          </ac:spMkLst>
        </pc:spChg>
        <pc:spChg chg="mod">
          <ac:chgData name="Jennie Mitchell" userId="a70c2a12-612a-4248-9f29-3318fb34994f" providerId="ADAL" clId="{24B3CB58-7067-4DBB-B794-10F60E2C4DF3}" dt="2025-06-13T22:40:03.064" v="2551" actId="20577"/>
          <ac:spMkLst>
            <pc:docMk/>
            <pc:sldMk cId="3817319197" sldId="275"/>
            <ac:spMk id="17" creationId="{00979FFD-E2DF-48A7-67A6-F8EFD6D51F1E}"/>
          </ac:spMkLst>
        </pc:spChg>
        <pc:spChg chg="mod">
          <ac:chgData name="Jennie Mitchell" userId="a70c2a12-612a-4248-9f29-3318fb34994f" providerId="ADAL" clId="{24B3CB58-7067-4DBB-B794-10F60E2C4DF3}" dt="2025-06-13T22:38:51.664" v="2537" actId="207"/>
          <ac:spMkLst>
            <pc:docMk/>
            <pc:sldMk cId="3817319197" sldId="275"/>
            <ac:spMk id="20" creationId="{F4E8996B-B025-E1FC-9B12-32E9C679FB00}"/>
          </ac:spMkLst>
        </pc:spChg>
        <pc:spChg chg="add mod">
          <ac:chgData name="Jennie Mitchell" userId="a70c2a12-612a-4248-9f29-3318fb34994f" providerId="ADAL" clId="{24B3CB58-7067-4DBB-B794-10F60E2C4DF3}" dt="2025-06-13T22:37:35.644" v="2530" actId="403"/>
          <ac:spMkLst>
            <pc:docMk/>
            <pc:sldMk cId="3817319197" sldId="275"/>
            <ac:spMk id="37" creationId="{FAE58431-796D-ACC1-CB2F-EEA87A0FCE75}"/>
          </ac:spMkLst>
        </pc:spChg>
        <pc:grpChg chg="mod">
          <ac:chgData name="Jennie Mitchell" userId="a70c2a12-612a-4248-9f29-3318fb34994f" providerId="ADAL" clId="{24B3CB58-7067-4DBB-B794-10F60E2C4DF3}" dt="2025-06-13T22:37:47.077" v="2532" actId="1076"/>
          <ac:grpSpMkLst>
            <pc:docMk/>
            <pc:sldMk cId="3817319197" sldId="275"/>
            <ac:grpSpMk id="7" creationId="{260D4738-FF6E-1B59-BC76-1098586BADF1}"/>
          </ac:grpSpMkLst>
        </pc:grpChg>
        <pc:grpChg chg="mod">
          <ac:chgData name="Jennie Mitchell" userId="a70c2a12-612a-4248-9f29-3318fb34994f" providerId="ADAL" clId="{24B3CB58-7067-4DBB-B794-10F60E2C4DF3}" dt="2025-06-13T22:39:00.112" v="2539" actId="14100"/>
          <ac:grpSpMkLst>
            <pc:docMk/>
            <pc:sldMk cId="3817319197" sldId="275"/>
            <ac:grpSpMk id="11" creationId="{5C131AD7-8D40-A925-CBA8-8F48A4E5A021}"/>
          </ac:grpSpMkLst>
        </pc:grpChg>
        <pc:grpChg chg="mod">
          <ac:chgData name="Jennie Mitchell" userId="a70c2a12-612a-4248-9f29-3318fb34994f" providerId="ADAL" clId="{24B3CB58-7067-4DBB-B794-10F60E2C4DF3}" dt="2025-06-13T22:37:41.537" v="2531" actId="14100"/>
          <ac:grpSpMkLst>
            <pc:docMk/>
            <pc:sldMk cId="3817319197" sldId="275"/>
            <ac:grpSpMk id="15" creationId="{13C223B9-DD81-7D74-2090-B730F43DD773}"/>
          </ac:grpSpMkLst>
        </pc:grpChg>
        <pc:grpChg chg="mod">
          <ac:chgData name="Jennie Mitchell" userId="a70c2a12-612a-4248-9f29-3318fb34994f" providerId="ADAL" clId="{24B3CB58-7067-4DBB-B794-10F60E2C4DF3}" dt="2025-06-13T22:39:03.194" v="2540" actId="14100"/>
          <ac:grpSpMkLst>
            <pc:docMk/>
            <pc:sldMk cId="3817319197" sldId="275"/>
            <ac:grpSpMk id="18" creationId="{5CA36A02-69A2-ABC8-FC71-07E12275C607}"/>
          </ac:grpSpMkLst>
        </pc:grpChg>
        <pc:picChg chg="add mod">
          <ac:chgData name="Jennie Mitchell" userId="a70c2a12-612a-4248-9f29-3318fb34994f" providerId="ADAL" clId="{24B3CB58-7067-4DBB-B794-10F60E2C4DF3}" dt="2025-06-13T22:37:49.974" v="2533" actId="1076"/>
          <ac:picMkLst>
            <pc:docMk/>
            <pc:sldMk cId="3817319197" sldId="275"/>
            <ac:picMk id="36" creationId="{4B9A15B3-45E6-998D-20F8-2A92CDD0F522}"/>
          </ac:picMkLst>
        </pc:picChg>
      </pc:sldChg>
      <pc:sldChg chg="addSp delSp modSp mod ord modShow">
        <pc:chgData name="Jennie Mitchell" userId="a70c2a12-612a-4248-9f29-3318fb34994f" providerId="ADAL" clId="{24B3CB58-7067-4DBB-B794-10F60E2C4DF3}" dt="2025-06-18T15:04:57.384" v="5032" actId="20577"/>
        <pc:sldMkLst>
          <pc:docMk/>
          <pc:sldMk cId="1062658571" sldId="276"/>
        </pc:sldMkLst>
        <pc:spChg chg="mod">
          <ac:chgData name="Jennie Mitchell" userId="a70c2a12-612a-4248-9f29-3318fb34994f" providerId="ADAL" clId="{24B3CB58-7067-4DBB-B794-10F60E2C4DF3}" dt="2025-06-13T18:55:56.346" v="824" actId="20577"/>
          <ac:spMkLst>
            <pc:docMk/>
            <pc:sldMk cId="1062658571" sldId="276"/>
            <ac:spMk id="6" creationId="{97D288B2-B8CA-BCCF-CBC6-48C37FD0BEF5}"/>
          </ac:spMkLst>
        </pc:spChg>
        <pc:spChg chg="mod">
          <ac:chgData name="Jennie Mitchell" userId="a70c2a12-612a-4248-9f29-3318fb34994f" providerId="ADAL" clId="{24B3CB58-7067-4DBB-B794-10F60E2C4DF3}" dt="2025-06-13T18:54:36.106" v="730" actId="1076"/>
          <ac:spMkLst>
            <pc:docMk/>
            <pc:sldMk cId="1062658571" sldId="276"/>
            <ac:spMk id="8" creationId="{61630080-8EC1-E579-23ED-F0C225633AAA}"/>
          </ac:spMkLst>
        </pc:spChg>
        <pc:spChg chg="mod">
          <ac:chgData name="Jennie Mitchell" userId="a70c2a12-612a-4248-9f29-3318fb34994f" providerId="ADAL" clId="{24B3CB58-7067-4DBB-B794-10F60E2C4DF3}" dt="2025-06-13T18:54:52.810" v="761" actId="20577"/>
          <ac:spMkLst>
            <pc:docMk/>
            <pc:sldMk cId="1062658571" sldId="276"/>
            <ac:spMk id="9" creationId="{073620D8-18FC-4A12-9CA2-E8D3FFA8EB8D}"/>
          </ac:spMkLst>
        </pc:spChg>
        <pc:spChg chg="mod">
          <ac:chgData name="Jennie Mitchell" userId="a70c2a12-612a-4248-9f29-3318fb34994f" providerId="ADAL" clId="{24B3CB58-7067-4DBB-B794-10F60E2C4DF3}" dt="2025-06-18T15:04:57.384" v="5032" actId="20577"/>
          <ac:spMkLst>
            <pc:docMk/>
            <pc:sldMk cId="1062658571" sldId="276"/>
            <ac:spMk id="10" creationId="{E7C2B407-6A67-ABD5-8651-9212AA1661FA}"/>
          </ac:spMkLst>
        </pc:spChg>
        <pc:grpChg chg="mod">
          <ac:chgData name="Jennie Mitchell" userId="a70c2a12-612a-4248-9f29-3318fb34994f" providerId="ADAL" clId="{24B3CB58-7067-4DBB-B794-10F60E2C4DF3}" dt="2025-06-13T18:36:09.676" v="585" actId="14100"/>
          <ac:grpSpMkLst>
            <pc:docMk/>
            <pc:sldMk cId="1062658571" sldId="276"/>
            <ac:grpSpMk id="7" creationId="{FF2E4B84-C393-8C3A-0614-8983A5E0CC45}"/>
          </ac:grpSpMkLst>
        </pc:grpChg>
        <pc:picChg chg="add mod">
          <ac:chgData name="Jennie Mitchell" userId="a70c2a12-612a-4248-9f29-3318fb34994f" providerId="ADAL" clId="{24B3CB58-7067-4DBB-B794-10F60E2C4DF3}" dt="2025-06-13T18:36:03.888" v="584" actId="1076"/>
          <ac:picMkLst>
            <pc:docMk/>
            <pc:sldMk cId="1062658571" sldId="276"/>
            <ac:picMk id="31" creationId="{0490D3A5-F7EE-5E20-F243-4A283F4EF182}"/>
          </ac:picMkLst>
        </pc:picChg>
      </pc:sldChg>
      <pc:sldChg chg="del">
        <pc:chgData name="Jennie Mitchell" userId="a70c2a12-612a-4248-9f29-3318fb34994f" providerId="ADAL" clId="{24B3CB58-7067-4DBB-B794-10F60E2C4DF3}" dt="2025-06-18T14:59:01.874" v="4965" actId="47"/>
        <pc:sldMkLst>
          <pc:docMk/>
          <pc:sldMk cId="1074383598" sldId="277"/>
        </pc:sldMkLst>
      </pc:sldChg>
      <pc:sldChg chg="del">
        <pc:chgData name="Jennie Mitchell" userId="a70c2a12-612a-4248-9f29-3318fb34994f" providerId="ADAL" clId="{24B3CB58-7067-4DBB-B794-10F60E2C4DF3}" dt="2025-06-18T14:59:04.592" v="4968" actId="47"/>
        <pc:sldMkLst>
          <pc:docMk/>
          <pc:sldMk cId="2356643121" sldId="278"/>
        </pc:sldMkLst>
      </pc:sldChg>
      <pc:sldChg chg="addSp delSp modSp mod">
        <pc:chgData name="Jennie Mitchell" userId="a70c2a12-612a-4248-9f29-3318fb34994f" providerId="ADAL" clId="{24B3CB58-7067-4DBB-B794-10F60E2C4DF3}" dt="2025-06-18T15:06:31.175" v="5095" actId="20577"/>
        <pc:sldMkLst>
          <pc:docMk/>
          <pc:sldMk cId="1481918401" sldId="279"/>
        </pc:sldMkLst>
        <pc:spChg chg="mod">
          <ac:chgData name="Jennie Mitchell" userId="a70c2a12-612a-4248-9f29-3318fb34994f" providerId="ADAL" clId="{24B3CB58-7067-4DBB-B794-10F60E2C4DF3}" dt="2025-06-18T15:06:31.175" v="5095" actId="20577"/>
          <ac:spMkLst>
            <pc:docMk/>
            <pc:sldMk cId="1481918401" sldId="279"/>
            <ac:spMk id="38" creationId="{9E5597D4-BFEE-BA71-67DA-2DD767BE63DA}"/>
          </ac:spMkLst>
        </pc:spChg>
        <pc:spChg chg="mod">
          <ac:chgData name="Jennie Mitchell" userId="a70c2a12-612a-4248-9f29-3318fb34994f" providerId="ADAL" clId="{24B3CB58-7067-4DBB-B794-10F60E2C4DF3}" dt="2025-06-13T18:58:45.763" v="925" actId="20577"/>
          <ac:spMkLst>
            <pc:docMk/>
            <pc:sldMk cId="1481918401" sldId="279"/>
            <ac:spMk id="41" creationId="{C7FBA58A-185F-8475-0879-EB165A4BB6AC}"/>
          </ac:spMkLst>
        </pc:spChg>
        <pc:grpChg chg="mod">
          <ac:chgData name="Jennie Mitchell" userId="a70c2a12-612a-4248-9f29-3318fb34994f" providerId="ADAL" clId="{24B3CB58-7067-4DBB-B794-10F60E2C4DF3}" dt="2025-06-13T18:58:56.409" v="927" actId="1076"/>
          <ac:grpSpMkLst>
            <pc:docMk/>
            <pc:sldMk cId="1481918401" sldId="279"/>
            <ac:grpSpMk id="31" creationId="{96A91350-AB8E-2D95-4583-4CE9B0DA0306}"/>
          </ac:grpSpMkLst>
        </pc:grpChg>
        <pc:grpChg chg="mod">
          <ac:chgData name="Jennie Mitchell" userId="a70c2a12-612a-4248-9f29-3318fb34994f" providerId="ADAL" clId="{24B3CB58-7067-4DBB-B794-10F60E2C4DF3}" dt="2025-06-13T18:59:01.065" v="928" actId="1076"/>
          <ac:grpSpMkLst>
            <pc:docMk/>
            <pc:sldMk cId="1481918401" sldId="279"/>
            <ac:grpSpMk id="33" creationId="{79BFD473-7F77-6660-707C-B8F59E7F0FED}"/>
          </ac:grpSpMkLst>
        </pc:grpChg>
        <pc:grpChg chg="mod">
          <ac:chgData name="Jennie Mitchell" userId="a70c2a12-612a-4248-9f29-3318fb34994f" providerId="ADAL" clId="{24B3CB58-7067-4DBB-B794-10F60E2C4DF3}" dt="2025-06-13T18:58:52.106" v="926" actId="1076"/>
          <ac:grpSpMkLst>
            <pc:docMk/>
            <pc:sldMk cId="1481918401" sldId="279"/>
            <ac:grpSpMk id="35" creationId="{FD5B2D38-BCD4-F614-88ED-D89ECA380829}"/>
          </ac:grpSpMkLst>
        </pc:grpChg>
        <pc:picChg chg="add mod">
          <ac:chgData name="Jennie Mitchell" userId="a70c2a12-612a-4248-9f29-3318fb34994f" providerId="ADAL" clId="{24B3CB58-7067-4DBB-B794-10F60E2C4DF3}" dt="2025-06-13T18:57:59.200" v="876" actId="14100"/>
          <ac:picMkLst>
            <pc:docMk/>
            <pc:sldMk cId="1481918401" sldId="279"/>
            <ac:picMk id="49" creationId="{E51D83E9-BA61-03F6-276E-CFC0E5EF5E35}"/>
          </ac:picMkLst>
        </pc:picChg>
        <pc:picChg chg="add mod">
          <ac:chgData name="Jennie Mitchell" userId="a70c2a12-612a-4248-9f29-3318fb34994f" providerId="ADAL" clId="{24B3CB58-7067-4DBB-B794-10F60E2C4DF3}" dt="2025-06-13T18:59:07.512" v="929" actId="14100"/>
          <ac:picMkLst>
            <pc:docMk/>
            <pc:sldMk cId="1481918401" sldId="279"/>
            <ac:picMk id="50" creationId="{0E1C5623-2FEE-C222-2129-143DF5CDCD59}"/>
          </ac:picMkLst>
        </pc:picChg>
      </pc:sldChg>
      <pc:sldChg chg="addSp delSp modSp mod">
        <pc:chgData name="Jennie Mitchell" userId="a70c2a12-612a-4248-9f29-3318fb34994f" providerId="ADAL" clId="{24B3CB58-7067-4DBB-B794-10F60E2C4DF3}" dt="2025-06-18T15:06:46.313" v="5100" actId="14100"/>
        <pc:sldMkLst>
          <pc:docMk/>
          <pc:sldMk cId="362765778" sldId="280"/>
        </pc:sldMkLst>
        <pc:spChg chg="mod">
          <ac:chgData name="Jennie Mitchell" userId="a70c2a12-612a-4248-9f29-3318fb34994f" providerId="ADAL" clId="{24B3CB58-7067-4DBB-B794-10F60E2C4DF3}" dt="2025-06-13T19:00:43.226" v="990" actId="20577"/>
          <ac:spMkLst>
            <pc:docMk/>
            <pc:sldMk cId="362765778" sldId="280"/>
            <ac:spMk id="9" creationId="{4AAC22B9-283B-21A1-9E6F-947EF53B9404}"/>
          </ac:spMkLst>
        </pc:spChg>
        <pc:spChg chg="mod">
          <ac:chgData name="Jennie Mitchell" userId="a70c2a12-612a-4248-9f29-3318fb34994f" providerId="ADAL" clId="{24B3CB58-7067-4DBB-B794-10F60E2C4DF3}" dt="2025-06-18T15:06:46.313" v="5100" actId="14100"/>
          <ac:spMkLst>
            <pc:docMk/>
            <pc:sldMk cId="362765778" sldId="280"/>
            <ac:spMk id="10" creationId="{D15583C7-E31D-5A97-193D-8D1576E81E13}"/>
          </ac:spMkLst>
        </pc:spChg>
        <pc:spChg chg="mod">
          <ac:chgData name="Jennie Mitchell" userId="a70c2a12-612a-4248-9f29-3318fb34994f" providerId="ADAL" clId="{24B3CB58-7067-4DBB-B794-10F60E2C4DF3}" dt="2025-06-13T19:04:44.859" v="1056" actId="20577"/>
          <ac:spMkLst>
            <pc:docMk/>
            <pc:sldMk cId="362765778" sldId="280"/>
            <ac:spMk id="17" creationId="{F5D04E59-523B-22F2-CAF4-7757C00521CA}"/>
          </ac:spMkLst>
        </pc:spChg>
        <pc:spChg chg="add mod">
          <ac:chgData name="Jennie Mitchell" userId="a70c2a12-612a-4248-9f29-3318fb34994f" providerId="ADAL" clId="{24B3CB58-7067-4DBB-B794-10F60E2C4DF3}" dt="2025-06-13T19:02:30.126" v="1047" actId="6549"/>
          <ac:spMkLst>
            <pc:docMk/>
            <pc:sldMk cId="362765778" sldId="280"/>
            <ac:spMk id="19" creationId="{4D7B95CC-6C3B-6A2C-D491-CAB98854A358}"/>
          </ac:spMkLst>
        </pc:spChg>
        <pc:spChg chg="add mod">
          <ac:chgData name="Jennie Mitchell" userId="a70c2a12-612a-4248-9f29-3318fb34994f" providerId="ADAL" clId="{24B3CB58-7067-4DBB-B794-10F60E2C4DF3}" dt="2025-06-13T19:05:13.743" v="1059" actId="403"/>
          <ac:spMkLst>
            <pc:docMk/>
            <pc:sldMk cId="362765778" sldId="280"/>
            <ac:spMk id="20" creationId="{1E72FE2E-0092-CC1C-DA07-2531CF33A3A8}"/>
          </ac:spMkLst>
        </pc:spChg>
        <pc:grpChg chg="mod">
          <ac:chgData name="Jennie Mitchell" userId="a70c2a12-612a-4248-9f29-3318fb34994f" providerId="ADAL" clId="{24B3CB58-7067-4DBB-B794-10F60E2C4DF3}" dt="2025-06-13T19:04:38.727" v="1051" actId="14100"/>
          <ac:grpSpMkLst>
            <pc:docMk/>
            <pc:sldMk cId="362765778" sldId="280"/>
            <ac:grpSpMk id="15" creationId="{B8B58184-1EDF-AC2F-364F-8BA1B3C93E77}"/>
          </ac:grpSpMkLst>
        </pc:grpChg>
        <pc:grpChg chg="mod">
          <ac:chgData name="Jennie Mitchell" userId="a70c2a12-612a-4248-9f29-3318fb34994f" providerId="ADAL" clId="{24B3CB58-7067-4DBB-B794-10F60E2C4DF3}" dt="2025-06-13T19:05:23.876" v="1060" actId="14100"/>
          <ac:grpSpMkLst>
            <pc:docMk/>
            <pc:sldMk cId="362765778" sldId="280"/>
            <ac:grpSpMk id="25" creationId="{77832A6B-E3ED-7D24-8CEC-21B2FE2FAEA1}"/>
          </ac:grpSpMkLst>
        </pc:grpChg>
      </pc:sldChg>
      <pc:sldChg chg="del mod ord modShow">
        <pc:chgData name="Jennie Mitchell" userId="a70c2a12-612a-4248-9f29-3318fb34994f" providerId="ADAL" clId="{24B3CB58-7067-4DBB-B794-10F60E2C4DF3}" dt="2025-06-18T14:59:12.204" v="4975" actId="47"/>
        <pc:sldMkLst>
          <pc:docMk/>
          <pc:sldMk cId="2815146003" sldId="281"/>
        </pc:sldMkLst>
      </pc:sldChg>
      <pc:sldChg chg="del mod ord modShow">
        <pc:chgData name="Jennie Mitchell" userId="a70c2a12-612a-4248-9f29-3318fb34994f" providerId="ADAL" clId="{24B3CB58-7067-4DBB-B794-10F60E2C4DF3}" dt="2025-06-18T14:59:13.657" v="4976" actId="47"/>
        <pc:sldMkLst>
          <pc:docMk/>
          <pc:sldMk cId="1231942160" sldId="282"/>
        </pc:sldMkLst>
      </pc:sldChg>
      <pc:sldChg chg="del mod ord modShow">
        <pc:chgData name="Jennie Mitchell" userId="a70c2a12-612a-4248-9f29-3318fb34994f" providerId="ADAL" clId="{24B3CB58-7067-4DBB-B794-10F60E2C4DF3}" dt="2025-06-18T14:59:00.143" v="4963" actId="47"/>
        <pc:sldMkLst>
          <pc:docMk/>
          <pc:sldMk cId="3805431005" sldId="283"/>
        </pc:sldMkLst>
      </pc:sldChg>
      <pc:sldChg chg="del">
        <pc:chgData name="Jennie Mitchell" userId="a70c2a12-612a-4248-9f29-3318fb34994f" providerId="ADAL" clId="{24B3CB58-7067-4DBB-B794-10F60E2C4DF3}" dt="2025-06-18T14:59:02.715" v="4966" actId="47"/>
        <pc:sldMkLst>
          <pc:docMk/>
          <pc:sldMk cId="3154225999" sldId="284"/>
        </pc:sldMkLst>
      </pc:sldChg>
      <pc:sldChg chg="del">
        <pc:chgData name="Jennie Mitchell" userId="a70c2a12-612a-4248-9f29-3318fb34994f" providerId="ADAL" clId="{24B3CB58-7067-4DBB-B794-10F60E2C4DF3}" dt="2025-06-18T14:59:03.610" v="4967" actId="47"/>
        <pc:sldMkLst>
          <pc:docMk/>
          <pc:sldMk cId="2890986341" sldId="285"/>
        </pc:sldMkLst>
      </pc:sldChg>
      <pc:sldChg chg="del">
        <pc:chgData name="Jennie Mitchell" userId="a70c2a12-612a-4248-9f29-3318fb34994f" providerId="ADAL" clId="{24B3CB58-7067-4DBB-B794-10F60E2C4DF3}" dt="2025-06-18T14:59:05.527" v="4969" actId="47"/>
        <pc:sldMkLst>
          <pc:docMk/>
          <pc:sldMk cId="478598894" sldId="286"/>
        </pc:sldMkLst>
      </pc:sldChg>
      <pc:sldChg chg="addSp delSp modSp mod modNotesTx">
        <pc:chgData name="Jennie Mitchell" userId="a70c2a12-612a-4248-9f29-3318fb34994f" providerId="ADAL" clId="{24B3CB58-7067-4DBB-B794-10F60E2C4DF3}" dt="2025-06-18T14:57:46.622" v="4958" actId="20577"/>
        <pc:sldMkLst>
          <pc:docMk/>
          <pc:sldMk cId="301138692" sldId="287"/>
        </pc:sldMkLst>
        <pc:spChg chg="mod">
          <ac:chgData name="Jennie Mitchell" userId="a70c2a12-612a-4248-9f29-3318fb34994f" providerId="ADAL" clId="{24B3CB58-7067-4DBB-B794-10F60E2C4DF3}" dt="2025-06-14T13:08:23.602" v="3190" actId="20577"/>
          <ac:spMkLst>
            <pc:docMk/>
            <pc:sldMk cId="301138692" sldId="287"/>
            <ac:spMk id="9" creationId="{C62E5442-5F02-BF4F-FD6A-6DD55BCA996D}"/>
          </ac:spMkLst>
        </pc:spChg>
        <pc:spChg chg="mod">
          <ac:chgData name="Jennie Mitchell" userId="a70c2a12-612a-4248-9f29-3318fb34994f" providerId="ADAL" clId="{24B3CB58-7067-4DBB-B794-10F60E2C4DF3}" dt="2025-06-14T13:07:57.653" v="3156" actId="20577"/>
          <ac:spMkLst>
            <pc:docMk/>
            <pc:sldMk cId="301138692" sldId="287"/>
            <ac:spMk id="10" creationId="{6D080E1D-3B63-99A1-F4CC-35A31BF1C334}"/>
          </ac:spMkLst>
        </pc:spChg>
        <pc:spChg chg="mod">
          <ac:chgData name="Jennie Mitchell" userId="a70c2a12-612a-4248-9f29-3318fb34994f" providerId="ADAL" clId="{24B3CB58-7067-4DBB-B794-10F60E2C4DF3}" dt="2025-06-14T13:10:27.802" v="3227" actId="207"/>
          <ac:spMkLst>
            <pc:docMk/>
            <pc:sldMk cId="301138692" sldId="287"/>
            <ac:spMk id="13" creationId="{90CCD44E-A136-6CF9-5FB5-8BCCABA97CF1}"/>
          </ac:spMkLst>
        </pc:spChg>
        <pc:spChg chg="mod">
          <ac:chgData name="Jennie Mitchell" userId="a70c2a12-612a-4248-9f29-3318fb34994f" providerId="ADAL" clId="{24B3CB58-7067-4DBB-B794-10F60E2C4DF3}" dt="2025-06-14T13:12:41.678" v="3247" actId="20577"/>
          <ac:spMkLst>
            <pc:docMk/>
            <pc:sldMk cId="301138692" sldId="287"/>
            <ac:spMk id="17" creationId="{90D2447F-7746-59B3-AAB6-3A4BA12F6EAC}"/>
          </ac:spMkLst>
        </pc:spChg>
        <pc:spChg chg="mod">
          <ac:chgData name="Jennie Mitchell" userId="a70c2a12-612a-4248-9f29-3318fb34994f" providerId="ADAL" clId="{24B3CB58-7067-4DBB-B794-10F60E2C4DF3}" dt="2025-06-14T13:16:49.414" v="3362" actId="14100"/>
          <ac:spMkLst>
            <pc:docMk/>
            <pc:sldMk cId="301138692" sldId="287"/>
            <ac:spMk id="20" creationId="{2D9798E6-5B34-78A8-E1A8-5A64F1DCA7C8}"/>
          </ac:spMkLst>
        </pc:spChg>
        <pc:grpChg chg="mod">
          <ac:chgData name="Jennie Mitchell" userId="a70c2a12-612a-4248-9f29-3318fb34994f" providerId="ADAL" clId="{24B3CB58-7067-4DBB-B794-10F60E2C4DF3}" dt="2025-06-14T13:11:07.882" v="3234" actId="14100"/>
          <ac:grpSpMkLst>
            <pc:docMk/>
            <pc:sldMk cId="301138692" sldId="287"/>
            <ac:grpSpMk id="7" creationId="{4E652786-71BB-15C0-D137-227159FC55D9}"/>
          </ac:grpSpMkLst>
        </pc:grpChg>
        <pc:grpChg chg="mod">
          <ac:chgData name="Jennie Mitchell" userId="a70c2a12-612a-4248-9f29-3318fb34994f" providerId="ADAL" clId="{24B3CB58-7067-4DBB-B794-10F60E2C4DF3}" dt="2025-06-14T13:10:58.921" v="3232" actId="1076"/>
          <ac:grpSpMkLst>
            <pc:docMk/>
            <pc:sldMk cId="301138692" sldId="287"/>
            <ac:grpSpMk id="11" creationId="{E37207EC-7AC7-53D2-DD67-0F014FFF7AE7}"/>
          </ac:grpSpMkLst>
        </pc:grpChg>
        <pc:grpChg chg="mod">
          <ac:chgData name="Jennie Mitchell" userId="a70c2a12-612a-4248-9f29-3318fb34994f" providerId="ADAL" clId="{24B3CB58-7067-4DBB-B794-10F60E2C4DF3}" dt="2025-06-14T13:16:58.772" v="3364" actId="14100"/>
          <ac:grpSpMkLst>
            <pc:docMk/>
            <pc:sldMk cId="301138692" sldId="287"/>
            <ac:grpSpMk id="15" creationId="{F835C097-EE64-C482-3F91-67E5D12FCBB7}"/>
          </ac:grpSpMkLst>
        </pc:grpChg>
        <pc:grpChg chg="mod">
          <ac:chgData name="Jennie Mitchell" userId="a70c2a12-612a-4248-9f29-3318fb34994f" providerId="ADAL" clId="{24B3CB58-7067-4DBB-B794-10F60E2C4DF3}" dt="2025-06-14T13:10:51.625" v="3230" actId="14100"/>
          <ac:grpSpMkLst>
            <pc:docMk/>
            <pc:sldMk cId="301138692" sldId="287"/>
            <ac:grpSpMk id="18" creationId="{C5774EF5-4DBD-513F-3E0C-7D975DFE899A}"/>
          </ac:grpSpMkLst>
        </pc:grpChg>
        <pc:picChg chg="add mod">
          <ac:chgData name="Jennie Mitchell" userId="a70c2a12-612a-4248-9f29-3318fb34994f" providerId="ADAL" clId="{24B3CB58-7067-4DBB-B794-10F60E2C4DF3}" dt="2025-06-14T13:10:47.723" v="3229" actId="1076"/>
          <ac:picMkLst>
            <pc:docMk/>
            <pc:sldMk cId="301138692" sldId="287"/>
            <ac:picMk id="24" creationId="{BA11E88B-B27B-4114-14DE-26634DFEA7DE}"/>
          </ac:picMkLst>
        </pc:picChg>
        <pc:picChg chg="add mod">
          <ac:chgData name="Jennie Mitchell" userId="a70c2a12-612a-4248-9f29-3318fb34994f" providerId="ADAL" clId="{24B3CB58-7067-4DBB-B794-10F60E2C4DF3}" dt="2025-06-14T13:15:50.854" v="3342" actId="1076"/>
          <ac:picMkLst>
            <pc:docMk/>
            <pc:sldMk cId="301138692" sldId="287"/>
            <ac:picMk id="30" creationId="{0BEB8F19-1C89-1123-AA6B-F4BD7F8649F0}"/>
          </ac:picMkLst>
        </pc:picChg>
      </pc:sldChg>
      <pc:sldChg chg="addSp delSp modSp mod ord">
        <pc:chgData name="Jennie Mitchell" userId="a70c2a12-612a-4248-9f29-3318fb34994f" providerId="ADAL" clId="{24B3CB58-7067-4DBB-B794-10F60E2C4DF3}" dt="2025-06-14T13:06:26.557" v="3112" actId="20577"/>
        <pc:sldMkLst>
          <pc:docMk/>
          <pc:sldMk cId="4209636373" sldId="288"/>
        </pc:sldMkLst>
        <pc:spChg chg="mod">
          <ac:chgData name="Jennie Mitchell" userId="a70c2a12-612a-4248-9f29-3318fb34994f" providerId="ADAL" clId="{24B3CB58-7067-4DBB-B794-10F60E2C4DF3}" dt="2025-06-13T22:51:10.110" v="2761"/>
          <ac:spMkLst>
            <pc:docMk/>
            <pc:sldMk cId="4209636373" sldId="288"/>
            <ac:spMk id="2" creationId="{F469A3FE-C545-DD09-A37E-3EAC570789E4}"/>
          </ac:spMkLst>
        </pc:spChg>
        <pc:spChg chg="mod">
          <ac:chgData name="Jennie Mitchell" userId="a70c2a12-612a-4248-9f29-3318fb34994f" providerId="ADAL" clId="{24B3CB58-7067-4DBB-B794-10F60E2C4DF3}" dt="2025-06-14T13:05:31.112" v="3092" actId="14100"/>
          <ac:spMkLst>
            <pc:docMk/>
            <pc:sldMk cId="4209636373" sldId="288"/>
            <ac:spMk id="8" creationId="{F570C836-5A9D-8ABF-898C-97476EF22806}"/>
          </ac:spMkLst>
        </pc:spChg>
        <pc:spChg chg="mod">
          <ac:chgData name="Jennie Mitchell" userId="a70c2a12-612a-4248-9f29-3318fb34994f" providerId="ADAL" clId="{24B3CB58-7067-4DBB-B794-10F60E2C4DF3}" dt="2025-06-13T22:51:49.167" v="2773" actId="20577"/>
          <ac:spMkLst>
            <pc:docMk/>
            <pc:sldMk cId="4209636373" sldId="288"/>
            <ac:spMk id="9" creationId="{1DC649B9-B2B5-A27B-E1BC-48924EAB762A}"/>
          </ac:spMkLst>
        </pc:spChg>
        <pc:spChg chg="mod">
          <ac:chgData name="Jennie Mitchell" userId="a70c2a12-612a-4248-9f29-3318fb34994f" providerId="ADAL" clId="{24B3CB58-7067-4DBB-B794-10F60E2C4DF3}" dt="2025-06-14T13:06:26.557" v="3112" actId="20577"/>
          <ac:spMkLst>
            <pc:docMk/>
            <pc:sldMk cId="4209636373" sldId="288"/>
            <ac:spMk id="10" creationId="{64B3F3A7-9166-C709-B19B-480672A93BE6}"/>
          </ac:spMkLst>
        </pc:spChg>
        <pc:spChg chg="mod">
          <ac:chgData name="Jennie Mitchell" userId="a70c2a12-612a-4248-9f29-3318fb34994f" providerId="ADAL" clId="{24B3CB58-7067-4DBB-B794-10F60E2C4DF3}" dt="2025-06-14T13:05:13.231" v="3090" actId="120"/>
          <ac:spMkLst>
            <pc:docMk/>
            <pc:sldMk cId="4209636373" sldId="288"/>
            <ac:spMk id="12" creationId="{AA2FCF22-E0DB-5740-F154-E2617745DC60}"/>
          </ac:spMkLst>
        </pc:spChg>
        <pc:spChg chg="mod">
          <ac:chgData name="Jennie Mitchell" userId="a70c2a12-612a-4248-9f29-3318fb34994f" providerId="ADAL" clId="{24B3CB58-7067-4DBB-B794-10F60E2C4DF3}" dt="2025-06-14T13:05:48.149" v="3094" actId="207"/>
          <ac:spMkLst>
            <pc:docMk/>
            <pc:sldMk cId="4209636373" sldId="288"/>
            <ac:spMk id="13" creationId="{97712D29-38FE-4DD6-1C10-8C6CA9EF7785}"/>
          </ac:spMkLst>
        </pc:spChg>
        <pc:spChg chg="mod">
          <ac:chgData name="Jennie Mitchell" userId="a70c2a12-612a-4248-9f29-3318fb34994f" providerId="ADAL" clId="{24B3CB58-7067-4DBB-B794-10F60E2C4DF3}" dt="2025-06-14T13:03:18.476" v="2995" actId="20577"/>
          <ac:spMkLst>
            <pc:docMk/>
            <pc:sldMk cId="4209636373" sldId="288"/>
            <ac:spMk id="16" creationId="{7BD0DE8F-6D0B-8BB3-B7AD-C8D6A48D03D5}"/>
          </ac:spMkLst>
        </pc:spChg>
        <pc:spChg chg="mod">
          <ac:chgData name="Jennie Mitchell" userId="a70c2a12-612a-4248-9f29-3318fb34994f" providerId="ADAL" clId="{24B3CB58-7067-4DBB-B794-10F60E2C4DF3}" dt="2025-06-14T12:59:24.207" v="2852" actId="20577"/>
          <ac:spMkLst>
            <pc:docMk/>
            <pc:sldMk cId="4209636373" sldId="288"/>
            <ac:spMk id="17" creationId="{AEAE18EE-D25A-49D1-C4D9-AC3294748F0B}"/>
          </ac:spMkLst>
        </pc:spChg>
        <pc:spChg chg="add mod">
          <ac:chgData name="Jennie Mitchell" userId="a70c2a12-612a-4248-9f29-3318fb34994f" providerId="ADAL" clId="{24B3CB58-7067-4DBB-B794-10F60E2C4DF3}" dt="2025-06-14T13:05:34.787" v="3093" actId="14100"/>
          <ac:spMkLst>
            <pc:docMk/>
            <pc:sldMk cId="4209636373" sldId="288"/>
            <ac:spMk id="27" creationId="{77C4A4E3-135E-F84B-E3B7-3230F7C51D14}"/>
          </ac:spMkLst>
        </pc:spChg>
        <pc:grpChg chg="mod">
          <ac:chgData name="Jennie Mitchell" userId="a70c2a12-612a-4248-9f29-3318fb34994f" providerId="ADAL" clId="{24B3CB58-7067-4DBB-B794-10F60E2C4DF3}" dt="2025-06-14T13:05:20.012" v="3091" actId="14100"/>
          <ac:grpSpMkLst>
            <pc:docMk/>
            <pc:sldMk cId="4209636373" sldId="288"/>
            <ac:grpSpMk id="11" creationId="{2DBED104-E4A7-C337-D98E-FAE9153A9743}"/>
          </ac:grpSpMkLst>
        </pc:grpChg>
        <pc:grpChg chg="mod">
          <ac:chgData name="Jennie Mitchell" userId="a70c2a12-612a-4248-9f29-3318fb34994f" providerId="ADAL" clId="{24B3CB58-7067-4DBB-B794-10F60E2C4DF3}" dt="2025-06-14T13:02:59.981" v="2978" actId="14100"/>
          <ac:grpSpMkLst>
            <pc:docMk/>
            <pc:sldMk cId="4209636373" sldId="288"/>
            <ac:grpSpMk id="15" creationId="{C7333B0B-0712-84ED-479F-F52C7BD1998F}"/>
          </ac:grpSpMkLst>
        </pc:grpChg>
        <pc:picChg chg="add mod">
          <ac:chgData name="Jennie Mitchell" userId="a70c2a12-612a-4248-9f29-3318fb34994f" providerId="ADAL" clId="{24B3CB58-7067-4DBB-B794-10F60E2C4DF3}" dt="2025-06-14T13:03:45.558" v="3000" actId="1076"/>
          <ac:picMkLst>
            <pc:docMk/>
            <pc:sldMk cId="4209636373" sldId="288"/>
            <ac:picMk id="31" creationId="{49241E78-A5A7-B407-DA3F-35D8B4073728}"/>
          </ac:picMkLst>
        </pc:picChg>
      </pc:sldChg>
      <pc:sldChg chg="del mod ord modShow">
        <pc:chgData name="Jennie Mitchell" userId="a70c2a12-612a-4248-9f29-3318fb34994f" providerId="ADAL" clId="{24B3CB58-7067-4DBB-B794-10F60E2C4DF3}" dt="2025-06-18T14:59:11.356" v="4974" actId="47"/>
        <pc:sldMkLst>
          <pc:docMk/>
          <pc:sldMk cId="2718217209" sldId="289"/>
        </pc:sldMkLst>
      </pc:sldChg>
      <pc:sldChg chg="del mod ord modShow">
        <pc:chgData name="Jennie Mitchell" userId="a70c2a12-612a-4248-9f29-3318fb34994f" providerId="ADAL" clId="{24B3CB58-7067-4DBB-B794-10F60E2C4DF3}" dt="2025-06-18T14:59:14.520" v="4977" actId="47"/>
        <pc:sldMkLst>
          <pc:docMk/>
          <pc:sldMk cId="3534364965" sldId="290"/>
        </pc:sldMkLst>
      </pc:sldChg>
      <pc:sldChg chg="del mod ord modShow">
        <pc:chgData name="Jennie Mitchell" userId="a70c2a12-612a-4248-9f29-3318fb34994f" providerId="ADAL" clId="{24B3CB58-7067-4DBB-B794-10F60E2C4DF3}" dt="2025-06-18T14:59:15.449" v="4978" actId="47"/>
        <pc:sldMkLst>
          <pc:docMk/>
          <pc:sldMk cId="138625573" sldId="291"/>
        </pc:sldMkLst>
      </pc:sldChg>
      <pc:sldChg chg="del mod ord modShow">
        <pc:chgData name="Jennie Mitchell" userId="a70c2a12-612a-4248-9f29-3318fb34994f" providerId="ADAL" clId="{24B3CB58-7067-4DBB-B794-10F60E2C4DF3}" dt="2025-06-18T14:59:18.067" v="4981" actId="47"/>
        <pc:sldMkLst>
          <pc:docMk/>
          <pc:sldMk cId="3903578113" sldId="292"/>
        </pc:sldMkLst>
      </pc:sldChg>
      <pc:sldChg chg="del mod ord modShow">
        <pc:chgData name="Jennie Mitchell" userId="a70c2a12-612a-4248-9f29-3318fb34994f" providerId="ADAL" clId="{24B3CB58-7067-4DBB-B794-10F60E2C4DF3}" dt="2025-06-18T14:59:17.255" v="4980" actId="47"/>
        <pc:sldMkLst>
          <pc:docMk/>
          <pc:sldMk cId="3439620543" sldId="293"/>
        </pc:sldMkLst>
      </pc:sldChg>
      <pc:sldChg chg="modSp add mod modShow">
        <pc:chgData name="Jennie Mitchell" userId="a70c2a12-612a-4248-9f29-3318fb34994f" providerId="ADAL" clId="{24B3CB58-7067-4DBB-B794-10F60E2C4DF3}" dt="2025-06-18T15:05:19.135" v="5052" actId="20577"/>
        <pc:sldMkLst>
          <pc:docMk/>
          <pc:sldMk cId="3408581897" sldId="294"/>
        </pc:sldMkLst>
        <pc:spChg chg="mod">
          <ac:chgData name="Jennie Mitchell" userId="a70c2a12-612a-4248-9f29-3318fb34994f" providerId="ADAL" clId="{24B3CB58-7067-4DBB-B794-10F60E2C4DF3}" dt="2025-06-13T18:38:27.476" v="601" actId="403"/>
          <ac:spMkLst>
            <pc:docMk/>
            <pc:sldMk cId="3408581897" sldId="294"/>
            <ac:spMk id="6" creationId="{F71F3649-2671-D312-B175-09A6AD6086FC}"/>
          </ac:spMkLst>
        </pc:spChg>
        <pc:spChg chg="mod">
          <ac:chgData name="Jennie Mitchell" userId="a70c2a12-612a-4248-9f29-3318fb34994f" providerId="ADAL" clId="{24B3CB58-7067-4DBB-B794-10F60E2C4DF3}" dt="2025-06-13T18:37:55.125" v="599" actId="20577"/>
          <ac:spMkLst>
            <pc:docMk/>
            <pc:sldMk cId="3408581897" sldId="294"/>
            <ac:spMk id="9" creationId="{1A44C004-4384-450C-E4F1-F467F31F8A77}"/>
          </ac:spMkLst>
        </pc:spChg>
        <pc:spChg chg="mod">
          <ac:chgData name="Jennie Mitchell" userId="a70c2a12-612a-4248-9f29-3318fb34994f" providerId="ADAL" clId="{24B3CB58-7067-4DBB-B794-10F60E2C4DF3}" dt="2025-06-18T15:05:19.135" v="5052" actId="20577"/>
          <ac:spMkLst>
            <pc:docMk/>
            <pc:sldMk cId="3408581897" sldId="294"/>
            <ac:spMk id="10" creationId="{4B8F9462-9088-6843-826C-1741A8180071}"/>
          </ac:spMkLst>
        </pc:spChg>
      </pc:sldChg>
      <pc:sldChg chg="modSp add mod modShow">
        <pc:chgData name="Jennie Mitchell" userId="a70c2a12-612a-4248-9f29-3318fb34994f" providerId="ADAL" clId="{24B3CB58-7067-4DBB-B794-10F60E2C4DF3}" dt="2025-06-18T15:05:27.830" v="5062" actId="20577"/>
        <pc:sldMkLst>
          <pc:docMk/>
          <pc:sldMk cId="3607186339" sldId="295"/>
        </pc:sldMkLst>
        <pc:spChg chg="mod">
          <ac:chgData name="Jennie Mitchell" userId="a70c2a12-612a-4248-9f29-3318fb34994f" providerId="ADAL" clId="{24B3CB58-7067-4DBB-B794-10F60E2C4DF3}" dt="2025-06-13T18:39:35.992" v="607" actId="403"/>
          <ac:spMkLst>
            <pc:docMk/>
            <pc:sldMk cId="3607186339" sldId="295"/>
            <ac:spMk id="6" creationId="{7F0447F7-716C-229D-7098-E088117F1533}"/>
          </ac:spMkLst>
        </pc:spChg>
        <pc:spChg chg="mod">
          <ac:chgData name="Jennie Mitchell" userId="a70c2a12-612a-4248-9f29-3318fb34994f" providerId="ADAL" clId="{24B3CB58-7067-4DBB-B794-10F60E2C4DF3}" dt="2025-06-13T18:39:43.470" v="615" actId="20577"/>
          <ac:spMkLst>
            <pc:docMk/>
            <pc:sldMk cId="3607186339" sldId="295"/>
            <ac:spMk id="9" creationId="{7C22CC69-D20D-145D-69BA-0D4C01C475D4}"/>
          </ac:spMkLst>
        </pc:spChg>
        <pc:spChg chg="mod">
          <ac:chgData name="Jennie Mitchell" userId="a70c2a12-612a-4248-9f29-3318fb34994f" providerId="ADAL" clId="{24B3CB58-7067-4DBB-B794-10F60E2C4DF3}" dt="2025-06-18T15:05:27.830" v="5062" actId="20577"/>
          <ac:spMkLst>
            <pc:docMk/>
            <pc:sldMk cId="3607186339" sldId="295"/>
            <ac:spMk id="10" creationId="{5F25C834-575B-8059-1144-9F644BD4DA5E}"/>
          </ac:spMkLst>
        </pc:spChg>
      </pc:sldChg>
      <pc:sldChg chg="modSp add mod modShow">
        <pc:chgData name="Jennie Mitchell" userId="a70c2a12-612a-4248-9f29-3318fb34994f" providerId="ADAL" clId="{24B3CB58-7067-4DBB-B794-10F60E2C4DF3}" dt="2025-06-18T15:05:34.709" v="5069" actId="20577"/>
        <pc:sldMkLst>
          <pc:docMk/>
          <pc:sldMk cId="376553251" sldId="296"/>
        </pc:sldMkLst>
        <pc:spChg chg="mod">
          <ac:chgData name="Jennie Mitchell" userId="a70c2a12-612a-4248-9f29-3318fb34994f" providerId="ADAL" clId="{24B3CB58-7067-4DBB-B794-10F60E2C4DF3}" dt="2025-06-13T18:40:25.222" v="624" actId="20577"/>
          <ac:spMkLst>
            <pc:docMk/>
            <pc:sldMk cId="376553251" sldId="296"/>
            <ac:spMk id="6" creationId="{99B2493A-BEFB-49E6-64C8-9025C87FAF4E}"/>
          </ac:spMkLst>
        </pc:spChg>
        <pc:spChg chg="mod">
          <ac:chgData name="Jennie Mitchell" userId="a70c2a12-612a-4248-9f29-3318fb34994f" providerId="ADAL" clId="{24B3CB58-7067-4DBB-B794-10F60E2C4DF3}" dt="2025-06-13T18:40:01.671" v="621" actId="20577"/>
          <ac:spMkLst>
            <pc:docMk/>
            <pc:sldMk cId="376553251" sldId="296"/>
            <ac:spMk id="9" creationId="{8F4327D9-2C98-45F5-E3EC-A02651540C44}"/>
          </ac:spMkLst>
        </pc:spChg>
        <pc:spChg chg="mod">
          <ac:chgData name="Jennie Mitchell" userId="a70c2a12-612a-4248-9f29-3318fb34994f" providerId="ADAL" clId="{24B3CB58-7067-4DBB-B794-10F60E2C4DF3}" dt="2025-06-18T15:05:34.709" v="5069" actId="20577"/>
          <ac:spMkLst>
            <pc:docMk/>
            <pc:sldMk cId="376553251" sldId="296"/>
            <ac:spMk id="10" creationId="{2FA84D26-33BB-93C1-DC95-9D862A2EC195}"/>
          </ac:spMkLst>
        </pc:spChg>
      </pc:sldChg>
      <pc:sldChg chg="modSp add mod modShow">
        <pc:chgData name="Jennie Mitchell" userId="a70c2a12-612a-4248-9f29-3318fb34994f" providerId="ADAL" clId="{24B3CB58-7067-4DBB-B794-10F60E2C4DF3}" dt="2025-06-18T15:05:08.437" v="5041" actId="20577"/>
        <pc:sldMkLst>
          <pc:docMk/>
          <pc:sldMk cId="548438149" sldId="297"/>
        </pc:sldMkLst>
        <pc:spChg chg="mod">
          <ac:chgData name="Jennie Mitchell" userId="a70c2a12-612a-4248-9f29-3318fb34994f" providerId="ADAL" clId="{24B3CB58-7067-4DBB-B794-10F60E2C4DF3}" dt="2025-06-18T15:05:08.437" v="5041" actId="20577"/>
          <ac:spMkLst>
            <pc:docMk/>
            <pc:sldMk cId="548438149" sldId="297"/>
            <ac:spMk id="10" creationId="{F6FBCB98-CD1E-C86A-5865-863BC7208B74}"/>
          </ac:spMkLst>
        </pc:spChg>
      </pc:sldChg>
      <pc:sldChg chg="addSp modSp add mod">
        <pc:chgData name="Jennie Mitchell" userId="a70c2a12-612a-4248-9f29-3318fb34994f" providerId="ADAL" clId="{24B3CB58-7067-4DBB-B794-10F60E2C4DF3}" dt="2025-06-18T15:06:52.237" v="5103" actId="20577"/>
        <pc:sldMkLst>
          <pc:docMk/>
          <pc:sldMk cId="3048244963" sldId="298"/>
        </pc:sldMkLst>
        <pc:spChg chg="mod">
          <ac:chgData name="Jennie Mitchell" userId="a70c2a12-612a-4248-9f29-3318fb34994f" providerId="ADAL" clId="{24B3CB58-7067-4DBB-B794-10F60E2C4DF3}" dt="2025-06-13T19:08:01.192" v="1153" actId="20577"/>
          <ac:spMkLst>
            <pc:docMk/>
            <pc:sldMk cId="3048244963" sldId="298"/>
            <ac:spMk id="9" creationId="{938D5B54-79F7-1C35-360F-E4025F7FCB31}"/>
          </ac:spMkLst>
        </pc:spChg>
        <pc:spChg chg="mod">
          <ac:chgData name="Jennie Mitchell" userId="a70c2a12-612a-4248-9f29-3318fb34994f" providerId="ADAL" clId="{24B3CB58-7067-4DBB-B794-10F60E2C4DF3}" dt="2025-06-18T15:06:52.237" v="5103" actId="20577"/>
          <ac:spMkLst>
            <pc:docMk/>
            <pc:sldMk cId="3048244963" sldId="298"/>
            <ac:spMk id="10" creationId="{D372310C-283A-A3B4-0B2D-6C4553981D61}"/>
          </ac:spMkLst>
        </pc:spChg>
        <pc:spChg chg="mod">
          <ac:chgData name="Jennie Mitchell" userId="a70c2a12-612a-4248-9f29-3318fb34994f" providerId="ADAL" clId="{24B3CB58-7067-4DBB-B794-10F60E2C4DF3}" dt="2025-06-13T19:08:55.430" v="1256" actId="20577"/>
          <ac:spMkLst>
            <pc:docMk/>
            <pc:sldMk cId="3048244963" sldId="298"/>
            <ac:spMk id="13" creationId="{C07F9070-A386-214A-57EF-B3388F8ED971}"/>
          </ac:spMkLst>
        </pc:spChg>
        <pc:spChg chg="mod">
          <ac:chgData name="Jennie Mitchell" userId="a70c2a12-612a-4248-9f29-3318fb34994f" providerId="ADAL" clId="{24B3CB58-7067-4DBB-B794-10F60E2C4DF3}" dt="2025-06-13T19:11:18.510" v="1288" actId="20577"/>
          <ac:spMkLst>
            <pc:docMk/>
            <pc:sldMk cId="3048244963" sldId="298"/>
            <ac:spMk id="17" creationId="{9BB62D31-5D84-E103-0CB8-230CBA1CD6C9}"/>
          </ac:spMkLst>
        </pc:spChg>
        <pc:spChg chg="mod">
          <ac:chgData name="Jennie Mitchell" userId="a70c2a12-612a-4248-9f29-3318fb34994f" providerId="ADAL" clId="{24B3CB58-7067-4DBB-B794-10F60E2C4DF3}" dt="2025-06-13T19:25:27.537" v="1552" actId="20577"/>
          <ac:spMkLst>
            <pc:docMk/>
            <pc:sldMk cId="3048244963" sldId="298"/>
            <ac:spMk id="19" creationId="{FCBCCFD1-305E-9DBE-F5B3-4E8043AAF225}"/>
          </ac:spMkLst>
        </pc:spChg>
        <pc:spChg chg="mod">
          <ac:chgData name="Jennie Mitchell" userId="a70c2a12-612a-4248-9f29-3318fb34994f" providerId="ADAL" clId="{24B3CB58-7067-4DBB-B794-10F60E2C4DF3}" dt="2025-06-13T19:24:37.976" v="1545" actId="6549"/>
          <ac:spMkLst>
            <pc:docMk/>
            <pc:sldMk cId="3048244963" sldId="298"/>
            <ac:spMk id="20" creationId="{B536B782-2FD7-E89F-E0F7-ACA9E3A5C66F}"/>
          </ac:spMkLst>
        </pc:spChg>
        <pc:spChg chg="mod">
          <ac:chgData name="Jennie Mitchell" userId="a70c2a12-612a-4248-9f29-3318fb34994f" providerId="ADAL" clId="{24B3CB58-7067-4DBB-B794-10F60E2C4DF3}" dt="2025-06-13T19:27:05.058" v="1584" actId="20577"/>
          <ac:spMkLst>
            <pc:docMk/>
            <pc:sldMk cId="3048244963" sldId="298"/>
            <ac:spMk id="27" creationId="{F9CF4543-27D2-65A6-7255-2E6A26E41503}"/>
          </ac:spMkLst>
        </pc:spChg>
        <pc:grpChg chg="mod">
          <ac:chgData name="Jennie Mitchell" userId="a70c2a12-612a-4248-9f29-3318fb34994f" providerId="ADAL" clId="{24B3CB58-7067-4DBB-B794-10F60E2C4DF3}" dt="2025-06-13T19:25:18.460" v="1550" actId="1076"/>
          <ac:grpSpMkLst>
            <pc:docMk/>
            <pc:sldMk cId="3048244963" sldId="298"/>
            <ac:grpSpMk id="11" creationId="{3F381BB7-5230-E96D-4E87-4E194C323E5A}"/>
          </ac:grpSpMkLst>
        </pc:grpChg>
        <pc:grpChg chg="mod">
          <ac:chgData name="Jennie Mitchell" userId="a70c2a12-612a-4248-9f29-3318fb34994f" providerId="ADAL" clId="{24B3CB58-7067-4DBB-B794-10F60E2C4DF3}" dt="2025-06-13T19:24:48.689" v="1547" actId="1076"/>
          <ac:grpSpMkLst>
            <pc:docMk/>
            <pc:sldMk cId="3048244963" sldId="298"/>
            <ac:grpSpMk id="25" creationId="{E7D8D81F-DF37-6578-1B78-707730D09B30}"/>
          </ac:grpSpMkLst>
        </pc:grpChg>
        <pc:picChg chg="add mod">
          <ac:chgData name="Jennie Mitchell" userId="a70c2a12-612a-4248-9f29-3318fb34994f" providerId="ADAL" clId="{24B3CB58-7067-4DBB-B794-10F60E2C4DF3}" dt="2025-06-13T19:25:38.270" v="1553" actId="1076"/>
          <ac:picMkLst>
            <pc:docMk/>
            <pc:sldMk cId="3048244963" sldId="298"/>
            <ac:picMk id="14" creationId="{4F8156A2-1788-EE10-A87F-820A19F471A1}"/>
          </ac:picMkLst>
        </pc:picChg>
      </pc:sldChg>
      <pc:sldChg chg="addSp delSp modSp add mod">
        <pc:chgData name="Jennie Mitchell" userId="a70c2a12-612a-4248-9f29-3318fb34994f" providerId="ADAL" clId="{24B3CB58-7067-4DBB-B794-10F60E2C4DF3}" dt="2025-06-18T15:07:03.061" v="5107" actId="20577"/>
        <pc:sldMkLst>
          <pc:docMk/>
          <pc:sldMk cId="4222369154" sldId="299"/>
        </pc:sldMkLst>
        <pc:spChg chg="mod">
          <ac:chgData name="Jennie Mitchell" userId="a70c2a12-612a-4248-9f29-3318fb34994f" providerId="ADAL" clId="{24B3CB58-7067-4DBB-B794-10F60E2C4DF3}" dt="2025-06-13T19:28:30.463" v="1651" actId="1076"/>
          <ac:spMkLst>
            <pc:docMk/>
            <pc:sldMk cId="4222369154" sldId="299"/>
            <ac:spMk id="2" creationId="{8ADB9E79-2AAE-5D24-07C9-879FBF9130D6}"/>
          </ac:spMkLst>
        </pc:spChg>
        <pc:spChg chg="mod">
          <ac:chgData name="Jennie Mitchell" userId="a70c2a12-612a-4248-9f29-3318fb34994f" providerId="ADAL" clId="{24B3CB58-7067-4DBB-B794-10F60E2C4DF3}" dt="2025-06-13T19:27:58.941" v="1624" actId="20577"/>
          <ac:spMkLst>
            <pc:docMk/>
            <pc:sldMk cId="4222369154" sldId="299"/>
            <ac:spMk id="9" creationId="{9875946A-36E2-6C36-BD46-919BEF272F65}"/>
          </ac:spMkLst>
        </pc:spChg>
        <pc:spChg chg="mod">
          <ac:chgData name="Jennie Mitchell" userId="a70c2a12-612a-4248-9f29-3318fb34994f" providerId="ADAL" clId="{24B3CB58-7067-4DBB-B794-10F60E2C4DF3}" dt="2025-06-18T15:07:03.061" v="5107" actId="20577"/>
          <ac:spMkLst>
            <pc:docMk/>
            <pc:sldMk cId="4222369154" sldId="299"/>
            <ac:spMk id="10" creationId="{D2BE0C00-D983-A88D-C586-547C25C7C935}"/>
          </ac:spMkLst>
        </pc:spChg>
        <pc:spChg chg="mod">
          <ac:chgData name="Jennie Mitchell" userId="a70c2a12-612a-4248-9f29-3318fb34994f" providerId="ADAL" clId="{24B3CB58-7067-4DBB-B794-10F60E2C4DF3}" dt="2025-06-13T19:32:14.896" v="1883" actId="20577"/>
          <ac:spMkLst>
            <pc:docMk/>
            <pc:sldMk cId="4222369154" sldId="299"/>
            <ac:spMk id="13" creationId="{8F8DA227-C942-7D52-B5E4-5EB004AF4B85}"/>
          </ac:spMkLst>
        </pc:spChg>
        <pc:spChg chg="mod">
          <ac:chgData name="Jennie Mitchell" userId="a70c2a12-612a-4248-9f29-3318fb34994f" providerId="ADAL" clId="{24B3CB58-7067-4DBB-B794-10F60E2C4DF3}" dt="2025-06-13T19:28:22.653" v="1649" actId="20577"/>
          <ac:spMkLst>
            <pc:docMk/>
            <pc:sldMk cId="4222369154" sldId="299"/>
            <ac:spMk id="17" creationId="{53BD0502-4525-87F1-C5F2-93D6A37E895B}"/>
          </ac:spMkLst>
        </pc:spChg>
        <pc:spChg chg="mod">
          <ac:chgData name="Jennie Mitchell" userId="a70c2a12-612a-4248-9f29-3318fb34994f" providerId="ADAL" clId="{24B3CB58-7067-4DBB-B794-10F60E2C4DF3}" dt="2025-06-13T19:30:18.357" v="1770" actId="20577"/>
          <ac:spMkLst>
            <pc:docMk/>
            <pc:sldMk cId="4222369154" sldId="299"/>
            <ac:spMk id="19" creationId="{50E61DF1-C5CD-BEE6-6876-5345EA5CF5C3}"/>
          </ac:spMkLst>
        </pc:spChg>
        <pc:spChg chg="mod">
          <ac:chgData name="Jennie Mitchell" userId="a70c2a12-612a-4248-9f29-3318fb34994f" providerId="ADAL" clId="{24B3CB58-7067-4DBB-B794-10F60E2C4DF3}" dt="2025-06-13T19:28:35.849" v="1652" actId="6549"/>
          <ac:spMkLst>
            <pc:docMk/>
            <pc:sldMk cId="4222369154" sldId="299"/>
            <ac:spMk id="20" creationId="{93ED9B32-CCCD-A619-D69E-2440F003CBC5}"/>
          </ac:spMkLst>
        </pc:spChg>
        <pc:spChg chg="mod">
          <ac:chgData name="Jennie Mitchell" userId="a70c2a12-612a-4248-9f29-3318fb34994f" providerId="ADAL" clId="{24B3CB58-7067-4DBB-B794-10F60E2C4DF3}" dt="2025-06-13T19:33:08.960" v="2016" actId="20577"/>
          <ac:spMkLst>
            <pc:docMk/>
            <pc:sldMk cId="4222369154" sldId="299"/>
            <ac:spMk id="27" creationId="{DC5F075B-1A3B-A869-6893-E78065D8F35B}"/>
          </ac:spMkLst>
        </pc:spChg>
        <pc:picChg chg="add mod">
          <ac:chgData name="Jennie Mitchell" userId="a70c2a12-612a-4248-9f29-3318fb34994f" providerId="ADAL" clId="{24B3CB58-7067-4DBB-B794-10F60E2C4DF3}" dt="2025-06-13T19:28:55.989" v="1655" actId="14100"/>
          <ac:picMkLst>
            <pc:docMk/>
            <pc:sldMk cId="4222369154" sldId="299"/>
            <ac:picMk id="6" creationId="{F2D983F5-6526-D7E0-DE7F-D754443FC5F4}"/>
          </ac:picMkLst>
        </pc:picChg>
      </pc:sldChg>
      <pc:sldChg chg="addSp delSp modSp add mod">
        <pc:chgData name="Jennie Mitchell" userId="a70c2a12-612a-4248-9f29-3318fb34994f" providerId="ADAL" clId="{24B3CB58-7067-4DBB-B794-10F60E2C4DF3}" dt="2025-06-13T22:16:28.417" v="2164" actId="6549"/>
        <pc:sldMkLst>
          <pc:docMk/>
          <pc:sldMk cId="3423459683" sldId="300"/>
        </pc:sldMkLst>
        <pc:spChg chg="mod">
          <ac:chgData name="Jennie Mitchell" userId="a70c2a12-612a-4248-9f29-3318fb34994f" providerId="ADAL" clId="{24B3CB58-7067-4DBB-B794-10F60E2C4DF3}" dt="2025-06-13T22:15:24.199" v="2111" actId="20577"/>
          <ac:spMkLst>
            <pc:docMk/>
            <pc:sldMk cId="3423459683" sldId="300"/>
            <ac:spMk id="10" creationId="{8A0F8B52-3EFF-2CAA-319D-4C3482B92B04}"/>
          </ac:spMkLst>
        </pc:spChg>
        <pc:spChg chg="mod">
          <ac:chgData name="Jennie Mitchell" userId="a70c2a12-612a-4248-9f29-3318fb34994f" providerId="ADAL" clId="{24B3CB58-7067-4DBB-B794-10F60E2C4DF3}" dt="2025-06-13T19:33:59.521" v="2057" actId="20577"/>
          <ac:spMkLst>
            <pc:docMk/>
            <pc:sldMk cId="3423459683" sldId="300"/>
            <ac:spMk id="17" creationId="{A51F6651-AE2E-C0AF-CBB4-4B8A203CFD3C}"/>
          </ac:spMkLst>
        </pc:spChg>
        <pc:spChg chg="mod">
          <ac:chgData name="Jennie Mitchell" userId="a70c2a12-612a-4248-9f29-3318fb34994f" providerId="ADAL" clId="{24B3CB58-7067-4DBB-B794-10F60E2C4DF3}" dt="2025-06-13T22:16:28.417" v="2164" actId="6549"/>
          <ac:spMkLst>
            <pc:docMk/>
            <pc:sldMk cId="3423459683" sldId="300"/>
            <ac:spMk id="19" creationId="{D8A9EDD7-60AC-58A1-60A3-1AAA4CE61832}"/>
          </ac:spMkLst>
        </pc:spChg>
        <pc:spChg chg="mod">
          <ac:chgData name="Jennie Mitchell" userId="a70c2a12-612a-4248-9f29-3318fb34994f" providerId="ADAL" clId="{24B3CB58-7067-4DBB-B794-10F60E2C4DF3}" dt="2025-06-13T19:34:28.489" v="2064" actId="1076"/>
          <ac:spMkLst>
            <pc:docMk/>
            <pc:sldMk cId="3423459683" sldId="300"/>
            <ac:spMk id="26" creationId="{19121475-6B51-C831-615A-4F691138518D}"/>
          </ac:spMkLst>
        </pc:spChg>
        <pc:spChg chg="mod">
          <ac:chgData name="Jennie Mitchell" userId="a70c2a12-612a-4248-9f29-3318fb34994f" providerId="ADAL" clId="{24B3CB58-7067-4DBB-B794-10F60E2C4DF3}" dt="2025-06-13T19:35:01.498" v="2103" actId="20577"/>
          <ac:spMkLst>
            <pc:docMk/>
            <pc:sldMk cId="3423459683" sldId="300"/>
            <ac:spMk id="27" creationId="{9758E060-139A-2D79-10C4-C208F59A04DD}"/>
          </ac:spMkLst>
        </pc:spChg>
        <pc:grpChg chg="mod">
          <ac:chgData name="Jennie Mitchell" userId="a70c2a12-612a-4248-9f29-3318fb34994f" providerId="ADAL" clId="{24B3CB58-7067-4DBB-B794-10F60E2C4DF3}" dt="2025-06-13T19:36:06.474" v="2110" actId="1076"/>
          <ac:grpSpMkLst>
            <pc:docMk/>
            <pc:sldMk cId="3423459683" sldId="300"/>
            <ac:grpSpMk id="11" creationId="{004971AE-24A9-963C-EE9F-2EA70B3AC682}"/>
          </ac:grpSpMkLst>
        </pc:grpChg>
        <pc:grpChg chg="mod">
          <ac:chgData name="Jennie Mitchell" userId="a70c2a12-612a-4248-9f29-3318fb34994f" providerId="ADAL" clId="{24B3CB58-7067-4DBB-B794-10F60E2C4DF3}" dt="2025-06-13T19:34:35.941" v="2065" actId="14100"/>
          <ac:grpSpMkLst>
            <pc:docMk/>
            <pc:sldMk cId="3423459683" sldId="300"/>
            <ac:grpSpMk id="15" creationId="{5E17CE8F-AEC9-AEBF-21A3-7FCAE91FAE76}"/>
          </ac:grpSpMkLst>
        </pc:grpChg>
        <pc:grpChg chg="mod">
          <ac:chgData name="Jennie Mitchell" userId="a70c2a12-612a-4248-9f29-3318fb34994f" providerId="ADAL" clId="{24B3CB58-7067-4DBB-B794-10F60E2C4DF3}" dt="2025-06-13T19:34:43.419" v="2067" actId="14100"/>
          <ac:grpSpMkLst>
            <pc:docMk/>
            <pc:sldMk cId="3423459683" sldId="300"/>
            <ac:grpSpMk id="25" creationId="{055DE065-9896-B8F9-9070-7735E466A6DC}"/>
          </ac:grpSpMkLst>
        </pc:grpChg>
        <pc:picChg chg="add mod">
          <ac:chgData name="Jennie Mitchell" userId="a70c2a12-612a-4248-9f29-3318fb34994f" providerId="ADAL" clId="{24B3CB58-7067-4DBB-B794-10F60E2C4DF3}" dt="2025-06-13T19:34:24.140" v="2063" actId="14100"/>
          <ac:picMkLst>
            <pc:docMk/>
            <pc:sldMk cId="3423459683" sldId="300"/>
            <ac:picMk id="14" creationId="{E652D32E-CC98-52EC-B87B-71A0D602B80B}"/>
          </ac:picMkLst>
        </pc:picChg>
      </pc:sldChg>
      <pc:sldChg chg="addSp delSp modSp add mod modAnim">
        <pc:chgData name="Jennie Mitchell" userId="a70c2a12-612a-4248-9f29-3318fb34994f" providerId="ADAL" clId="{24B3CB58-7067-4DBB-B794-10F60E2C4DF3}" dt="2025-06-13T22:48:18.243" v="2678" actId="207"/>
        <pc:sldMkLst>
          <pc:docMk/>
          <pc:sldMk cId="443797825" sldId="301"/>
        </pc:sldMkLst>
        <pc:spChg chg="mod">
          <ac:chgData name="Jennie Mitchell" userId="a70c2a12-612a-4248-9f29-3318fb34994f" providerId="ADAL" clId="{24B3CB58-7067-4DBB-B794-10F60E2C4DF3}" dt="2025-06-13T22:45:44.982" v="2656" actId="20577"/>
          <ac:spMkLst>
            <pc:docMk/>
            <pc:sldMk cId="443797825" sldId="301"/>
            <ac:spMk id="9" creationId="{4B9FB60F-2499-97B3-6FE1-8D138C64F4D3}"/>
          </ac:spMkLst>
        </pc:spChg>
        <pc:spChg chg="mod">
          <ac:chgData name="Jennie Mitchell" userId="a70c2a12-612a-4248-9f29-3318fb34994f" providerId="ADAL" clId="{24B3CB58-7067-4DBB-B794-10F60E2C4DF3}" dt="2025-06-13T22:44:46.613" v="2579" actId="404"/>
          <ac:spMkLst>
            <pc:docMk/>
            <pc:sldMk cId="443797825" sldId="301"/>
            <ac:spMk id="10" creationId="{9E023036-6127-D5A2-472F-A90787FD77D9}"/>
          </ac:spMkLst>
        </pc:spChg>
        <pc:spChg chg="mod">
          <ac:chgData name="Jennie Mitchell" userId="a70c2a12-612a-4248-9f29-3318fb34994f" providerId="ADAL" clId="{24B3CB58-7067-4DBB-B794-10F60E2C4DF3}" dt="2025-06-13T22:46:58.231" v="2672" actId="20577"/>
          <ac:spMkLst>
            <pc:docMk/>
            <pc:sldMk cId="443797825" sldId="301"/>
            <ac:spMk id="17" creationId="{DF0AEF17-4973-D925-C2E3-B55D451EA5BC}"/>
          </ac:spMkLst>
        </pc:spChg>
        <pc:spChg chg="mod">
          <ac:chgData name="Jennie Mitchell" userId="a70c2a12-612a-4248-9f29-3318fb34994f" providerId="ADAL" clId="{24B3CB58-7067-4DBB-B794-10F60E2C4DF3}" dt="2025-06-13T22:48:18.243" v="2678" actId="207"/>
          <ac:spMkLst>
            <pc:docMk/>
            <pc:sldMk cId="443797825" sldId="301"/>
            <ac:spMk id="20" creationId="{662CB761-7ED9-717A-019F-7376CAB0275D}"/>
          </ac:spMkLst>
        </pc:spChg>
        <pc:spChg chg="mod">
          <ac:chgData name="Jennie Mitchell" userId="a70c2a12-612a-4248-9f29-3318fb34994f" providerId="ADAL" clId="{24B3CB58-7067-4DBB-B794-10F60E2C4DF3}" dt="2025-06-13T22:46:15.682" v="2658" actId="403"/>
          <ac:spMkLst>
            <pc:docMk/>
            <pc:sldMk cId="443797825" sldId="301"/>
            <ac:spMk id="37" creationId="{0894DC32-7B83-818A-4EC5-CF659E30C523}"/>
          </ac:spMkLst>
        </pc:spChg>
        <pc:picChg chg="add mod">
          <ac:chgData name="Jennie Mitchell" userId="a70c2a12-612a-4248-9f29-3318fb34994f" providerId="ADAL" clId="{24B3CB58-7067-4DBB-B794-10F60E2C4DF3}" dt="2025-06-13T22:47:26.606" v="2676" actId="1076"/>
          <ac:picMkLst>
            <pc:docMk/>
            <pc:sldMk cId="443797825" sldId="301"/>
            <ac:picMk id="6" creationId="{F15B43FA-433C-3D84-5650-A0FBB1D0B216}"/>
          </ac:picMkLst>
        </pc:picChg>
      </pc:sldChg>
      <pc:sldChg chg="addSp delSp modSp add mod">
        <pc:chgData name="Jennie Mitchell" userId="a70c2a12-612a-4248-9f29-3318fb34994f" providerId="ADAL" clId="{24B3CB58-7067-4DBB-B794-10F60E2C4DF3}" dt="2025-06-14T13:22:46.157" v="3504" actId="20577"/>
        <pc:sldMkLst>
          <pc:docMk/>
          <pc:sldMk cId="2459849405" sldId="302"/>
        </pc:sldMkLst>
        <pc:spChg chg="mod">
          <ac:chgData name="Jennie Mitchell" userId="a70c2a12-612a-4248-9f29-3318fb34994f" providerId="ADAL" clId="{24B3CB58-7067-4DBB-B794-10F60E2C4DF3}" dt="2025-06-14T13:21:29.090" v="3453" actId="1037"/>
          <ac:spMkLst>
            <pc:docMk/>
            <pc:sldMk cId="2459849405" sldId="302"/>
            <ac:spMk id="8" creationId="{531D36D0-7084-2176-7CE1-93A51EDB7A84}"/>
          </ac:spMkLst>
        </pc:spChg>
        <pc:spChg chg="mod">
          <ac:chgData name="Jennie Mitchell" userId="a70c2a12-612a-4248-9f29-3318fb34994f" providerId="ADAL" clId="{24B3CB58-7067-4DBB-B794-10F60E2C4DF3}" dt="2025-06-14T13:21:38.997" v="3472" actId="20577"/>
          <ac:spMkLst>
            <pc:docMk/>
            <pc:sldMk cId="2459849405" sldId="302"/>
            <ac:spMk id="9" creationId="{8A7EF67E-55C0-D58C-78EC-3DC1645546A4}"/>
          </ac:spMkLst>
        </pc:spChg>
        <pc:spChg chg="mod">
          <ac:chgData name="Jennie Mitchell" userId="a70c2a12-612a-4248-9f29-3318fb34994f" providerId="ADAL" clId="{24B3CB58-7067-4DBB-B794-10F60E2C4DF3}" dt="2025-06-14T13:22:46.157" v="3504" actId="20577"/>
          <ac:spMkLst>
            <pc:docMk/>
            <pc:sldMk cId="2459849405" sldId="302"/>
            <ac:spMk id="10" creationId="{C0A7FF00-B1CA-E518-5B67-5662508455EF}"/>
          </ac:spMkLst>
        </pc:spChg>
        <pc:spChg chg="mod">
          <ac:chgData name="Jennie Mitchell" userId="a70c2a12-612a-4248-9f29-3318fb34994f" providerId="ADAL" clId="{24B3CB58-7067-4DBB-B794-10F60E2C4DF3}" dt="2025-06-14T13:18:47.127" v="3430" actId="14100"/>
          <ac:spMkLst>
            <pc:docMk/>
            <pc:sldMk cId="2459849405" sldId="302"/>
            <ac:spMk id="17" creationId="{2227DFD8-58CD-A681-CED7-8D4A3C3249B8}"/>
          </ac:spMkLst>
        </pc:spChg>
        <pc:spChg chg="add mod">
          <ac:chgData name="Jennie Mitchell" userId="a70c2a12-612a-4248-9f29-3318fb34994f" providerId="ADAL" clId="{24B3CB58-7067-4DBB-B794-10F60E2C4DF3}" dt="2025-06-14T13:20:47.597" v="3451" actId="404"/>
          <ac:spMkLst>
            <pc:docMk/>
            <pc:sldMk cId="2459849405" sldId="302"/>
            <ac:spMk id="23" creationId="{3702270B-B9D2-D248-695A-46A25AB4A8FB}"/>
          </ac:spMkLst>
        </pc:spChg>
        <pc:grpChg chg="mod">
          <ac:chgData name="Jennie Mitchell" userId="a70c2a12-612a-4248-9f29-3318fb34994f" providerId="ADAL" clId="{24B3CB58-7067-4DBB-B794-10F60E2C4DF3}" dt="2025-06-14T13:19:50.684" v="3445" actId="14100"/>
          <ac:grpSpMkLst>
            <pc:docMk/>
            <pc:sldMk cId="2459849405" sldId="302"/>
            <ac:grpSpMk id="7" creationId="{BF2BE38E-4BD2-D0E2-C042-EC61C5D65DC0}"/>
          </ac:grpSpMkLst>
        </pc:grpChg>
        <pc:grpChg chg="mod">
          <ac:chgData name="Jennie Mitchell" userId="a70c2a12-612a-4248-9f29-3318fb34994f" providerId="ADAL" clId="{24B3CB58-7067-4DBB-B794-10F60E2C4DF3}" dt="2025-06-14T13:19:52.618" v="3446" actId="1076"/>
          <ac:grpSpMkLst>
            <pc:docMk/>
            <pc:sldMk cId="2459849405" sldId="302"/>
            <ac:grpSpMk id="15" creationId="{9A22425A-BAE8-4352-4050-4A7815181761}"/>
          </ac:grpSpMkLst>
        </pc:grpChg>
        <pc:picChg chg="add mod">
          <ac:chgData name="Jennie Mitchell" userId="a70c2a12-612a-4248-9f29-3318fb34994f" providerId="ADAL" clId="{24B3CB58-7067-4DBB-B794-10F60E2C4DF3}" dt="2025-06-14T13:19:24.586" v="3438" actId="1076"/>
          <ac:picMkLst>
            <pc:docMk/>
            <pc:sldMk cId="2459849405" sldId="302"/>
            <ac:picMk id="22" creationId="{F474BD9B-FD88-4974-C997-E32F95D2C8D5}"/>
          </ac:picMkLst>
        </pc:picChg>
      </pc:sldChg>
      <pc:sldChg chg="addSp delSp modSp add mod">
        <pc:chgData name="Jennie Mitchell" userId="a70c2a12-612a-4248-9f29-3318fb34994f" providerId="ADAL" clId="{24B3CB58-7067-4DBB-B794-10F60E2C4DF3}" dt="2025-06-14T13:58:43.542" v="3906" actId="20577"/>
        <pc:sldMkLst>
          <pc:docMk/>
          <pc:sldMk cId="243260495" sldId="303"/>
        </pc:sldMkLst>
        <pc:spChg chg="mod">
          <ac:chgData name="Jennie Mitchell" userId="a70c2a12-612a-4248-9f29-3318fb34994f" providerId="ADAL" clId="{24B3CB58-7067-4DBB-B794-10F60E2C4DF3}" dt="2025-06-14T13:29:34.702" v="3611"/>
          <ac:spMkLst>
            <pc:docMk/>
            <pc:sldMk cId="243260495" sldId="303"/>
            <ac:spMk id="2" creationId="{9E3DBC01-B41C-B088-23DE-9077577EA54D}"/>
          </ac:spMkLst>
        </pc:spChg>
        <pc:spChg chg="mod">
          <ac:chgData name="Jennie Mitchell" userId="a70c2a12-612a-4248-9f29-3318fb34994f" providerId="ADAL" clId="{24B3CB58-7067-4DBB-B794-10F60E2C4DF3}" dt="2025-06-14T13:27:59.582" v="3602" actId="20577"/>
          <ac:spMkLst>
            <pc:docMk/>
            <pc:sldMk cId="243260495" sldId="303"/>
            <ac:spMk id="9" creationId="{043A84D6-3530-BA7B-F4B4-1844DCBD724B}"/>
          </ac:spMkLst>
        </pc:spChg>
        <pc:spChg chg="mod">
          <ac:chgData name="Jennie Mitchell" userId="a70c2a12-612a-4248-9f29-3318fb34994f" providerId="ADAL" clId="{24B3CB58-7067-4DBB-B794-10F60E2C4DF3}" dt="2025-06-14T13:26:47.977" v="3564" actId="1076"/>
          <ac:spMkLst>
            <pc:docMk/>
            <pc:sldMk cId="243260495" sldId="303"/>
            <ac:spMk id="11" creationId="{2DA01700-7D68-18F7-2570-8C6509486B44}"/>
          </ac:spMkLst>
        </pc:spChg>
        <pc:spChg chg="mod">
          <ac:chgData name="Jennie Mitchell" userId="a70c2a12-612a-4248-9f29-3318fb34994f" providerId="ADAL" clId="{24B3CB58-7067-4DBB-B794-10F60E2C4DF3}" dt="2025-06-14T13:27:24.286" v="3588" actId="20577"/>
          <ac:spMkLst>
            <pc:docMk/>
            <pc:sldMk cId="243260495" sldId="303"/>
            <ac:spMk id="12" creationId="{F036C90B-B01E-8C89-7AE7-851CB40CED79}"/>
          </ac:spMkLst>
        </pc:spChg>
        <pc:spChg chg="add mod">
          <ac:chgData name="Jennie Mitchell" userId="a70c2a12-612a-4248-9f29-3318fb34994f" providerId="ADAL" clId="{24B3CB58-7067-4DBB-B794-10F60E2C4DF3}" dt="2025-06-14T13:58:43.542" v="3906" actId="20577"/>
          <ac:spMkLst>
            <pc:docMk/>
            <pc:sldMk cId="243260495" sldId="303"/>
            <ac:spMk id="18" creationId="{0E86E50C-839D-3493-2F49-A179EED7C872}"/>
          </ac:spMkLst>
        </pc:spChg>
        <pc:spChg chg="add del mod">
          <ac:chgData name="Jennie Mitchell" userId="a70c2a12-612a-4248-9f29-3318fb34994f" providerId="ADAL" clId="{24B3CB58-7067-4DBB-B794-10F60E2C4DF3}" dt="2025-06-14T13:49:06.976" v="3776" actId="14100"/>
          <ac:spMkLst>
            <pc:docMk/>
            <pc:sldMk cId="243260495" sldId="303"/>
            <ac:spMk id="20" creationId="{1B886DA5-F20F-BA8B-4C11-A2BF90FCE416}"/>
          </ac:spMkLst>
        </pc:spChg>
        <pc:spChg chg="mod">
          <ac:chgData name="Jennie Mitchell" userId="a70c2a12-612a-4248-9f29-3318fb34994f" providerId="ADAL" clId="{24B3CB58-7067-4DBB-B794-10F60E2C4DF3}" dt="2025-06-14T13:47:24.417" v="3668" actId="6549"/>
          <ac:spMkLst>
            <pc:docMk/>
            <pc:sldMk cId="243260495" sldId="303"/>
            <ac:spMk id="23" creationId="{8413BA20-655A-8869-1601-775058BA7727}"/>
          </ac:spMkLst>
        </pc:spChg>
        <pc:grpChg chg="add mod">
          <ac:chgData name="Jennie Mitchell" userId="a70c2a12-612a-4248-9f29-3318fb34994f" providerId="ADAL" clId="{24B3CB58-7067-4DBB-B794-10F60E2C4DF3}" dt="2025-06-14T13:27:17.620" v="3580" actId="14100"/>
          <ac:grpSpMkLst>
            <pc:docMk/>
            <pc:sldMk cId="243260495" sldId="303"/>
            <ac:grpSpMk id="6" creationId="{7A3C0887-D761-F013-A8BE-656DF6234FA3}"/>
          </ac:grpSpMkLst>
        </pc:grpChg>
        <pc:grpChg chg="mod">
          <ac:chgData name="Jennie Mitchell" userId="a70c2a12-612a-4248-9f29-3318fb34994f" providerId="ADAL" clId="{24B3CB58-7067-4DBB-B794-10F60E2C4DF3}" dt="2025-06-14T13:47:59.882" v="3673" actId="14100"/>
          <ac:grpSpMkLst>
            <pc:docMk/>
            <pc:sldMk cId="243260495" sldId="303"/>
            <ac:grpSpMk id="7" creationId="{7925CDAE-350F-1562-FF0D-6695F5BE077C}"/>
          </ac:grpSpMkLst>
        </pc:grpChg>
        <pc:picChg chg="add mod">
          <ac:chgData name="Jennie Mitchell" userId="a70c2a12-612a-4248-9f29-3318fb34994f" providerId="ADAL" clId="{24B3CB58-7067-4DBB-B794-10F60E2C4DF3}" dt="2025-06-14T13:47:54.455" v="3672" actId="14100"/>
          <ac:picMkLst>
            <pc:docMk/>
            <pc:sldMk cId="243260495" sldId="303"/>
            <ac:picMk id="24" creationId="{39233C90-DFA2-6CC1-AB62-0EF92C84AAF6}"/>
          </ac:picMkLst>
        </pc:picChg>
      </pc:sldChg>
      <pc:sldChg chg="addSp delSp modSp add mod">
        <pc:chgData name="Jennie Mitchell" userId="a70c2a12-612a-4248-9f29-3318fb34994f" providerId="ADAL" clId="{24B3CB58-7067-4DBB-B794-10F60E2C4DF3}" dt="2025-06-14T14:05:00.436" v="4032" actId="1076"/>
        <pc:sldMkLst>
          <pc:docMk/>
          <pc:sldMk cId="3365904989" sldId="304"/>
        </pc:sldMkLst>
        <pc:spChg chg="mod">
          <ac:chgData name="Jennie Mitchell" userId="a70c2a12-612a-4248-9f29-3318fb34994f" providerId="ADAL" clId="{24B3CB58-7067-4DBB-B794-10F60E2C4DF3}" dt="2025-06-14T13:54:22.973" v="3893" actId="20577"/>
          <ac:spMkLst>
            <pc:docMk/>
            <pc:sldMk cId="3365904989" sldId="304"/>
            <ac:spMk id="9" creationId="{3D850465-FD1E-9AB4-32D9-90284A0E2ECE}"/>
          </ac:spMkLst>
        </pc:spChg>
        <pc:spChg chg="mod">
          <ac:chgData name="Jennie Mitchell" userId="a70c2a12-612a-4248-9f29-3318fb34994f" providerId="ADAL" clId="{24B3CB58-7067-4DBB-B794-10F60E2C4DF3}" dt="2025-06-14T14:04:44.170" v="4031" actId="404"/>
          <ac:spMkLst>
            <pc:docMk/>
            <pc:sldMk cId="3365904989" sldId="304"/>
            <ac:spMk id="10" creationId="{1CE6DEC3-F982-7DA1-17B5-618C6907B3B0}"/>
          </ac:spMkLst>
        </pc:spChg>
        <pc:spChg chg="mod">
          <ac:chgData name="Jennie Mitchell" userId="a70c2a12-612a-4248-9f29-3318fb34994f" providerId="ADAL" clId="{24B3CB58-7067-4DBB-B794-10F60E2C4DF3}" dt="2025-06-14T13:52:35.021" v="3806" actId="6549"/>
          <ac:spMkLst>
            <pc:docMk/>
            <pc:sldMk cId="3365904989" sldId="304"/>
            <ac:spMk id="12" creationId="{FA786ABA-7B8D-8F8B-5B8C-E889487798CD}"/>
          </ac:spMkLst>
        </pc:spChg>
        <pc:spChg chg="mod">
          <ac:chgData name="Jennie Mitchell" userId="a70c2a12-612a-4248-9f29-3318fb34994f" providerId="ADAL" clId="{24B3CB58-7067-4DBB-B794-10F60E2C4DF3}" dt="2025-06-14T14:05:00.436" v="4032" actId="1076"/>
          <ac:spMkLst>
            <pc:docMk/>
            <pc:sldMk cId="3365904989" sldId="304"/>
            <ac:spMk id="18" creationId="{45A369DF-B782-7FD9-9DFB-2BC9A2356436}"/>
          </ac:spMkLst>
        </pc:spChg>
        <pc:spChg chg="mod">
          <ac:chgData name="Jennie Mitchell" userId="a70c2a12-612a-4248-9f29-3318fb34994f" providerId="ADAL" clId="{24B3CB58-7067-4DBB-B794-10F60E2C4DF3}" dt="2025-06-14T13:53:31.939" v="3871" actId="20577"/>
          <ac:spMkLst>
            <pc:docMk/>
            <pc:sldMk cId="3365904989" sldId="304"/>
            <ac:spMk id="20" creationId="{DB640ACF-FC3D-898F-EED0-9E2A4EA33173}"/>
          </ac:spMkLst>
        </pc:spChg>
        <pc:spChg chg="add mod">
          <ac:chgData name="Jennie Mitchell" userId="a70c2a12-612a-4248-9f29-3318fb34994f" providerId="ADAL" clId="{24B3CB58-7067-4DBB-B794-10F60E2C4DF3}" dt="2025-06-14T14:02:16.834" v="4004" actId="6549"/>
          <ac:spMkLst>
            <pc:docMk/>
            <pc:sldMk cId="3365904989" sldId="304"/>
            <ac:spMk id="21" creationId="{4C4220A6-40D3-D9E5-26D4-0EA6F94157B4}"/>
          </ac:spMkLst>
        </pc:spChg>
        <pc:spChg chg="mod">
          <ac:chgData name="Jennie Mitchell" userId="a70c2a12-612a-4248-9f29-3318fb34994f" providerId="ADAL" clId="{24B3CB58-7067-4DBB-B794-10F60E2C4DF3}" dt="2025-06-14T13:53:40.832" v="3872" actId="403"/>
          <ac:spMkLst>
            <pc:docMk/>
            <pc:sldMk cId="3365904989" sldId="304"/>
            <ac:spMk id="23" creationId="{117C086B-796F-4D8C-D1BE-AA2C6C1965F7}"/>
          </ac:spMkLst>
        </pc:spChg>
        <pc:picChg chg="add mod">
          <ac:chgData name="Jennie Mitchell" userId="a70c2a12-612a-4248-9f29-3318fb34994f" providerId="ADAL" clId="{24B3CB58-7067-4DBB-B794-10F60E2C4DF3}" dt="2025-06-14T14:01:32.167" v="3986" actId="1076"/>
          <ac:picMkLst>
            <pc:docMk/>
            <pc:sldMk cId="3365904989" sldId="304"/>
            <ac:picMk id="14" creationId="{03F16F78-1495-85EA-CB3C-B3B013E57917}"/>
          </ac:picMkLst>
        </pc:picChg>
        <pc:picChg chg="add mod">
          <ac:chgData name="Jennie Mitchell" userId="a70c2a12-612a-4248-9f29-3318fb34994f" providerId="ADAL" clId="{24B3CB58-7067-4DBB-B794-10F60E2C4DF3}" dt="2025-06-14T13:59:38.250" v="3911" actId="1076"/>
          <ac:picMkLst>
            <pc:docMk/>
            <pc:sldMk cId="3365904989" sldId="304"/>
            <ac:picMk id="19" creationId="{C4D27314-53D0-27C6-FA18-97064D43ADC5}"/>
          </ac:picMkLst>
        </pc:picChg>
      </pc:sldChg>
      <pc:sldChg chg="addSp delSp modSp add mod">
        <pc:chgData name="Jennie Mitchell" userId="a70c2a12-612a-4248-9f29-3318fb34994f" providerId="ADAL" clId="{24B3CB58-7067-4DBB-B794-10F60E2C4DF3}" dt="2025-06-14T14:13:33.501" v="4311" actId="14100"/>
        <pc:sldMkLst>
          <pc:docMk/>
          <pc:sldMk cId="2342065678" sldId="305"/>
        </pc:sldMkLst>
        <pc:spChg chg="mod">
          <ac:chgData name="Jennie Mitchell" userId="a70c2a12-612a-4248-9f29-3318fb34994f" providerId="ADAL" clId="{24B3CB58-7067-4DBB-B794-10F60E2C4DF3}" dt="2025-06-14T14:10:08.830" v="4189" actId="1076"/>
          <ac:spMkLst>
            <pc:docMk/>
            <pc:sldMk cId="2342065678" sldId="305"/>
            <ac:spMk id="2" creationId="{05FC6B46-23B3-D9F9-484E-2A3094077056}"/>
          </ac:spMkLst>
        </pc:spChg>
        <pc:spChg chg="mod">
          <ac:chgData name="Jennie Mitchell" userId="a70c2a12-612a-4248-9f29-3318fb34994f" providerId="ADAL" clId="{24B3CB58-7067-4DBB-B794-10F60E2C4DF3}" dt="2025-06-14T14:05:41.582" v="4045" actId="20577"/>
          <ac:spMkLst>
            <pc:docMk/>
            <pc:sldMk cId="2342065678" sldId="305"/>
            <ac:spMk id="9" creationId="{8A699AAE-9EAF-6543-3CAF-57C1F9ED6594}"/>
          </ac:spMkLst>
        </pc:spChg>
        <pc:spChg chg="mod">
          <ac:chgData name="Jennie Mitchell" userId="a70c2a12-612a-4248-9f29-3318fb34994f" providerId="ADAL" clId="{24B3CB58-7067-4DBB-B794-10F60E2C4DF3}" dt="2025-06-14T14:05:13.215" v="4038" actId="20577"/>
          <ac:spMkLst>
            <pc:docMk/>
            <pc:sldMk cId="2342065678" sldId="305"/>
            <ac:spMk id="10" creationId="{AB3FFCD8-3D0E-4E44-CACC-C56A6A304996}"/>
          </ac:spMkLst>
        </pc:spChg>
        <pc:spChg chg="mod">
          <ac:chgData name="Jennie Mitchell" userId="a70c2a12-612a-4248-9f29-3318fb34994f" providerId="ADAL" clId="{24B3CB58-7067-4DBB-B794-10F60E2C4DF3}" dt="2025-06-14T14:05:52.297" v="4054" actId="20577"/>
          <ac:spMkLst>
            <pc:docMk/>
            <pc:sldMk cId="2342065678" sldId="305"/>
            <ac:spMk id="12" creationId="{0AD0DF7F-10DF-FCCD-EBCD-7D268C3A110E}"/>
          </ac:spMkLst>
        </pc:spChg>
        <pc:spChg chg="mod">
          <ac:chgData name="Jennie Mitchell" userId="a70c2a12-612a-4248-9f29-3318fb34994f" providerId="ADAL" clId="{24B3CB58-7067-4DBB-B794-10F60E2C4DF3}" dt="2025-06-14T14:11:50.742" v="4305" actId="1076"/>
          <ac:spMkLst>
            <pc:docMk/>
            <pc:sldMk cId="2342065678" sldId="305"/>
            <ac:spMk id="18" creationId="{07FCDC07-18C5-FF43-A0B1-AD72AC2B97C5}"/>
          </ac:spMkLst>
        </pc:spChg>
        <pc:spChg chg="mod">
          <ac:chgData name="Jennie Mitchell" userId="a70c2a12-612a-4248-9f29-3318fb34994f" providerId="ADAL" clId="{24B3CB58-7067-4DBB-B794-10F60E2C4DF3}" dt="2025-06-14T14:07:43.262" v="4139" actId="20577"/>
          <ac:spMkLst>
            <pc:docMk/>
            <pc:sldMk cId="2342065678" sldId="305"/>
            <ac:spMk id="20" creationId="{B02C4FC8-2356-0AFA-75F9-9F97B1D87AC7}"/>
          </ac:spMkLst>
        </pc:spChg>
        <pc:spChg chg="mod">
          <ac:chgData name="Jennie Mitchell" userId="a70c2a12-612a-4248-9f29-3318fb34994f" providerId="ADAL" clId="{24B3CB58-7067-4DBB-B794-10F60E2C4DF3}" dt="2025-06-14T14:09:35.017" v="4183" actId="403"/>
          <ac:spMkLst>
            <pc:docMk/>
            <pc:sldMk cId="2342065678" sldId="305"/>
            <ac:spMk id="23" creationId="{479788E8-1DF2-7B26-0D88-5F807FE40027}"/>
          </ac:spMkLst>
        </pc:spChg>
        <pc:spChg chg="mod">
          <ac:chgData name="Jennie Mitchell" userId="a70c2a12-612a-4248-9f29-3318fb34994f" providerId="ADAL" clId="{24B3CB58-7067-4DBB-B794-10F60E2C4DF3}" dt="2025-06-14T14:10:03.263" v="4187"/>
          <ac:spMkLst>
            <pc:docMk/>
            <pc:sldMk cId="2342065678" sldId="305"/>
            <ac:spMk id="24" creationId="{FD1BE9F1-2000-8797-9A79-69B5F25DECD4}"/>
          </ac:spMkLst>
        </pc:spChg>
        <pc:spChg chg="mod">
          <ac:chgData name="Jennie Mitchell" userId="a70c2a12-612a-4248-9f29-3318fb34994f" providerId="ADAL" clId="{24B3CB58-7067-4DBB-B794-10F60E2C4DF3}" dt="2025-06-14T14:11:28.799" v="4303" actId="20577"/>
          <ac:spMkLst>
            <pc:docMk/>
            <pc:sldMk cId="2342065678" sldId="305"/>
            <ac:spMk id="25" creationId="{9242BC30-A6F4-9BBD-AFDC-DED9492BEB23}"/>
          </ac:spMkLst>
        </pc:spChg>
        <pc:grpChg chg="mod">
          <ac:chgData name="Jennie Mitchell" userId="a70c2a12-612a-4248-9f29-3318fb34994f" providerId="ADAL" clId="{24B3CB58-7067-4DBB-B794-10F60E2C4DF3}" dt="2025-06-14T14:13:23.655" v="4310" actId="1035"/>
          <ac:grpSpMkLst>
            <pc:docMk/>
            <pc:sldMk cId="2342065678" sldId="305"/>
            <ac:grpSpMk id="6" creationId="{9CEF604A-8AC5-3A0D-BE33-72B641795227}"/>
          </ac:grpSpMkLst>
        </pc:grpChg>
        <pc:grpChg chg="add mod">
          <ac:chgData name="Jennie Mitchell" userId="a70c2a12-612a-4248-9f29-3318fb34994f" providerId="ADAL" clId="{24B3CB58-7067-4DBB-B794-10F60E2C4DF3}" dt="2025-06-14T14:11:55.959" v="4306" actId="14100"/>
          <ac:grpSpMkLst>
            <pc:docMk/>
            <pc:sldMk cId="2342065678" sldId="305"/>
            <ac:grpSpMk id="22" creationId="{74429AF1-8115-55A7-F1C6-536A952FEC73}"/>
          </ac:grpSpMkLst>
        </pc:grpChg>
        <pc:picChg chg="add mod">
          <ac:chgData name="Jennie Mitchell" userId="a70c2a12-612a-4248-9f29-3318fb34994f" providerId="ADAL" clId="{24B3CB58-7067-4DBB-B794-10F60E2C4DF3}" dt="2025-06-14T14:13:33.501" v="4311" actId="14100"/>
          <ac:picMkLst>
            <pc:docMk/>
            <pc:sldMk cId="2342065678" sldId="305"/>
            <ac:picMk id="15" creationId="{BAF33EE9-401C-B18C-99CB-454618D225F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F1FB3-DD44-4CC2-B134-39B7BDA60A65}" type="datetimeFigureOut">
              <a:rPr lang="en-US" smtClean="0"/>
              <a:t>6/11/2025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7158C-5970-4AF7-8322-3034B49E9835}" type="slidenum">
              <a:rPr lang="en-US" smtClean="0"/>
              <a:t>‹#›</a:t>
            </a:fld>
            <a:endParaRPr lang="en-US" dirty="0"/>
          </a:p>
        </p:txBody>
      </p:sp>
    </p:spTree>
    <p:extLst>
      <p:ext uri="{BB962C8B-B14F-4D97-AF65-F5344CB8AC3E}">
        <p14:creationId xmlns:p14="http://schemas.microsoft.com/office/powerpoint/2010/main" val="418495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7158C-5970-4AF7-8322-3034B49E9835}" type="slidenum">
              <a:rPr lang="en-US" smtClean="0"/>
              <a:t>1</a:t>
            </a:fld>
            <a:endParaRPr lang="en-US" dirty="0"/>
          </a:p>
        </p:txBody>
      </p:sp>
    </p:spTree>
    <p:extLst>
      <p:ext uri="{BB962C8B-B14F-4D97-AF65-F5344CB8AC3E}">
        <p14:creationId xmlns:p14="http://schemas.microsoft.com/office/powerpoint/2010/main" val="524907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57158C-5970-4AF7-8322-3034B49E9835}" type="slidenum">
              <a:rPr lang="en-US" smtClean="0"/>
              <a:t>10</a:t>
            </a:fld>
            <a:endParaRPr lang="en-US" dirty="0"/>
          </a:p>
        </p:txBody>
      </p:sp>
    </p:spTree>
    <p:extLst>
      <p:ext uri="{BB962C8B-B14F-4D97-AF65-F5344CB8AC3E}">
        <p14:creationId xmlns:p14="http://schemas.microsoft.com/office/powerpoint/2010/main" val="1141196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57158C-5970-4AF7-8322-3034B49E9835}" type="slidenum">
              <a:rPr lang="en-US" smtClean="0"/>
              <a:t>11</a:t>
            </a:fld>
            <a:endParaRPr lang="en-US" dirty="0"/>
          </a:p>
        </p:txBody>
      </p:sp>
    </p:spTree>
    <p:extLst>
      <p:ext uri="{BB962C8B-B14F-4D97-AF65-F5344CB8AC3E}">
        <p14:creationId xmlns:p14="http://schemas.microsoft.com/office/powerpoint/2010/main" val="1202033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57158C-5970-4AF7-8322-3034B49E9835}" type="slidenum">
              <a:rPr lang="en-US" smtClean="0"/>
              <a:t>12</a:t>
            </a:fld>
            <a:endParaRPr lang="en-US" dirty="0"/>
          </a:p>
        </p:txBody>
      </p:sp>
    </p:spTree>
    <p:extLst>
      <p:ext uri="{BB962C8B-B14F-4D97-AF65-F5344CB8AC3E}">
        <p14:creationId xmlns:p14="http://schemas.microsoft.com/office/powerpoint/2010/main" val="2979872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57158C-5970-4AF7-8322-3034B49E9835}" type="slidenum">
              <a:rPr lang="en-US" smtClean="0"/>
              <a:t>13</a:t>
            </a:fld>
            <a:endParaRPr lang="en-US" dirty="0"/>
          </a:p>
        </p:txBody>
      </p:sp>
    </p:spTree>
    <p:extLst>
      <p:ext uri="{BB962C8B-B14F-4D97-AF65-F5344CB8AC3E}">
        <p14:creationId xmlns:p14="http://schemas.microsoft.com/office/powerpoint/2010/main" val="3924335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57158C-5970-4AF7-8322-3034B49E9835}" type="slidenum">
              <a:rPr lang="en-US" smtClean="0"/>
              <a:t>14</a:t>
            </a:fld>
            <a:endParaRPr lang="en-US" dirty="0"/>
          </a:p>
        </p:txBody>
      </p:sp>
    </p:spTree>
    <p:extLst>
      <p:ext uri="{BB962C8B-B14F-4D97-AF65-F5344CB8AC3E}">
        <p14:creationId xmlns:p14="http://schemas.microsoft.com/office/powerpoint/2010/main" val="503582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57158C-5970-4AF7-8322-3034B49E9835}" type="slidenum">
              <a:rPr lang="en-US" smtClean="0"/>
              <a:t>15</a:t>
            </a:fld>
            <a:endParaRPr lang="en-US" dirty="0"/>
          </a:p>
        </p:txBody>
      </p:sp>
    </p:spTree>
    <p:extLst>
      <p:ext uri="{BB962C8B-B14F-4D97-AF65-F5344CB8AC3E}">
        <p14:creationId xmlns:p14="http://schemas.microsoft.com/office/powerpoint/2010/main" val="2303650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57158C-5970-4AF7-8322-3034B49E9835}" type="slidenum">
              <a:rPr lang="en-US" smtClean="0"/>
              <a:t>16</a:t>
            </a:fld>
            <a:endParaRPr lang="en-US" dirty="0"/>
          </a:p>
        </p:txBody>
      </p:sp>
    </p:spTree>
    <p:extLst>
      <p:ext uri="{BB962C8B-B14F-4D97-AF65-F5344CB8AC3E}">
        <p14:creationId xmlns:p14="http://schemas.microsoft.com/office/powerpoint/2010/main" val="3759477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 at how thoroughly the United Nations carries out the icon and even the icon color.  For example, Goal 1 is “No Poverty” and bright red background. If you click on goal 1 at </a:t>
            </a:r>
            <a:r>
              <a:rPr lang="en-US" sz="1200" u="sng" kern="1200" dirty="0">
                <a:solidFill>
                  <a:schemeClr val="tx1"/>
                </a:solidFill>
                <a:effectLst/>
                <a:latin typeface="+mn-lt"/>
                <a:ea typeface="+mn-ea"/>
                <a:cs typeface="+mn-cs"/>
                <a:hlinkClick r:id="rId3"/>
              </a:rPr>
              <a:t>https://sdgs.un.org/goals</a:t>
            </a:r>
            <a:r>
              <a:rPr lang="en-US" sz="1200" kern="1200" dirty="0">
                <a:solidFill>
                  <a:schemeClr val="tx1"/>
                </a:solidFill>
                <a:effectLst/>
                <a:latin typeface="+mn-lt"/>
                <a:ea typeface="+mn-ea"/>
                <a:cs typeface="+mn-cs"/>
              </a:rPr>
              <a:t>, and scroll down, the infographic is a white background with red lettering with the title “End poverty in all forms everywhere.”  Try visiting the website to notice how well the United Nations uses color and icons to keep a wealth of data organized. Visualization of KPIs often take the form of interactive dashboards, heatmaps and thematic charts.</a:t>
            </a:r>
          </a:p>
          <a:p>
            <a:endParaRPr lang="en-US" dirty="0"/>
          </a:p>
        </p:txBody>
      </p:sp>
      <p:sp>
        <p:nvSpPr>
          <p:cNvPr id="4" name="Slide Number Placeholder 3"/>
          <p:cNvSpPr>
            <a:spLocks noGrp="1"/>
          </p:cNvSpPr>
          <p:nvPr>
            <p:ph type="sldNum" sz="quarter" idx="5"/>
          </p:nvPr>
        </p:nvSpPr>
        <p:spPr/>
        <p:txBody>
          <a:bodyPr/>
          <a:lstStyle/>
          <a:p>
            <a:fld id="{6D57158C-5970-4AF7-8322-3034B49E9835}" type="slidenum">
              <a:rPr lang="en-US" smtClean="0"/>
              <a:t>17</a:t>
            </a:fld>
            <a:endParaRPr lang="en-US" dirty="0"/>
          </a:p>
        </p:txBody>
      </p:sp>
    </p:spTree>
    <p:extLst>
      <p:ext uri="{BB962C8B-B14F-4D97-AF65-F5344CB8AC3E}">
        <p14:creationId xmlns:p14="http://schemas.microsoft.com/office/powerpoint/2010/main" val="498126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 has very specific guidelines for reporting information.  Make sure you review these before creating visuals for an academic writing assignment.</a:t>
            </a:r>
          </a:p>
        </p:txBody>
      </p:sp>
      <p:sp>
        <p:nvSpPr>
          <p:cNvPr id="4" name="Slide Number Placeholder 3"/>
          <p:cNvSpPr>
            <a:spLocks noGrp="1"/>
          </p:cNvSpPr>
          <p:nvPr>
            <p:ph type="sldNum" sz="quarter" idx="5"/>
          </p:nvPr>
        </p:nvSpPr>
        <p:spPr/>
        <p:txBody>
          <a:bodyPr/>
          <a:lstStyle/>
          <a:p>
            <a:fld id="{6D57158C-5970-4AF7-8322-3034B49E9835}" type="slidenum">
              <a:rPr lang="en-US" smtClean="0"/>
              <a:t>18</a:t>
            </a:fld>
            <a:endParaRPr lang="en-US" dirty="0"/>
          </a:p>
        </p:txBody>
      </p:sp>
    </p:spTree>
    <p:extLst>
      <p:ext uri="{BB962C8B-B14F-4D97-AF65-F5344CB8AC3E}">
        <p14:creationId xmlns:p14="http://schemas.microsoft.com/office/powerpoint/2010/main" val="3868780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57158C-5970-4AF7-8322-3034B49E9835}" type="slidenum">
              <a:rPr lang="en-US" smtClean="0"/>
              <a:t>19</a:t>
            </a:fld>
            <a:endParaRPr lang="en-US" dirty="0"/>
          </a:p>
        </p:txBody>
      </p:sp>
    </p:spTree>
    <p:extLst>
      <p:ext uri="{BB962C8B-B14F-4D97-AF65-F5344CB8AC3E}">
        <p14:creationId xmlns:p14="http://schemas.microsoft.com/office/powerpoint/2010/main" val="384529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57158C-5970-4AF7-8322-3034B49E9835}" type="slidenum">
              <a:rPr lang="en-US" smtClean="0"/>
              <a:t>2</a:t>
            </a:fld>
            <a:endParaRPr lang="en-US" dirty="0"/>
          </a:p>
        </p:txBody>
      </p:sp>
    </p:spTree>
    <p:extLst>
      <p:ext uri="{BB962C8B-B14F-4D97-AF65-F5344CB8AC3E}">
        <p14:creationId xmlns:p14="http://schemas.microsoft.com/office/powerpoint/2010/main" val="3426247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57158C-5970-4AF7-8322-3034B49E9835}" type="slidenum">
              <a:rPr lang="en-US" smtClean="0"/>
              <a:t>20</a:t>
            </a:fld>
            <a:endParaRPr lang="en-US" dirty="0"/>
          </a:p>
        </p:txBody>
      </p:sp>
    </p:spTree>
    <p:extLst>
      <p:ext uri="{BB962C8B-B14F-4D97-AF65-F5344CB8AC3E}">
        <p14:creationId xmlns:p14="http://schemas.microsoft.com/office/powerpoint/2010/main" val="1939698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57158C-5970-4AF7-8322-3034B49E9835}" type="slidenum">
              <a:rPr lang="en-US" smtClean="0"/>
              <a:t>21</a:t>
            </a:fld>
            <a:endParaRPr lang="en-US" dirty="0"/>
          </a:p>
        </p:txBody>
      </p:sp>
    </p:spTree>
    <p:extLst>
      <p:ext uri="{BB962C8B-B14F-4D97-AF65-F5344CB8AC3E}">
        <p14:creationId xmlns:p14="http://schemas.microsoft.com/office/powerpoint/2010/main" val="710995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57158C-5970-4AF7-8322-3034B49E9835}" type="slidenum">
              <a:rPr lang="en-US" smtClean="0"/>
              <a:t>22</a:t>
            </a:fld>
            <a:endParaRPr lang="en-US" dirty="0"/>
          </a:p>
        </p:txBody>
      </p:sp>
    </p:spTree>
    <p:extLst>
      <p:ext uri="{BB962C8B-B14F-4D97-AF65-F5344CB8AC3E}">
        <p14:creationId xmlns:p14="http://schemas.microsoft.com/office/powerpoint/2010/main" val="3052634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57158C-5970-4AF7-8322-3034B49E9835}" type="slidenum">
              <a:rPr lang="en-US" smtClean="0"/>
              <a:t>23</a:t>
            </a:fld>
            <a:endParaRPr lang="en-US" dirty="0"/>
          </a:p>
        </p:txBody>
      </p:sp>
    </p:spTree>
    <p:extLst>
      <p:ext uri="{BB962C8B-B14F-4D97-AF65-F5344CB8AC3E}">
        <p14:creationId xmlns:p14="http://schemas.microsoft.com/office/powerpoint/2010/main" val="200338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57158C-5970-4AF7-8322-3034B49E9835}" type="slidenum">
              <a:rPr lang="en-US" smtClean="0"/>
              <a:t>24</a:t>
            </a:fld>
            <a:endParaRPr lang="en-US" dirty="0"/>
          </a:p>
        </p:txBody>
      </p:sp>
    </p:spTree>
    <p:extLst>
      <p:ext uri="{BB962C8B-B14F-4D97-AF65-F5344CB8AC3E}">
        <p14:creationId xmlns:p14="http://schemas.microsoft.com/office/powerpoint/2010/main" val="4054752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57158C-5970-4AF7-8322-3034B49E9835}" type="slidenum">
              <a:rPr lang="en-US" smtClean="0"/>
              <a:t>25</a:t>
            </a:fld>
            <a:endParaRPr lang="en-US" dirty="0"/>
          </a:p>
        </p:txBody>
      </p:sp>
    </p:spTree>
    <p:extLst>
      <p:ext uri="{BB962C8B-B14F-4D97-AF65-F5344CB8AC3E}">
        <p14:creationId xmlns:p14="http://schemas.microsoft.com/office/powerpoint/2010/main" val="3049054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57158C-5970-4AF7-8322-3034B49E9835}" type="slidenum">
              <a:rPr lang="en-US" smtClean="0"/>
              <a:t>3</a:t>
            </a:fld>
            <a:endParaRPr lang="en-US" dirty="0"/>
          </a:p>
        </p:txBody>
      </p:sp>
    </p:spTree>
    <p:extLst>
      <p:ext uri="{BB962C8B-B14F-4D97-AF65-F5344CB8AC3E}">
        <p14:creationId xmlns:p14="http://schemas.microsoft.com/office/powerpoint/2010/main" val="1345535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57158C-5970-4AF7-8322-3034B49E9835}" type="slidenum">
              <a:rPr lang="en-US" smtClean="0"/>
              <a:t>4</a:t>
            </a:fld>
            <a:endParaRPr lang="en-US" dirty="0"/>
          </a:p>
        </p:txBody>
      </p:sp>
    </p:spTree>
    <p:extLst>
      <p:ext uri="{BB962C8B-B14F-4D97-AF65-F5344CB8AC3E}">
        <p14:creationId xmlns:p14="http://schemas.microsoft.com/office/powerpoint/2010/main" val="1894085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57158C-5970-4AF7-8322-3034B49E9835}" type="slidenum">
              <a:rPr lang="en-US" smtClean="0"/>
              <a:t>5</a:t>
            </a:fld>
            <a:endParaRPr lang="en-US" dirty="0"/>
          </a:p>
        </p:txBody>
      </p:sp>
    </p:spTree>
    <p:extLst>
      <p:ext uri="{BB962C8B-B14F-4D97-AF65-F5344CB8AC3E}">
        <p14:creationId xmlns:p14="http://schemas.microsoft.com/office/powerpoint/2010/main" val="1786565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57158C-5970-4AF7-8322-3034B49E9835}" type="slidenum">
              <a:rPr lang="en-US" smtClean="0"/>
              <a:t>6</a:t>
            </a:fld>
            <a:endParaRPr lang="en-US" dirty="0"/>
          </a:p>
        </p:txBody>
      </p:sp>
    </p:spTree>
    <p:extLst>
      <p:ext uri="{BB962C8B-B14F-4D97-AF65-F5344CB8AC3E}">
        <p14:creationId xmlns:p14="http://schemas.microsoft.com/office/powerpoint/2010/main" val="3213640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57158C-5970-4AF7-8322-3034B49E9835}" type="slidenum">
              <a:rPr lang="en-US" smtClean="0"/>
              <a:t>7</a:t>
            </a:fld>
            <a:endParaRPr lang="en-US" dirty="0"/>
          </a:p>
        </p:txBody>
      </p:sp>
    </p:spTree>
    <p:extLst>
      <p:ext uri="{BB962C8B-B14F-4D97-AF65-F5344CB8AC3E}">
        <p14:creationId xmlns:p14="http://schemas.microsoft.com/office/powerpoint/2010/main" val="396044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Garamond" panose="02020404030301010803" pitchFamily="18" charset="0"/>
                <a:ea typeface="Times New Roman" panose="02020603050405020304" pitchFamily="18" charset="0"/>
                <a:cs typeface="Garamond" panose="02020404030301010803" pitchFamily="18" charset="0"/>
              </a:rPr>
              <a:t>Charts matter – What message do you wish to convey?</a:t>
            </a:r>
            <a:endParaRPr lang="en-US" dirty="0"/>
          </a:p>
          <a:p>
            <a:endParaRPr lang="en-US" dirty="0"/>
          </a:p>
        </p:txBody>
      </p:sp>
      <p:sp>
        <p:nvSpPr>
          <p:cNvPr id="4" name="Slide Number Placeholder 3"/>
          <p:cNvSpPr>
            <a:spLocks noGrp="1"/>
          </p:cNvSpPr>
          <p:nvPr>
            <p:ph type="sldNum" sz="quarter" idx="5"/>
          </p:nvPr>
        </p:nvSpPr>
        <p:spPr/>
        <p:txBody>
          <a:bodyPr/>
          <a:lstStyle/>
          <a:p>
            <a:fld id="{6D57158C-5970-4AF7-8322-3034B49E9835}" type="slidenum">
              <a:rPr lang="en-US" smtClean="0"/>
              <a:t>8</a:t>
            </a:fld>
            <a:endParaRPr lang="en-US" dirty="0"/>
          </a:p>
        </p:txBody>
      </p:sp>
    </p:spTree>
    <p:extLst>
      <p:ext uri="{BB962C8B-B14F-4D97-AF65-F5344CB8AC3E}">
        <p14:creationId xmlns:p14="http://schemas.microsoft.com/office/powerpoint/2010/main" val="357699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57158C-5970-4AF7-8322-3034B49E9835}" type="slidenum">
              <a:rPr lang="en-US" smtClean="0"/>
              <a:t>9</a:t>
            </a:fld>
            <a:endParaRPr lang="en-US" dirty="0"/>
          </a:p>
        </p:txBody>
      </p:sp>
    </p:spTree>
    <p:extLst>
      <p:ext uri="{BB962C8B-B14F-4D97-AF65-F5344CB8AC3E}">
        <p14:creationId xmlns:p14="http://schemas.microsoft.com/office/powerpoint/2010/main" val="1179122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130425"/>
            <a:ext cx="5829300" cy="1470025"/>
          </a:xfrm>
        </p:spPr>
        <p:txBody>
          <a:bodyPr/>
          <a:lstStyle/>
          <a:p>
            <a:r>
              <a:rPr lang="en-US"/>
              <a:t>Click to edit Master title style</a:t>
            </a:r>
          </a:p>
        </p:txBody>
      </p:sp>
      <p:sp>
        <p:nvSpPr>
          <p:cNvPr id="3" name="Subtitle 2"/>
          <p:cNvSpPr>
            <a:spLocks noGrp="1"/>
          </p:cNvSpPr>
          <p:nvPr>
            <p:ph type="subTitle" idx="1"/>
          </p:nvPr>
        </p:nvSpPr>
        <p:spPr>
          <a:xfrm>
            <a:off x="1028700" y="3886200"/>
            <a:ext cx="48006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74639"/>
            <a:ext cx="15430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74639"/>
            <a:ext cx="45148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4406901"/>
            <a:ext cx="58293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906714"/>
            <a:ext cx="58293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600201"/>
            <a:ext cx="302895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600201"/>
            <a:ext cx="302895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535113"/>
            <a:ext cx="3030141"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2174875"/>
            <a:ext cx="303014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1535113"/>
            <a:ext cx="3031331"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69" y="2174875"/>
            <a:ext cx="303133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73050"/>
            <a:ext cx="2256235"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73051"/>
            <a:ext cx="3833813"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435101"/>
            <a:ext cx="2256235"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4800600"/>
            <a:ext cx="41148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612775"/>
            <a:ext cx="41148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344216" y="5367338"/>
            <a:ext cx="41148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74638"/>
            <a:ext cx="61722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600201"/>
            <a:ext cx="6172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6356351"/>
            <a:ext cx="1600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6/11/2025</a:t>
            </a:fld>
            <a:endParaRPr lang="en-US" dirty="0"/>
          </a:p>
        </p:txBody>
      </p:sp>
      <p:sp>
        <p:nvSpPr>
          <p:cNvPr id="5" name="Footer Placeholder 4"/>
          <p:cNvSpPr>
            <a:spLocks noGrp="1"/>
          </p:cNvSpPr>
          <p:nvPr>
            <p:ph type="ftr" sz="quarter" idx="3"/>
          </p:nvPr>
        </p:nvSpPr>
        <p:spPr>
          <a:xfrm>
            <a:off x="2343150" y="6356351"/>
            <a:ext cx="2171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6356351"/>
            <a:ext cx="1600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8.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s://data.utk.edu/executivedashboar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s://www.youtube.com/watch?v=vRlBeOOFECA"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17.xml"/><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video" Target="https://www.youtube.com/embed/0XTBYMfZyrM?feature=oembed" TargetMode="External"/><Relationship Id="rId6" Type="http://schemas.openxmlformats.org/officeDocument/2006/relationships/image" Target="../media/image7.png"/><Relationship Id="rId5" Type="http://schemas.openxmlformats.org/officeDocument/2006/relationships/hyperlink" Target="https://youtu.be/0XTBYMfZyrM?si=XqUZ9hz0Eb24nsWm"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s://apastyle.apa.org/style-grammar-guidelines/tables-figures/sample-figur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apastyle.apa.org/style-grammar-guidelines/tables-figures/sample-tables"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pn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apastyle.apa.org/style-grammar-guidelines/tables-figures/sample-tables"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s://apastyle.apa.org/style-grammar-guidelines/tables-figures/sample-tables"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svg"/><Relationship Id="rId10" Type="http://schemas.openxmlformats.org/officeDocument/2006/relationships/image" Target="../media/image46.jpg"/><Relationship Id="rId4" Type="http://schemas.openxmlformats.org/officeDocument/2006/relationships/image" Target="../media/image40.png"/><Relationship Id="rId9" Type="http://schemas.openxmlformats.org/officeDocument/2006/relationships/image" Target="../media/image45.svg"/></Relationships>
</file>

<file path=ppt/slides/_rels/slide2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6.png"/><Relationship Id="rId7" Type="http://schemas.openxmlformats.org/officeDocument/2006/relationships/image" Target="../media/image51.sv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 Id="rId9" Type="http://schemas.openxmlformats.org/officeDocument/2006/relationships/image" Target="../media/image53.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sv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9731073" y="1130572"/>
            <a:ext cx="2314575" cy="8474925"/>
            <a:chOff x="0" y="0"/>
            <a:chExt cx="812800" cy="2976105"/>
          </a:xfrm>
        </p:grpSpPr>
        <p:sp>
          <p:nvSpPr>
            <p:cNvPr id="3" name="Freeform 3"/>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txBody>
            <a:bodyPr/>
            <a:lstStyle/>
            <a:p>
              <a:endParaRPr lang="en-US" sz="1350" dirty="0"/>
            </a:p>
          </p:txBody>
        </p:sp>
        <p:sp>
          <p:nvSpPr>
            <p:cNvPr id="4" name="TextBox 4"/>
            <p:cNvSpPr txBox="1"/>
            <p:nvPr/>
          </p:nvSpPr>
          <p:spPr>
            <a:xfrm>
              <a:off x="0" y="-19050"/>
              <a:ext cx="812800" cy="2995155"/>
            </a:xfrm>
            <a:prstGeom prst="rect">
              <a:avLst/>
            </a:prstGeom>
          </p:spPr>
          <p:txBody>
            <a:bodyPr lIns="38100" tIns="38100" rIns="38100" bIns="38100" rtlCol="0" anchor="ctr"/>
            <a:lstStyle/>
            <a:p>
              <a:pPr algn="ctr">
                <a:lnSpc>
                  <a:spcPts val="2144"/>
                </a:lnSpc>
              </a:pPr>
              <a:endParaRPr sz="1350" dirty="0"/>
            </a:p>
          </p:txBody>
        </p:sp>
      </p:grpSp>
      <p:sp>
        <p:nvSpPr>
          <p:cNvPr id="5" name="Freeform 5"/>
          <p:cNvSpPr/>
          <p:nvPr/>
        </p:nvSpPr>
        <p:spPr>
          <a:xfrm>
            <a:off x="12288537" y="8043073"/>
            <a:ext cx="2854928" cy="1562424"/>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grpSp>
        <p:nvGrpSpPr>
          <p:cNvPr id="7" name="Group 7"/>
          <p:cNvGrpSpPr/>
          <p:nvPr/>
        </p:nvGrpSpPr>
        <p:grpSpPr>
          <a:xfrm>
            <a:off x="-1157288" y="867212"/>
            <a:ext cx="2314575" cy="8474925"/>
            <a:chOff x="0" y="0"/>
            <a:chExt cx="812800" cy="2976105"/>
          </a:xfrm>
        </p:grpSpPr>
        <p:sp>
          <p:nvSpPr>
            <p:cNvPr id="8" name="Freeform 8"/>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txBody>
            <a:bodyPr/>
            <a:lstStyle/>
            <a:p>
              <a:endParaRPr lang="en-US" sz="1350" dirty="0"/>
            </a:p>
          </p:txBody>
        </p:sp>
        <p:sp>
          <p:nvSpPr>
            <p:cNvPr id="9" name="TextBox 9"/>
            <p:cNvSpPr txBox="1"/>
            <p:nvPr/>
          </p:nvSpPr>
          <p:spPr>
            <a:xfrm>
              <a:off x="0" y="-19050"/>
              <a:ext cx="812800" cy="2995155"/>
            </a:xfrm>
            <a:prstGeom prst="rect">
              <a:avLst/>
            </a:prstGeom>
          </p:spPr>
          <p:txBody>
            <a:bodyPr lIns="38100" tIns="38100" rIns="38100" bIns="38100" rtlCol="0" anchor="ctr"/>
            <a:lstStyle/>
            <a:p>
              <a:pPr algn="ctr">
                <a:lnSpc>
                  <a:spcPts val="2144"/>
                </a:lnSpc>
              </a:pPr>
              <a:endParaRPr sz="1350" dirty="0"/>
            </a:p>
          </p:txBody>
        </p:sp>
      </p:grpSp>
      <p:grpSp>
        <p:nvGrpSpPr>
          <p:cNvPr id="10" name="Group 10"/>
          <p:cNvGrpSpPr/>
          <p:nvPr/>
        </p:nvGrpSpPr>
        <p:grpSpPr>
          <a:xfrm>
            <a:off x="920830" y="4408592"/>
            <a:ext cx="82677" cy="2114247"/>
            <a:chOff x="0" y="0"/>
            <a:chExt cx="26312" cy="672855"/>
          </a:xfrm>
        </p:grpSpPr>
        <p:sp>
          <p:nvSpPr>
            <p:cNvPr id="11" name="Freeform 11"/>
            <p:cNvSpPr/>
            <p:nvPr/>
          </p:nvSpPr>
          <p:spPr>
            <a:xfrm>
              <a:off x="0" y="0"/>
              <a:ext cx="26312" cy="672855"/>
            </a:xfrm>
            <a:custGeom>
              <a:avLst/>
              <a:gdLst/>
              <a:ahLst/>
              <a:cxnLst/>
              <a:rect l="l" t="t" r="r" b="b"/>
              <a:pathLst>
                <a:path w="26312" h="672855">
                  <a:moveTo>
                    <a:pt x="0" y="0"/>
                  </a:moveTo>
                  <a:lnTo>
                    <a:pt x="26312" y="0"/>
                  </a:lnTo>
                  <a:lnTo>
                    <a:pt x="26312" y="672855"/>
                  </a:lnTo>
                  <a:lnTo>
                    <a:pt x="0" y="672855"/>
                  </a:lnTo>
                  <a:close/>
                </a:path>
              </a:pathLst>
            </a:custGeom>
            <a:solidFill>
              <a:srgbClr val="FFFFFF"/>
            </a:solidFill>
          </p:spPr>
          <p:txBody>
            <a:bodyPr/>
            <a:lstStyle/>
            <a:p>
              <a:endParaRPr lang="en-US" sz="1350" dirty="0"/>
            </a:p>
          </p:txBody>
        </p:sp>
        <p:sp>
          <p:nvSpPr>
            <p:cNvPr id="12" name="TextBox 12"/>
            <p:cNvSpPr txBox="1"/>
            <p:nvPr/>
          </p:nvSpPr>
          <p:spPr>
            <a:xfrm>
              <a:off x="0" y="-19050"/>
              <a:ext cx="26312" cy="691905"/>
            </a:xfrm>
            <a:prstGeom prst="rect">
              <a:avLst/>
            </a:prstGeom>
          </p:spPr>
          <p:txBody>
            <a:bodyPr lIns="38100" tIns="38100" rIns="38100" bIns="38100" rtlCol="0" anchor="ctr"/>
            <a:lstStyle/>
            <a:p>
              <a:pPr algn="ctr">
                <a:lnSpc>
                  <a:spcPts val="2144"/>
                </a:lnSpc>
              </a:pPr>
              <a:endParaRPr sz="1350" dirty="0"/>
            </a:p>
          </p:txBody>
        </p:sp>
      </p:grpSp>
      <p:grpSp>
        <p:nvGrpSpPr>
          <p:cNvPr id="13" name="Group 13"/>
          <p:cNvGrpSpPr/>
          <p:nvPr/>
        </p:nvGrpSpPr>
        <p:grpSpPr>
          <a:xfrm>
            <a:off x="1314696" y="3690906"/>
            <a:ext cx="2594322" cy="427115"/>
            <a:chOff x="0" y="0"/>
            <a:chExt cx="825638" cy="135928"/>
          </a:xfrm>
        </p:grpSpPr>
        <p:sp>
          <p:nvSpPr>
            <p:cNvPr id="14" name="Freeform 14"/>
            <p:cNvSpPr/>
            <p:nvPr/>
          </p:nvSpPr>
          <p:spPr>
            <a:xfrm>
              <a:off x="0" y="0"/>
              <a:ext cx="825638" cy="135928"/>
            </a:xfrm>
            <a:custGeom>
              <a:avLst/>
              <a:gdLst/>
              <a:ahLst/>
              <a:cxnLst/>
              <a:rect l="l" t="t" r="r" b="b"/>
              <a:pathLst>
                <a:path w="825638" h="135928">
                  <a:moveTo>
                    <a:pt x="40286" y="0"/>
                  </a:moveTo>
                  <a:lnTo>
                    <a:pt x="785351" y="0"/>
                  </a:lnTo>
                  <a:cubicBezTo>
                    <a:pt x="807601" y="0"/>
                    <a:pt x="825638" y="18037"/>
                    <a:pt x="825638" y="40286"/>
                  </a:cubicBezTo>
                  <a:lnTo>
                    <a:pt x="825638" y="95642"/>
                  </a:lnTo>
                  <a:cubicBezTo>
                    <a:pt x="825638" y="117891"/>
                    <a:pt x="807601" y="135928"/>
                    <a:pt x="785351" y="135928"/>
                  </a:cubicBezTo>
                  <a:lnTo>
                    <a:pt x="40286" y="135928"/>
                  </a:lnTo>
                  <a:cubicBezTo>
                    <a:pt x="18037" y="135928"/>
                    <a:pt x="0" y="117891"/>
                    <a:pt x="0" y="95642"/>
                  </a:cubicBezTo>
                  <a:lnTo>
                    <a:pt x="0" y="40286"/>
                  </a:lnTo>
                  <a:cubicBezTo>
                    <a:pt x="0" y="18037"/>
                    <a:pt x="18037" y="0"/>
                    <a:pt x="40286" y="0"/>
                  </a:cubicBezTo>
                  <a:close/>
                </a:path>
              </a:pathLst>
            </a:custGeom>
            <a:solidFill>
              <a:srgbClr val="1C5739"/>
            </a:solidFill>
          </p:spPr>
          <p:txBody>
            <a:bodyPr/>
            <a:lstStyle/>
            <a:p>
              <a:endParaRPr lang="en-US" sz="1350" dirty="0"/>
            </a:p>
          </p:txBody>
        </p:sp>
        <p:sp>
          <p:nvSpPr>
            <p:cNvPr id="15" name="TextBox 15"/>
            <p:cNvSpPr txBox="1"/>
            <p:nvPr/>
          </p:nvSpPr>
          <p:spPr>
            <a:xfrm>
              <a:off x="0" y="-28575"/>
              <a:ext cx="825638" cy="164503"/>
            </a:xfrm>
            <a:prstGeom prst="rect">
              <a:avLst/>
            </a:prstGeom>
          </p:spPr>
          <p:txBody>
            <a:bodyPr lIns="42041" tIns="42041" rIns="42041" bIns="42041" rtlCol="0" anchor="ctr"/>
            <a:lstStyle/>
            <a:p>
              <a:pPr algn="ctr">
                <a:lnSpc>
                  <a:spcPts val="2340"/>
                </a:lnSpc>
              </a:pPr>
              <a:r>
                <a:rPr lang="en-US" dirty="0">
                  <a:solidFill>
                    <a:srgbClr val="FFFFFF"/>
                  </a:solidFill>
                  <a:latin typeface="Montserrat Light"/>
                </a:rPr>
                <a:t>CHAPTER 6</a:t>
              </a:r>
            </a:p>
          </p:txBody>
        </p:sp>
      </p:grpSp>
      <p:sp>
        <p:nvSpPr>
          <p:cNvPr id="16" name="TextBox 16"/>
          <p:cNvSpPr txBox="1"/>
          <p:nvPr/>
        </p:nvSpPr>
        <p:spPr>
          <a:xfrm>
            <a:off x="1314697" y="6561788"/>
            <a:ext cx="6415391" cy="737125"/>
          </a:xfrm>
          <a:prstGeom prst="rect">
            <a:avLst/>
          </a:prstGeom>
        </p:spPr>
        <p:txBody>
          <a:bodyPr lIns="0" tIns="0" rIns="0" bIns="0" rtlCol="0" anchor="t">
            <a:spAutoFit/>
          </a:bodyPr>
          <a:lstStyle/>
          <a:p>
            <a:pPr>
              <a:lnSpc>
                <a:spcPts val="3034"/>
              </a:lnSpc>
            </a:pPr>
            <a:r>
              <a:rPr lang="en-US" sz="2167" spc="108" dirty="0">
                <a:solidFill>
                  <a:srgbClr val="1C5739"/>
                </a:solidFill>
                <a:latin typeface="Open Sauce"/>
              </a:rPr>
              <a:t>Leveraging Data Visualization to Communicate Effectively</a:t>
            </a:r>
          </a:p>
        </p:txBody>
      </p:sp>
      <p:sp>
        <p:nvSpPr>
          <p:cNvPr id="17" name="TextBox 17"/>
          <p:cNvSpPr txBox="1"/>
          <p:nvPr/>
        </p:nvSpPr>
        <p:spPr>
          <a:xfrm>
            <a:off x="1314696" y="4338053"/>
            <a:ext cx="8067150" cy="1477328"/>
          </a:xfrm>
          <a:prstGeom prst="rect">
            <a:avLst/>
          </a:prstGeom>
        </p:spPr>
        <p:txBody>
          <a:bodyPr lIns="0" tIns="0" rIns="0" bIns="0" rtlCol="0" anchor="t">
            <a:spAutoFit/>
          </a:bodyPr>
          <a:lstStyle/>
          <a:p>
            <a:r>
              <a:rPr lang="en-US" sz="4800" dirty="0">
                <a:solidFill>
                  <a:srgbClr val="1C5739"/>
                </a:solidFill>
                <a:latin typeface="Arial Black" panose="020B0A04020102020204" pitchFamily="34" charset="0"/>
              </a:rPr>
              <a:t>Visualize Data With Purpose</a:t>
            </a:r>
          </a:p>
        </p:txBody>
      </p:sp>
      <p:sp>
        <p:nvSpPr>
          <p:cNvPr id="18" name="Freeform 18"/>
          <p:cNvSpPr/>
          <p:nvPr/>
        </p:nvSpPr>
        <p:spPr>
          <a:xfrm>
            <a:off x="-2083403" y="1130572"/>
            <a:ext cx="2854928" cy="1562424"/>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350" dirty="0"/>
          </a:p>
        </p:txBody>
      </p:sp>
      <p:sp>
        <p:nvSpPr>
          <p:cNvPr id="22" name="TextBox 21">
            <a:extLst>
              <a:ext uri="{FF2B5EF4-FFF2-40B4-BE49-F238E27FC236}">
                <a16:creationId xmlns:a16="http://schemas.microsoft.com/office/drawing/2014/main" id="{8252A337-1F53-CBCB-3FEF-F86275EA24EE}"/>
              </a:ext>
            </a:extLst>
          </p:cNvPr>
          <p:cNvSpPr txBox="1"/>
          <p:nvPr/>
        </p:nvSpPr>
        <p:spPr>
          <a:xfrm>
            <a:off x="1497914" y="7525337"/>
            <a:ext cx="6115050" cy="761747"/>
          </a:xfrm>
          <a:prstGeom prst="rect">
            <a:avLst/>
          </a:prstGeom>
          <a:noFill/>
        </p:spPr>
        <p:txBody>
          <a:bodyPr wrap="square" rtlCol="0">
            <a:spAutoFit/>
          </a:bodyPr>
          <a:lstStyle/>
          <a:p>
            <a:endParaRPr lang="en-US" sz="1350" dirty="0"/>
          </a:p>
          <a:p>
            <a:r>
              <a:rPr lang="en-US" sz="1500" b="1" dirty="0">
                <a:solidFill>
                  <a:srgbClr val="1C5739"/>
                </a:solidFill>
              </a:rPr>
              <a:t>By Jennie Mitchell, Ph.D. Saint Mary-of-the-Woods College</a:t>
            </a:r>
          </a:p>
          <a:p>
            <a:r>
              <a:rPr lang="en-US" sz="1500" b="1" dirty="0">
                <a:solidFill>
                  <a:srgbClr val="1C5739"/>
                </a:solidFill>
              </a:rPr>
              <a:t>and Trent Deckard, Indiana University</a:t>
            </a:r>
            <a:endParaRPr lang="en-US" sz="1350" dirty="0"/>
          </a:p>
        </p:txBody>
      </p:sp>
      <p:cxnSp>
        <p:nvCxnSpPr>
          <p:cNvPr id="19" name="Straight Connector 18">
            <a:extLst>
              <a:ext uri="{FF2B5EF4-FFF2-40B4-BE49-F238E27FC236}">
                <a16:creationId xmlns:a16="http://schemas.microsoft.com/office/drawing/2014/main" id="{9AF211C2-5CFF-69AD-FB69-C0F1311BF43C}"/>
              </a:ext>
            </a:extLst>
          </p:cNvPr>
          <p:cNvCxnSpPr/>
          <p:nvPr/>
        </p:nvCxnSpPr>
        <p:spPr>
          <a:xfrm>
            <a:off x="1314696" y="6424296"/>
            <a:ext cx="8067150" cy="24281"/>
          </a:xfrm>
          <a:prstGeom prst="line">
            <a:avLst/>
          </a:prstGeom>
          <a:ln>
            <a:solidFill>
              <a:srgbClr val="1C5739"/>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BEBAECA-886E-EA2A-F2C8-E28F3904BAFB}"/>
              </a:ext>
            </a:extLst>
          </p:cNvPr>
          <p:cNvSpPr txBox="1"/>
          <p:nvPr/>
        </p:nvSpPr>
        <p:spPr>
          <a:xfrm>
            <a:off x="10002535" y="1763007"/>
            <a:ext cx="1771650" cy="4085734"/>
          </a:xfrm>
          <a:prstGeom prst="rect">
            <a:avLst/>
          </a:prstGeom>
          <a:noFill/>
        </p:spPr>
        <p:txBody>
          <a:bodyPr wrap="square" rtlCol="0">
            <a:spAutoFit/>
          </a:bodyPr>
          <a:lstStyle/>
          <a:p>
            <a:r>
              <a:rPr lang="en-US" sz="1350" dirty="0">
                <a:solidFill>
                  <a:schemeClr val="bg1"/>
                </a:solidFill>
              </a:rPr>
              <a:t>LO#1 – Choose the appropriate infographic and chart based on data type.</a:t>
            </a:r>
          </a:p>
          <a:p>
            <a:endParaRPr lang="en-US" sz="1350" dirty="0">
              <a:solidFill>
                <a:schemeClr val="bg1"/>
              </a:solidFill>
            </a:endParaRPr>
          </a:p>
          <a:p>
            <a:r>
              <a:rPr lang="en-US" sz="1350" dirty="0">
                <a:solidFill>
                  <a:schemeClr val="bg1"/>
                </a:solidFill>
              </a:rPr>
              <a:t>LO#2 – Design appropriate visualizations for key performance indicators (KPIs).</a:t>
            </a:r>
          </a:p>
          <a:p>
            <a:endParaRPr lang="en-US" sz="1350" dirty="0">
              <a:solidFill>
                <a:schemeClr val="bg1"/>
              </a:solidFill>
            </a:endParaRPr>
          </a:p>
          <a:p>
            <a:r>
              <a:rPr lang="en-US" sz="1350" dirty="0">
                <a:solidFill>
                  <a:schemeClr val="bg1"/>
                </a:solidFill>
              </a:rPr>
              <a:t>LO#3 </a:t>
            </a:r>
            <a:r>
              <a:rPr lang="en-US" sz="1400" dirty="0">
                <a:solidFill>
                  <a:schemeClr val="bg1"/>
                </a:solidFill>
              </a:rPr>
              <a:t>Apply appropriate visualizations that meet academic standards and follow APA 7</a:t>
            </a:r>
            <a:r>
              <a:rPr lang="en-US" sz="1400" baseline="30000" dirty="0">
                <a:solidFill>
                  <a:schemeClr val="bg1"/>
                </a:solidFill>
              </a:rPr>
              <a:t>th</a:t>
            </a:r>
            <a:r>
              <a:rPr lang="en-US" sz="1400" dirty="0">
                <a:solidFill>
                  <a:schemeClr val="bg1"/>
                </a:solidFill>
              </a:rPr>
              <a:t> edition.</a:t>
            </a:r>
            <a:endParaRPr lang="en-US" sz="1350" dirty="0">
              <a:solidFill>
                <a:schemeClr val="bg1"/>
              </a:solidFill>
            </a:endParaRPr>
          </a:p>
          <a:p>
            <a:endParaRPr lang="en-US" sz="1350" dirty="0">
              <a:solidFill>
                <a:schemeClr val="bg1"/>
              </a:solidFill>
            </a:endParaRPr>
          </a:p>
          <a:p>
            <a:endParaRPr lang="en-US" sz="1350" dirty="0">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79B22-0A22-3B91-8652-E890CF93E8D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684A243-E583-73D3-2FD2-5F59DF316647}"/>
              </a:ext>
            </a:extLst>
          </p:cNvPr>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sz="1350" dirty="0"/>
          </a:p>
        </p:txBody>
      </p:sp>
      <p:grpSp>
        <p:nvGrpSpPr>
          <p:cNvPr id="3" name="Group 3">
            <a:extLst>
              <a:ext uri="{FF2B5EF4-FFF2-40B4-BE49-F238E27FC236}">
                <a16:creationId xmlns:a16="http://schemas.microsoft.com/office/drawing/2014/main" id="{27B2BE58-D686-0016-CF6F-4E0DBB67E198}"/>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D989B814-DD82-0653-A6C9-78FD357F621A}"/>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a:extLst>
                <a:ext uri="{FF2B5EF4-FFF2-40B4-BE49-F238E27FC236}">
                  <a16:creationId xmlns:a16="http://schemas.microsoft.com/office/drawing/2014/main" id="{AB93CE9D-7543-E25A-8801-4C71EB500A3E}"/>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grpSp>
        <p:nvGrpSpPr>
          <p:cNvPr id="7" name="Group 7">
            <a:extLst>
              <a:ext uri="{FF2B5EF4-FFF2-40B4-BE49-F238E27FC236}">
                <a16:creationId xmlns:a16="http://schemas.microsoft.com/office/drawing/2014/main" id="{0B6288F3-0533-1D40-DC2A-DA05B6BDB18D}"/>
              </a:ext>
            </a:extLst>
          </p:cNvPr>
          <p:cNvGrpSpPr/>
          <p:nvPr/>
        </p:nvGrpSpPr>
        <p:grpSpPr>
          <a:xfrm>
            <a:off x="283564" y="3867822"/>
            <a:ext cx="4876196" cy="477561"/>
            <a:chOff x="0" y="0"/>
            <a:chExt cx="1178269" cy="167703"/>
          </a:xfrm>
        </p:grpSpPr>
        <p:sp>
          <p:nvSpPr>
            <p:cNvPr id="8" name="Freeform 8">
              <a:extLst>
                <a:ext uri="{FF2B5EF4-FFF2-40B4-BE49-F238E27FC236}">
                  <a16:creationId xmlns:a16="http://schemas.microsoft.com/office/drawing/2014/main" id="{04DE439E-883C-28D8-B9A4-0BDACE1E2BF5}"/>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4AAC22B9-283B-21A1-9E6F-947EF53B9404}"/>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Label Data Points OR use the Axis</a:t>
              </a:r>
            </a:p>
          </p:txBody>
        </p:sp>
      </p:grpSp>
      <p:sp>
        <p:nvSpPr>
          <p:cNvPr id="10" name="TextBox 10">
            <a:extLst>
              <a:ext uri="{FF2B5EF4-FFF2-40B4-BE49-F238E27FC236}">
                <a16:creationId xmlns:a16="http://schemas.microsoft.com/office/drawing/2014/main" id="{D15583C7-E31D-5A97-193D-8D1576E81E13}"/>
              </a:ext>
            </a:extLst>
          </p:cNvPr>
          <p:cNvSpPr txBox="1"/>
          <p:nvPr/>
        </p:nvSpPr>
        <p:spPr>
          <a:xfrm>
            <a:off x="685800" y="1391831"/>
            <a:ext cx="11360842" cy="1975413"/>
          </a:xfrm>
          <a:prstGeom prst="rect">
            <a:avLst/>
          </a:prstGeom>
        </p:spPr>
        <p:txBody>
          <a:bodyPr wrap="square" lIns="0" tIns="0" rIns="0" bIns="0" rtlCol="0" anchor="t">
            <a:spAutoFit/>
          </a:bodyPr>
          <a:lstStyle/>
          <a:p>
            <a:pPr algn="ctr">
              <a:lnSpc>
                <a:spcPts val="8165"/>
              </a:lnSpc>
            </a:pPr>
            <a:r>
              <a:rPr lang="en-US" sz="4000" spc="580" dirty="0">
                <a:solidFill>
                  <a:srgbClr val="FFFFFF"/>
                </a:solidFill>
                <a:latin typeface="Arial Black" panose="020B0A04020102020204" pitchFamily="34" charset="0"/>
              </a:rPr>
              <a:t>1. Consider Purpose: Labels, Font Size, and Type</a:t>
            </a:r>
            <a:endParaRPr lang="en-US" sz="3200" spc="580" dirty="0">
              <a:solidFill>
                <a:srgbClr val="FFFFFF"/>
              </a:solidFill>
              <a:latin typeface="Arial Black" panose="020B0A04020102020204" pitchFamily="34" charset="0"/>
            </a:endParaRPr>
          </a:p>
        </p:txBody>
      </p:sp>
      <p:grpSp>
        <p:nvGrpSpPr>
          <p:cNvPr id="11" name="Group 11">
            <a:extLst>
              <a:ext uri="{FF2B5EF4-FFF2-40B4-BE49-F238E27FC236}">
                <a16:creationId xmlns:a16="http://schemas.microsoft.com/office/drawing/2014/main" id="{70F9C688-547B-A6AF-45A7-1F28037B9999}"/>
              </a:ext>
            </a:extLst>
          </p:cNvPr>
          <p:cNvGrpSpPr/>
          <p:nvPr/>
        </p:nvGrpSpPr>
        <p:grpSpPr>
          <a:xfrm>
            <a:off x="236592" y="7789804"/>
            <a:ext cx="5021208" cy="1341068"/>
            <a:chOff x="0" y="-19050"/>
            <a:chExt cx="1199988" cy="470938"/>
          </a:xfrm>
        </p:grpSpPr>
        <p:sp>
          <p:nvSpPr>
            <p:cNvPr id="12" name="Freeform 12">
              <a:extLst>
                <a:ext uri="{FF2B5EF4-FFF2-40B4-BE49-F238E27FC236}">
                  <a16:creationId xmlns:a16="http://schemas.microsoft.com/office/drawing/2014/main" id="{FA9169D4-DE62-CA18-53CC-C37EE1BF22A6}"/>
                </a:ext>
              </a:extLst>
            </p:cNvPr>
            <p:cNvSpPr/>
            <p:nvPr/>
          </p:nvSpPr>
          <p:spPr>
            <a:xfrm>
              <a:off x="21719" y="94684"/>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13" name="TextBox 13">
              <a:extLst>
                <a:ext uri="{FF2B5EF4-FFF2-40B4-BE49-F238E27FC236}">
                  <a16:creationId xmlns:a16="http://schemas.microsoft.com/office/drawing/2014/main" id="{10708CD3-39D9-0362-82ED-37B6C51DFF9C}"/>
                </a:ext>
              </a:extLst>
            </p:cNvPr>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br>
                <a:rPr lang="en-US" sz="1125" spc="11" dirty="0">
                  <a:solidFill>
                    <a:srgbClr val="FFFFFF"/>
                  </a:solidFill>
                  <a:latin typeface="Open Sauce Italics"/>
                </a:rPr>
              </a:br>
              <a:br>
                <a:rPr lang="en-US" sz="1125" spc="11" dirty="0">
                  <a:solidFill>
                    <a:srgbClr val="FFFFFF"/>
                  </a:solidFill>
                  <a:latin typeface="Open Sauce Italics"/>
                </a:rPr>
              </a:br>
              <a:r>
                <a:rPr lang="en-US" sz="1400" spc="11" dirty="0">
                  <a:solidFill>
                    <a:srgbClr val="FFFFFF"/>
                  </a:solidFill>
                  <a:latin typeface="Open Sauce Italics"/>
                </a:rPr>
                <a:t>Your brain loves simplicity and will process simple patterns, so consider supporting the patterns by sorting the data.</a:t>
              </a:r>
              <a:endParaRPr lang="en-US" sz="1125" spc="11" dirty="0">
                <a:solidFill>
                  <a:srgbClr val="FFFFFF"/>
                </a:solidFill>
                <a:latin typeface="Open Sauce Italics"/>
              </a:endParaRPr>
            </a:p>
          </p:txBody>
        </p:sp>
      </p:grpSp>
      <p:grpSp>
        <p:nvGrpSpPr>
          <p:cNvPr id="15" name="Group 15">
            <a:extLst>
              <a:ext uri="{FF2B5EF4-FFF2-40B4-BE49-F238E27FC236}">
                <a16:creationId xmlns:a16="http://schemas.microsoft.com/office/drawing/2014/main" id="{B8B58184-1EDF-AC2F-364F-8BA1B3C93E77}"/>
              </a:ext>
            </a:extLst>
          </p:cNvPr>
          <p:cNvGrpSpPr/>
          <p:nvPr/>
        </p:nvGrpSpPr>
        <p:grpSpPr>
          <a:xfrm>
            <a:off x="6005950" y="3751644"/>
            <a:ext cx="7252850" cy="613181"/>
            <a:chOff x="-22454" y="-47625"/>
            <a:chExt cx="1200723" cy="215328"/>
          </a:xfrm>
        </p:grpSpPr>
        <p:sp>
          <p:nvSpPr>
            <p:cNvPr id="16" name="Freeform 16">
              <a:extLst>
                <a:ext uri="{FF2B5EF4-FFF2-40B4-BE49-F238E27FC236}">
                  <a16:creationId xmlns:a16="http://schemas.microsoft.com/office/drawing/2014/main" id="{8BA403D4-1DCE-624D-9BDD-95BE464B5B9A}"/>
                </a:ext>
              </a:extLst>
            </p:cNvPr>
            <p:cNvSpPr/>
            <p:nvPr/>
          </p:nvSpPr>
          <p:spPr>
            <a:xfrm>
              <a:off x="-22454" y="-6828"/>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17" name="TextBox 17">
              <a:extLst>
                <a:ext uri="{FF2B5EF4-FFF2-40B4-BE49-F238E27FC236}">
                  <a16:creationId xmlns:a16="http://schemas.microsoft.com/office/drawing/2014/main" id="{F5D04E59-523B-22F2-CAF4-7757C00521CA}"/>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Font Size and Type – study</a:t>
              </a:r>
            </a:p>
          </p:txBody>
        </p:sp>
      </p:grpSp>
      <p:grpSp>
        <p:nvGrpSpPr>
          <p:cNvPr id="25" name="Group 25">
            <a:extLst>
              <a:ext uri="{FF2B5EF4-FFF2-40B4-BE49-F238E27FC236}">
                <a16:creationId xmlns:a16="http://schemas.microsoft.com/office/drawing/2014/main" id="{77832A6B-E3ED-7D24-8CEC-21B2FE2FAEA1}"/>
              </a:ext>
            </a:extLst>
          </p:cNvPr>
          <p:cNvGrpSpPr/>
          <p:nvPr/>
        </p:nvGrpSpPr>
        <p:grpSpPr>
          <a:xfrm>
            <a:off x="6096830" y="8037645"/>
            <a:ext cx="7466769" cy="1071441"/>
            <a:chOff x="0" y="-19050"/>
            <a:chExt cx="2649127" cy="376254"/>
          </a:xfrm>
        </p:grpSpPr>
        <p:sp>
          <p:nvSpPr>
            <p:cNvPr id="26" name="Freeform 26">
              <a:extLst>
                <a:ext uri="{FF2B5EF4-FFF2-40B4-BE49-F238E27FC236}">
                  <a16:creationId xmlns:a16="http://schemas.microsoft.com/office/drawing/2014/main" id="{46366111-E53D-7F5D-1F0F-9444620919BE}"/>
                </a:ext>
              </a:extLst>
            </p:cNvPr>
            <p:cNvSpPr/>
            <p:nvPr/>
          </p:nvSpPr>
          <p:spPr>
            <a:xfrm>
              <a:off x="0" y="0"/>
              <a:ext cx="2488574"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27" name="TextBox 27">
              <a:extLst>
                <a:ext uri="{FF2B5EF4-FFF2-40B4-BE49-F238E27FC236}">
                  <a16:creationId xmlns:a16="http://schemas.microsoft.com/office/drawing/2014/main" id="{0A2FF4E6-B0B5-D4ED-2AB3-C4038FC2E1EF}"/>
                </a:ext>
              </a:extLst>
            </p:cNvPr>
            <p:cNvSpPr txBox="1"/>
            <p:nvPr/>
          </p:nvSpPr>
          <p:spPr>
            <a:xfrm>
              <a:off x="0" y="-19050"/>
              <a:ext cx="2649127" cy="376254"/>
            </a:xfrm>
            <a:prstGeom prst="rect">
              <a:avLst/>
            </a:prstGeom>
          </p:spPr>
          <p:txBody>
            <a:bodyPr lIns="85725" tIns="85725" rIns="85725" bIns="85725" rtlCol="0" anchor="ctr"/>
            <a:lstStyle/>
            <a:p>
              <a:pPr algn="ctr">
                <a:lnSpc>
                  <a:spcPts val="1553"/>
                </a:lnSpc>
                <a:spcBef>
                  <a:spcPct val="0"/>
                </a:spcBef>
              </a:pPr>
              <a:r>
                <a:rPr lang="en-US" sz="1400" spc="11" dirty="0">
                  <a:solidFill>
                    <a:srgbClr val="FFFFFF"/>
                  </a:solidFill>
                  <a:latin typeface="Open Sauce Italics"/>
                </a:rPr>
                <a:t>Western Cultures read from the left to right </a:t>
              </a:r>
              <a:br>
                <a:rPr lang="en-US" sz="1400" spc="11" dirty="0">
                  <a:solidFill>
                    <a:srgbClr val="FFFFFF"/>
                  </a:solidFill>
                  <a:latin typeface="Open Sauce Italics"/>
                </a:rPr>
              </a:br>
              <a:r>
                <a:rPr lang="en-US" sz="1400" spc="11" dirty="0">
                  <a:solidFill>
                    <a:srgbClr val="FFFFFF"/>
                  </a:solidFill>
                  <a:latin typeface="Open Sauce Italics"/>
                </a:rPr>
                <a:t>and from top to bottom</a:t>
              </a:r>
              <a:r>
                <a:rPr lang="en-US" sz="1125" spc="11" dirty="0">
                  <a:solidFill>
                    <a:srgbClr val="FFFFFF"/>
                  </a:solidFill>
                  <a:latin typeface="Open Sauce Italics"/>
                </a:rPr>
                <a:t>.</a:t>
              </a:r>
            </a:p>
          </p:txBody>
        </p:sp>
      </p:grpSp>
      <p:sp>
        <p:nvSpPr>
          <p:cNvPr id="28" name="Freeform 28">
            <a:extLst>
              <a:ext uri="{FF2B5EF4-FFF2-40B4-BE49-F238E27FC236}">
                <a16:creationId xmlns:a16="http://schemas.microsoft.com/office/drawing/2014/main" id="{69788F52-F94B-CC4F-7E7B-1A9D5219F9F1}"/>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29" name="Freeform 29">
            <a:extLst>
              <a:ext uri="{FF2B5EF4-FFF2-40B4-BE49-F238E27FC236}">
                <a16:creationId xmlns:a16="http://schemas.microsoft.com/office/drawing/2014/main" id="{92448267-7F55-FE1A-71A8-81D5C9394024}"/>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19" name="TextBox 18">
            <a:extLst>
              <a:ext uri="{FF2B5EF4-FFF2-40B4-BE49-F238E27FC236}">
                <a16:creationId xmlns:a16="http://schemas.microsoft.com/office/drawing/2014/main" id="{4D7B95CC-6C3B-6A2C-D491-CAB98854A358}"/>
              </a:ext>
            </a:extLst>
          </p:cNvPr>
          <p:cNvSpPr txBox="1"/>
          <p:nvPr/>
        </p:nvSpPr>
        <p:spPr>
          <a:xfrm>
            <a:off x="327473" y="4610100"/>
            <a:ext cx="4852839" cy="2800767"/>
          </a:xfrm>
          <a:prstGeom prst="rect">
            <a:avLst/>
          </a:prstGeom>
          <a:noFill/>
        </p:spPr>
        <p:txBody>
          <a:bodyPr wrap="square" rtlCol="0">
            <a:spAutoFit/>
          </a:bodyPr>
          <a:lstStyle/>
          <a:p>
            <a:endParaRPr lang="en-US" sz="2000" u="sng" dirty="0"/>
          </a:p>
          <a:p>
            <a:r>
              <a:rPr lang="en-US" sz="2000" dirty="0"/>
              <a:t>Consider your purpose when deciding to use either an axis label or labeling the data points directly.  For big picture trends, use the axis. If specific values are important, label the data point. So, if you label the data point, eliminate the axis. </a:t>
            </a:r>
          </a:p>
          <a:p>
            <a:r>
              <a:rPr lang="en-US" dirty="0"/>
              <a:t> </a:t>
            </a:r>
          </a:p>
          <a:p>
            <a:endParaRPr lang="en-US" dirty="0"/>
          </a:p>
        </p:txBody>
      </p:sp>
      <p:sp>
        <p:nvSpPr>
          <p:cNvPr id="20" name="TextBox 19">
            <a:extLst>
              <a:ext uri="{FF2B5EF4-FFF2-40B4-BE49-F238E27FC236}">
                <a16:creationId xmlns:a16="http://schemas.microsoft.com/office/drawing/2014/main" id="{1E72FE2E-0092-CC1C-DA07-2531CF33A3A8}"/>
              </a:ext>
            </a:extLst>
          </p:cNvPr>
          <p:cNvSpPr txBox="1"/>
          <p:nvPr/>
        </p:nvSpPr>
        <p:spPr>
          <a:xfrm>
            <a:off x="6096831" y="4610100"/>
            <a:ext cx="7009569" cy="2923877"/>
          </a:xfrm>
          <a:prstGeom prst="rect">
            <a:avLst/>
          </a:prstGeom>
          <a:noFill/>
        </p:spPr>
        <p:txBody>
          <a:bodyPr wrap="square" rtlCol="0">
            <a:spAutoFit/>
          </a:bodyPr>
          <a:lstStyle/>
          <a:p>
            <a:r>
              <a:rPr lang="en-US" sz="2000" dirty="0"/>
              <a:t>Another important aspect is font type and font size. Keep it simple and choose fonts that are easy to read. A </a:t>
            </a:r>
            <a:r>
              <a:rPr lang="en-US" sz="2000" b="1" dirty="0"/>
              <a:t>study</a:t>
            </a:r>
            <a:r>
              <a:rPr lang="en-US" sz="2000" dirty="0"/>
              <a:t> conducted by Song and Schwarz (2008) gave students instructions on exercising.  Half the students were given written instructions in an easy-to-read Arial font. The other half were given instructions using a brushstroke font. The results? Students with the script font (</a:t>
            </a:r>
            <a:r>
              <a:rPr lang="en-US" sz="2400" b="1" dirty="0">
                <a:latin typeface="Baguet Script" panose="00000500000000000000" pitchFamily="2" charset="0"/>
              </a:rPr>
              <a:t>brushstroke</a:t>
            </a:r>
            <a:r>
              <a:rPr lang="en-US" sz="2000" dirty="0"/>
              <a:t>) expected the exercise routine to be difficult and indicated they were less likely to try it. So, if your chart looks complicated, the message may get lost.</a:t>
            </a:r>
          </a:p>
        </p:txBody>
      </p:sp>
    </p:spTree>
    <p:extLst>
      <p:ext uri="{BB962C8B-B14F-4D97-AF65-F5344CB8AC3E}">
        <p14:creationId xmlns:p14="http://schemas.microsoft.com/office/powerpoint/2010/main" val="362765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32363-DF28-C98E-8D41-68DDF3282A3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94D25B7-3270-9B11-AA37-ABAA1532DCDE}"/>
              </a:ext>
            </a:extLst>
          </p:cNvPr>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sz="1350" dirty="0"/>
          </a:p>
        </p:txBody>
      </p:sp>
      <p:grpSp>
        <p:nvGrpSpPr>
          <p:cNvPr id="3" name="Group 3">
            <a:extLst>
              <a:ext uri="{FF2B5EF4-FFF2-40B4-BE49-F238E27FC236}">
                <a16:creationId xmlns:a16="http://schemas.microsoft.com/office/drawing/2014/main" id="{20F1CAE8-70D5-D26F-345D-5AF43D72CCB1}"/>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33A87DE0-3A98-C8ED-8590-43E7A1D7FCD3}"/>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a:extLst>
                <a:ext uri="{FF2B5EF4-FFF2-40B4-BE49-F238E27FC236}">
                  <a16:creationId xmlns:a16="http://schemas.microsoft.com/office/drawing/2014/main" id="{BDA6BE5C-B713-8BB2-A375-FF934FA0F791}"/>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grpSp>
        <p:nvGrpSpPr>
          <p:cNvPr id="7" name="Group 7">
            <a:extLst>
              <a:ext uri="{FF2B5EF4-FFF2-40B4-BE49-F238E27FC236}">
                <a16:creationId xmlns:a16="http://schemas.microsoft.com/office/drawing/2014/main" id="{3C1AAECB-2EC5-772A-CC59-6A4DCEC75919}"/>
              </a:ext>
            </a:extLst>
          </p:cNvPr>
          <p:cNvGrpSpPr/>
          <p:nvPr/>
        </p:nvGrpSpPr>
        <p:grpSpPr>
          <a:xfrm>
            <a:off x="283564" y="3867822"/>
            <a:ext cx="4876196" cy="477561"/>
            <a:chOff x="0" y="0"/>
            <a:chExt cx="1178269" cy="167703"/>
          </a:xfrm>
        </p:grpSpPr>
        <p:sp>
          <p:nvSpPr>
            <p:cNvPr id="8" name="Freeform 8">
              <a:extLst>
                <a:ext uri="{FF2B5EF4-FFF2-40B4-BE49-F238E27FC236}">
                  <a16:creationId xmlns:a16="http://schemas.microsoft.com/office/drawing/2014/main" id="{B1E871CC-E732-2F9C-F3FC-8CC44F855EFD}"/>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938D5B54-79F7-1C35-360F-E4025F7FCB31}"/>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Visual Noise</a:t>
              </a:r>
            </a:p>
          </p:txBody>
        </p:sp>
      </p:grpSp>
      <p:sp>
        <p:nvSpPr>
          <p:cNvPr id="10" name="TextBox 10">
            <a:extLst>
              <a:ext uri="{FF2B5EF4-FFF2-40B4-BE49-F238E27FC236}">
                <a16:creationId xmlns:a16="http://schemas.microsoft.com/office/drawing/2014/main" id="{D372310C-283A-A3B4-0B2D-6C4553981D61}"/>
              </a:ext>
            </a:extLst>
          </p:cNvPr>
          <p:cNvSpPr txBox="1"/>
          <p:nvPr/>
        </p:nvSpPr>
        <p:spPr>
          <a:xfrm>
            <a:off x="1828800" y="1391831"/>
            <a:ext cx="9088967" cy="1975413"/>
          </a:xfrm>
          <a:prstGeom prst="rect">
            <a:avLst/>
          </a:prstGeom>
        </p:spPr>
        <p:txBody>
          <a:bodyPr wrap="square" lIns="0" tIns="0" rIns="0" bIns="0" rtlCol="0" anchor="t">
            <a:spAutoFit/>
          </a:bodyPr>
          <a:lstStyle/>
          <a:p>
            <a:pPr algn="ctr">
              <a:lnSpc>
                <a:spcPts val="8165"/>
              </a:lnSpc>
            </a:pPr>
            <a:r>
              <a:rPr lang="en-US" sz="4000" spc="580" dirty="0">
                <a:solidFill>
                  <a:srgbClr val="FFFFFF"/>
                </a:solidFill>
                <a:latin typeface="Arial Black" panose="020B0A04020102020204" pitchFamily="34" charset="0"/>
              </a:rPr>
              <a:t>1. Consider Purpose: Default &amp; Emphasize</a:t>
            </a:r>
            <a:endParaRPr lang="en-US" sz="3200" spc="580" dirty="0">
              <a:solidFill>
                <a:srgbClr val="FFFFFF"/>
              </a:solidFill>
              <a:latin typeface="Arial Black" panose="020B0A04020102020204" pitchFamily="34" charset="0"/>
            </a:endParaRPr>
          </a:p>
        </p:txBody>
      </p:sp>
      <p:grpSp>
        <p:nvGrpSpPr>
          <p:cNvPr id="11" name="Group 11">
            <a:extLst>
              <a:ext uri="{FF2B5EF4-FFF2-40B4-BE49-F238E27FC236}">
                <a16:creationId xmlns:a16="http://schemas.microsoft.com/office/drawing/2014/main" id="{3F381BB7-5230-E96D-4E87-4E194C323E5A}"/>
              </a:ext>
            </a:extLst>
          </p:cNvPr>
          <p:cNvGrpSpPr/>
          <p:nvPr/>
        </p:nvGrpSpPr>
        <p:grpSpPr>
          <a:xfrm>
            <a:off x="218720" y="8546111"/>
            <a:ext cx="5021208" cy="1341068"/>
            <a:chOff x="0" y="-19050"/>
            <a:chExt cx="1199988" cy="470938"/>
          </a:xfrm>
        </p:grpSpPr>
        <p:sp>
          <p:nvSpPr>
            <p:cNvPr id="12" name="Freeform 12">
              <a:extLst>
                <a:ext uri="{FF2B5EF4-FFF2-40B4-BE49-F238E27FC236}">
                  <a16:creationId xmlns:a16="http://schemas.microsoft.com/office/drawing/2014/main" id="{3B04B48E-F392-34EC-24E3-5169C6443FDB}"/>
                </a:ext>
              </a:extLst>
            </p:cNvPr>
            <p:cNvSpPr/>
            <p:nvPr/>
          </p:nvSpPr>
          <p:spPr>
            <a:xfrm>
              <a:off x="21719" y="94684"/>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13" name="TextBox 13">
              <a:extLst>
                <a:ext uri="{FF2B5EF4-FFF2-40B4-BE49-F238E27FC236}">
                  <a16:creationId xmlns:a16="http://schemas.microsoft.com/office/drawing/2014/main" id="{C07F9070-A386-214A-57EF-B3388F8ED971}"/>
                </a:ext>
              </a:extLst>
            </p:cNvPr>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br>
                <a:rPr lang="en-US" sz="1125" spc="11" dirty="0">
                  <a:solidFill>
                    <a:srgbClr val="FFFFFF"/>
                  </a:solidFill>
                  <a:latin typeface="Open Sauce Italics"/>
                </a:rPr>
              </a:br>
              <a:br>
                <a:rPr lang="en-US" sz="1125" spc="11" dirty="0">
                  <a:solidFill>
                    <a:srgbClr val="FFFFFF"/>
                  </a:solidFill>
                  <a:latin typeface="Open Sauce Italics"/>
                </a:rPr>
              </a:br>
              <a:r>
                <a:rPr lang="en-US" sz="1400" spc="11" dirty="0">
                  <a:solidFill>
                    <a:srgbClr val="FFFFFF"/>
                  </a:solidFill>
                  <a:latin typeface="Open Sauce Italics"/>
                </a:rPr>
                <a:t>Create a custom chart that uses your organization’s branding colors..</a:t>
              </a:r>
              <a:endParaRPr lang="en-US" sz="1125" spc="11" dirty="0">
                <a:solidFill>
                  <a:srgbClr val="FFFFFF"/>
                </a:solidFill>
                <a:latin typeface="Open Sauce Italics"/>
              </a:endParaRPr>
            </a:p>
          </p:txBody>
        </p:sp>
      </p:grpSp>
      <p:grpSp>
        <p:nvGrpSpPr>
          <p:cNvPr id="15" name="Group 15">
            <a:extLst>
              <a:ext uri="{FF2B5EF4-FFF2-40B4-BE49-F238E27FC236}">
                <a16:creationId xmlns:a16="http://schemas.microsoft.com/office/drawing/2014/main" id="{CD1EAF6D-F453-4179-7BD4-856E8ABF2BC2}"/>
              </a:ext>
            </a:extLst>
          </p:cNvPr>
          <p:cNvGrpSpPr/>
          <p:nvPr/>
        </p:nvGrpSpPr>
        <p:grpSpPr>
          <a:xfrm>
            <a:off x="6005950" y="3751644"/>
            <a:ext cx="7252850" cy="613181"/>
            <a:chOff x="-22454" y="-47625"/>
            <a:chExt cx="1200723" cy="215328"/>
          </a:xfrm>
        </p:grpSpPr>
        <p:sp>
          <p:nvSpPr>
            <p:cNvPr id="16" name="Freeform 16">
              <a:extLst>
                <a:ext uri="{FF2B5EF4-FFF2-40B4-BE49-F238E27FC236}">
                  <a16:creationId xmlns:a16="http://schemas.microsoft.com/office/drawing/2014/main" id="{F323B332-13CE-4119-8FDA-A3997E371618}"/>
                </a:ext>
              </a:extLst>
            </p:cNvPr>
            <p:cNvSpPr/>
            <p:nvPr/>
          </p:nvSpPr>
          <p:spPr>
            <a:xfrm>
              <a:off x="-22454" y="-6828"/>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17" name="TextBox 17">
              <a:extLst>
                <a:ext uri="{FF2B5EF4-FFF2-40B4-BE49-F238E27FC236}">
                  <a16:creationId xmlns:a16="http://schemas.microsoft.com/office/drawing/2014/main" id="{9BB62D31-5D84-E103-0CB8-230CBA1CD6C9}"/>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Emphasize Purpose</a:t>
              </a:r>
            </a:p>
          </p:txBody>
        </p:sp>
      </p:grpSp>
      <p:grpSp>
        <p:nvGrpSpPr>
          <p:cNvPr id="25" name="Group 25">
            <a:extLst>
              <a:ext uri="{FF2B5EF4-FFF2-40B4-BE49-F238E27FC236}">
                <a16:creationId xmlns:a16="http://schemas.microsoft.com/office/drawing/2014/main" id="{E7D8D81F-DF37-6578-1B78-707730D09B30}"/>
              </a:ext>
            </a:extLst>
          </p:cNvPr>
          <p:cNvGrpSpPr/>
          <p:nvPr/>
        </p:nvGrpSpPr>
        <p:grpSpPr>
          <a:xfrm>
            <a:off x="6096831" y="8815738"/>
            <a:ext cx="7117220" cy="1071441"/>
            <a:chOff x="0" y="-19050"/>
            <a:chExt cx="2525111" cy="376254"/>
          </a:xfrm>
        </p:grpSpPr>
        <p:sp>
          <p:nvSpPr>
            <p:cNvPr id="26" name="Freeform 26">
              <a:extLst>
                <a:ext uri="{FF2B5EF4-FFF2-40B4-BE49-F238E27FC236}">
                  <a16:creationId xmlns:a16="http://schemas.microsoft.com/office/drawing/2014/main" id="{59E383F7-A2EF-C5BF-CCB2-94460261D88F}"/>
                </a:ext>
              </a:extLst>
            </p:cNvPr>
            <p:cNvSpPr/>
            <p:nvPr/>
          </p:nvSpPr>
          <p:spPr>
            <a:xfrm>
              <a:off x="0" y="0"/>
              <a:ext cx="2488574"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27" name="TextBox 27">
              <a:extLst>
                <a:ext uri="{FF2B5EF4-FFF2-40B4-BE49-F238E27FC236}">
                  <a16:creationId xmlns:a16="http://schemas.microsoft.com/office/drawing/2014/main" id="{F9CF4543-27D2-65A6-7255-2E6A26E41503}"/>
                </a:ext>
              </a:extLst>
            </p:cNvPr>
            <p:cNvSpPr txBox="1"/>
            <p:nvPr/>
          </p:nvSpPr>
          <p:spPr>
            <a:xfrm>
              <a:off x="0" y="-19050"/>
              <a:ext cx="2525111" cy="376254"/>
            </a:xfrm>
            <a:prstGeom prst="rect">
              <a:avLst/>
            </a:prstGeom>
          </p:spPr>
          <p:txBody>
            <a:bodyPr lIns="85725" tIns="85725" rIns="85725" bIns="85725" rtlCol="0" anchor="ctr"/>
            <a:lstStyle/>
            <a:p>
              <a:pPr algn="ctr">
                <a:lnSpc>
                  <a:spcPts val="1553"/>
                </a:lnSpc>
                <a:spcBef>
                  <a:spcPct val="0"/>
                </a:spcBef>
              </a:pPr>
              <a:r>
                <a:rPr lang="en-US" sz="1400" spc="11" dirty="0">
                  <a:solidFill>
                    <a:srgbClr val="FFFFFF"/>
                  </a:solidFill>
                  <a:latin typeface="Open Sauce Italics"/>
                </a:rPr>
                <a:t>Example: You notice your online user visits increases every time you post a sale on Facebook or X.  You can add Facebook’s logo or “X’s logo above </a:t>
              </a:r>
            </a:p>
            <a:p>
              <a:pPr algn="ctr">
                <a:lnSpc>
                  <a:spcPts val="1553"/>
                </a:lnSpc>
                <a:spcBef>
                  <a:spcPct val="0"/>
                </a:spcBef>
              </a:pPr>
              <a:r>
                <a:rPr lang="en-US" sz="1400" spc="11" dirty="0">
                  <a:solidFill>
                    <a:srgbClr val="FFFFFF"/>
                  </a:solidFill>
                  <a:latin typeface="Open Sauce Italics"/>
                </a:rPr>
                <a:t>the higher trendline.  </a:t>
              </a:r>
              <a:endParaRPr lang="en-US" sz="1125" spc="11" dirty="0">
                <a:solidFill>
                  <a:srgbClr val="FFFFFF"/>
                </a:solidFill>
                <a:latin typeface="Open Sauce Italics"/>
              </a:endParaRPr>
            </a:p>
          </p:txBody>
        </p:sp>
      </p:grpSp>
      <p:sp>
        <p:nvSpPr>
          <p:cNvPr id="28" name="Freeform 28">
            <a:extLst>
              <a:ext uri="{FF2B5EF4-FFF2-40B4-BE49-F238E27FC236}">
                <a16:creationId xmlns:a16="http://schemas.microsoft.com/office/drawing/2014/main" id="{736164D6-57DC-3176-DEDA-48B5EC63DEB1}"/>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29" name="Freeform 29">
            <a:extLst>
              <a:ext uri="{FF2B5EF4-FFF2-40B4-BE49-F238E27FC236}">
                <a16:creationId xmlns:a16="http://schemas.microsoft.com/office/drawing/2014/main" id="{A797099E-84F9-5C57-8DC1-290CEF8950F3}"/>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19" name="TextBox 18">
            <a:extLst>
              <a:ext uri="{FF2B5EF4-FFF2-40B4-BE49-F238E27FC236}">
                <a16:creationId xmlns:a16="http://schemas.microsoft.com/office/drawing/2014/main" id="{FCBCCFD1-305E-9DBE-F5B3-4E8043AAF225}"/>
              </a:ext>
            </a:extLst>
          </p:cNvPr>
          <p:cNvSpPr txBox="1"/>
          <p:nvPr/>
        </p:nvSpPr>
        <p:spPr>
          <a:xfrm>
            <a:off x="327473" y="4610100"/>
            <a:ext cx="4852839" cy="4031873"/>
          </a:xfrm>
          <a:prstGeom prst="rect">
            <a:avLst/>
          </a:prstGeom>
          <a:noFill/>
        </p:spPr>
        <p:txBody>
          <a:bodyPr wrap="square" rtlCol="0">
            <a:spAutoFit/>
          </a:bodyPr>
          <a:lstStyle/>
          <a:p>
            <a:r>
              <a:rPr lang="en-US" sz="2000" dirty="0"/>
              <a:t>Excel’s default settings for graphs will include gridlines, two decimal places, tick marks, and its own interpretation for colors. Excel will also include a legend that you might not need, as well as a poor title name and field buttons.  Some experts refer to these as “visual noise.”  </a:t>
            </a:r>
            <a:br>
              <a:rPr lang="en-US" sz="2000" dirty="0"/>
            </a:br>
            <a:br>
              <a:rPr lang="en-US" sz="2000" dirty="0"/>
            </a:br>
            <a:r>
              <a:rPr lang="en-US" sz="2000" dirty="0"/>
              <a:t>If you have a specific chart style preference, the ideal step is to create a chart template, rather than customizing each chart. </a:t>
            </a:r>
          </a:p>
          <a:p>
            <a:r>
              <a:rPr lang="en-US" dirty="0"/>
              <a:t> </a:t>
            </a:r>
          </a:p>
          <a:p>
            <a:endParaRPr lang="en-US" dirty="0"/>
          </a:p>
        </p:txBody>
      </p:sp>
      <p:sp>
        <p:nvSpPr>
          <p:cNvPr id="20" name="TextBox 19">
            <a:extLst>
              <a:ext uri="{FF2B5EF4-FFF2-40B4-BE49-F238E27FC236}">
                <a16:creationId xmlns:a16="http://schemas.microsoft.com/office/drawing/2014/main" id="{B536B782-2FD7-E89F-E0F7-ACA9E3A5C66F}"/>
              </a:ext>
            </a:extLst>
          </p:cNvPr>
          <p:cNvSpPr txBox="1"/>
          <p:nvPr/>
        </p:nvSpPr>
        <p:spPr>
          <a:xfrm>
            <a:off x="6096831" y="4610100"/>
            <a:ext cx="7009569" cy="2585323"/>
          </a:xfrm>
          <a:prstGeom prst="rect">
            <a:avLst/>
          </a:prstGeom>
          <a:noFill/>
        </p:spPr>
        <p:txBody>
          <a:bodyPr wrap="square" rtlCol="0">
            <a:spAutoFit/>
          </a:bodyPr>
          <a:lstStyle/>
          <a:p>
            <a:r>
              <a:rPr lang="en-US" dirty="0"/>
              <a:t>Many data storytellers use arrows to draw the audience’s attention.  However, you can also use images with annotations. </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14" name="Picture 13">
            <a:extLst>
              <a:ext uri="{FF2B5EF4-FFF2-40B4-BE49-F238E27FC236}">
                <a16:creationId xmlns:a16="http://schemas.microsoft.com/office/drawing/2014/main" id="{4F8156A2-1788-EE10-A87F-820A19F471A1}"/>
              </a:ext>
            </a:extLst>
          </p:cNvPr>
          <p:cNvPicPr>
            <a:picLocks noChangeAspect="1"/>
          </p:cNvPicPr>
          <p:nvPr/>
        </p:nvPicPr>
        <p:blipFill>
          <a:blip r:embed="rId6"/>
          <a:stretch>
            <a:fillRect/>
          </a:stretch>
        </p:blipFill>
        <p:spPr>
          <a:xfrm>
            <a:off x="6373283" y="5387521"/>
            <a:ext cx="6280980" cy="3254452"/>
          </a:xfrm>
          <a:prstGeom prst="rect">
            <a:avLst/>
          </a:prstGeom>
        </p:spPr>
      </p:pic>
    </p:spTree>
    <p:extLst>
      <p:ext uri="{BB962C8B-B14F-4D97-AF65-F5344CB8AC3E}">
        <p14:creationId xmlns:p14="http://schemas.microsoft.com/office/powerpoint/2010/main" val="30482449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9573E-776F-7EFA-B539-DBEC8FAC05E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ADB9E79-2AAE-5D24-07C9-879FBF9130D6}"/>
              </a:ext>
            </a:extLst>
          </p:cNvPr>
          <p:cNvSpPr/>
          <p:nvPr/>
        </p:nvSpPr>
        <p:spPr>
          <a:xfrm flipH="1" flipV="1">
            <a:off x="-30892" y="1311618"/>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sz="1350" dirty="0"/>
          </a:p>
        </p:txBody>
      </p:sp>
      <p:grpSp>
        <p:nvGrpSpPr>
          <p:cNvPr id="3" name="Group 3">
            <a:extLst>
              <a:ext uri="{FF2B5EF4-FFF2-40B4-BE49-F238E27FC236}">
                <a16:creationId xmlns:a16="http://schemas.microsoft.com/office/drawing/2014/main" id="{6220D679-1627-7D0A-CA15-81E5DFBD677D}"/>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9907E059-B19F-B6D0-D155-BB9D1BDD8CE6}"/>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a:extLst>
                <a:ext uri="{FF2B5EF4-FFF2-40B4-BE49-F238E27FC236}">
                  <a16:creationId xmlns:a16="http://schemas.microsoft.com/office/drawing/2014/main" id="{B69E2918-672E-00EB-2CF4-4A9C1CCAA023}"/>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grpSp>
        <p:nvGrpSpPr>
          <p:cNvPr id="7" name="Group 7">
            <a:extLst>
              <a:ext uri="{FF2B5EF4-FFF2-40B4-BE49-F238E27FC236}">
                <a16:creationId xmlns:a16="http://schemas.microsoft.com/office/drawing/2014/main" id="{58093126-23D3-1203-AD8B-BB00A655BD5D}"/>
              </a:ext>
            </a:extLst>
          </p:cNvPr>
          <p:cNvGrpSpPr/>
          <p:nvPr/>
        </p:nvGrpSpPr>
        <p:grpSpPr>
          <a:xfrm>
            <a:off x="283564" y="3867822"/>
            <a:ext cx="4876196" cy="477561"/>
            <a:chOff x="0" y="0"/>
            <a:chExt cx="1178269" cy="167703"/>
          </a:xfrm>
        </p:grpSpPr>
        <p:sp>
          <p:nvSpPr>
            <p:cNvPr id="8" name="Freeform 8">
              <a:extLst>
                <a:ext uri="{FF2B5EF4-FFF2-40B4-BE49-F238E27FC236}">
                  <a16:creationId xmlns:a16="http://schemas.microsoft.com/office/drawing/2014/main" id="{549BFC8A-92BB-2729-8280-A93712BE10E9}"/>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9875946A-36E2-6C36-BD46-919BEF272F65}"/>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Pre-chunk four to seven pieces</a:t>
              </a:r>
            </a:p>
          </p:txBody>
        </p:sp>
      </p:grpSp>
      <p:sp>
        <p:nvSpPr>
          <p:cNvPr id="10" name="TextBox 10">
            <a:extLst>
              <a:ext uri="{FF2B5EF4-FFF2-40B4-BE49-F238E27FC236}">
                <a16:creationId xmlns:a16="http://schemas.microsoft.com/office/drawing/2014/main" id="{D2BE0C00-D983-A88D-C586-547C25C7C935}"/>
              </a:ext>
            </a:extLst>
          </p:cNvPr>
          <p:cNvSpPr txBox="1"/>
          <p:nvPr/>
        </p:nvSpPr>
        <p:spPr>
          <a:xfrm>
            <a:off x="1828800" y="1391831"/>
            <a:ext cx="9088967" cy="1975413"/>
          </a:xfrm>
          <a:prstGeom prst="rect">
            <a:avLst/>
          </a:prstGeom>
        </p:spPr>
        <p:txBody>
          <a:bodyPr wrap="square" lIns="0" tIns="0" rIns="0" bIns="0" rtlCol="0" anchor="t">
            <a:spAutoFit/>
          </a:bodyPr>
          <a:lstStyle/>
          <a:p>
            <a:pPr algn="ctr">
              <a:lnSpc>
                <a:spcPts val="8165"/>
              </a:lnSpc>
            </a:pPr>
            <a:r>
              <a:rPr lang="en-US" sz="4000" spc="580" dirty="0">
                <a:solidFill>
                  <a:srgbClr val="FFFFFF"/>
                </a:solidFill>
                <a:latin typeface="Arial Black" panose="020B0A04020102020204" pitchFamily="34" charset="0"/>
              </a:rPr>
              <a:t>1. Consider Purpose: </a:t>
            </a:r>
            <a:br>
              <a:rPr lang="en-US" sz="4000" spc="580" dirty="0">
                <a:solidFill>
                  <a:srgbClr val="FFFFFF"/>
                </a:solidFill>
                <a:latin typeface="Arial Black" panose="020B0A04020102020204" pitchFamily="34" charset="0"/>
              </a:rPr>
            </a:br>
            <a:r>
              <a:rPr lang="en-US" sz="4000" spc="580" dirty="0">
                <a:solidFill>
                  <a:srgbClr val="FFFFFF"/>
                </a:solidFill>
                <a:latin typeface="Arial Black" panose="020B0A04020102020204" pitchFamily="34" charset="0"/>
              </a:rPr>
              <a:t>Pre-chunk</a:t>
            </a:r>
            <a:endParaRPr lang="en-US" sz="3200" spc="580" dirty="0">
              <a:solidFill>
                <a:srgbClr val="FFFFFF"/>
              </a:solidFill>
              <a:latin typeface="Arial Black" panose="020B0A04020102020204" pitchFamily="34" charset="0"/>
            </a:endParaRPr>
          </a:p>
        </p:txBody>
      </p:sp>
      <p:grpSp>
        <p:nvGrpSpPr>
          <p:cNvPr id="11" name="Group 11">
            <a:extLst>
              <a:ext uri="{FF2B5EF4-FFF2-40B4-BE49-F238E27FC236}">
                <a16:creationId xmlns:a16="http://schemas.microsoft.com/office/drawing/2014/main" id="{C4C2681C-C29D-6683-0676-323D42FA2739}"/>
              </a:ext>
            </a:extLst>
          </p:cNvPr>
          <p:cNvGrpSpPr/>
          <p:nvPr/>
        </p:nvGrpSpPr>
        <p:grpSpPr>
          <a:xfrm>
            <a:off x="218720" y="8546111"/>
            <a:ext cx="5021208" cy="1341068"/>
            <a:chOff x="0" y="-19050"/>
            <a:chExt cx="1199988" cy="470938"/>
          </a:xfrm>
        </p:grpSpPr>
        <p:sp>
          <p:nvSpPr>
            <p:cNvPr id="12" name="Freeform 12">
              <a:extLst>
                <a:ext uri="{FF2B5EF4-FFF2-40B4-BE49-F238E27FC236}">
                  <a16:creationId xmlns:a16="http://schemas.microsoft.com/office/drawing/2014/main" id="{42C5EF04-36BE-63D8-3FB0-3893CF00A86F}"/>
                </a:ext>
              </a:extLst>
            </p:cNvPr>
            <p:cNvSpPr/>
            <p:nvPr/>
          </p:nvSpPr>
          <p:spPr>
            <a:xfrm>
              <a:off x="21719" y="94684"/>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13" name="TextBox 13">
              <a:extLst>
                <a:ext uri="{FF2B5EF4-FFF2-40B4-BE49-F238E27FC236}">
                  <a16:creationId xmlns:a16="http://schemas.microsoft.com/office/drawing/2014/main" id="{8F8DA227-C942-7D52-B5E4-5EB004AF4B85}"/>
                </a:ext>
              </a:extLst>
            </p:cNvPr>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br>
                <a:rPr lang="en-US" sz="1125" spc="11" dirty="0">
                  <a:solidFill>
                    <a:srgbClr val="FFFFFF"/>
                  </a:solidFill>
                  <a:latin typeface="Open Sauce Italics"/>
                </a:rPr>
              </a:br>
              <a:br>
                <a:rPr lang="en-US" sz="1125" spc="11" dirty="0">
                  <a:solidFill>
                    <a:srgbClr val="FFFFFF"/>
                  </a:solidFill>
                  <a:latin typeface="Open Sauce Italics"/>
                </a:rPr>
              </a:br>
              <a:r>
                <a:rPr lang="en-US" sz="1400" spc="11" dirty="0">
                  <a:solidFill>
                    <a:srgbClr val="FFFFFF"/>
                  </a:solidFill>
                  <a:latin typeface="Open Sauce Italics"/>
                </a:rPr>
                <a:t>Ideal number of pre-chunked data is </a:t>
              </a:r>
              <a:br>
                <a:rPr lang="en-US" sz="1400" spc="11" dirty="0">
                  <a:solidFill>
                    <a:srgbClr val="FFFFFF"/>
                  </a:solidFill>
                  <a:latin typeface="Open Sauce Italics"/>
                </a:rPr>
              </a:br>
              <a:r>
                <a:rPr lang="en-US" sz="1400" spc="11" dirty="0">
                  <a:solidFill>
                    <a:srgbClr val="FFFFFF"/>
                  </a:solidFill>
                  <a:latin typeface="Open Sauce Italics"/>
                </a:rPr>
                <a:t>4 for long-term memory.</a:t>
              </a:r>
              <a:endParaRPr lang="en-US" sz="1125" spc="11" dirty="0">
                <a:solidFill>
                  <a:srgbClr val="FFFFFF"/>
                </a:solidFill>
                <a:latin typeface="Open Sauce Italics"/>
              </a:endParaRPr>
            </a:p>
          </p:txBody>
        </p:sp>
      </p:grpSp>
      <p:grpSp>
        <p:nvGrpSpPr>
          <p:cNvPr id="15" name="Group 15">
            <a:extLst>
              <a:ext uri="{FF2B5EF4-FFF2-40B4-BE49-F238E27FC236}">
                <a16:creationId xmlns:a16="http://schemas.microsoft.com/office/drawing/2014/main" id="{C5572D71-1415-F842-065A-B17E22ABBE0A}"/>
              </a:ext>
            </a:extLst>
          </p:cNvPr>
          <p:cNvGrpSpPr/>
          <p:nvPr/>
        </p:nvGrpSpPr>
        <p:grpSpPr>
          <a:xfrm>
            <a:off x="6005950" y="3751644"/>
            <a:ext cx="7252850" cy="613181"/>
            <a:chOff x="-22454" y="-47625"/>
            <a:chExt cx="1200723" cy="215328"/>
          </a:xfrm>
        </p:grpSpPr>
        <p:sp>
          <p:nvSpPr>
            <p:cNvPr id="16" name="Freeform 16">
              <a:extLst>
                <a:ext uri="{FF2B5EF4-FFF2-40B4-BE49-F238E27FC236}">
                  <a16:creationId xmlns:a16="http://schemas.microsoft.com/office/drawing/2014/main" id="{641D1CC2-0DF9-93DF-9782-A471F28B2E52}"/>
                </a:ext>
              </a:extLst>
            </p:cNvPr>
            <p:cNvSpPr/>
            <p:nvPr/>
          </p:nvSpPr>
          <p:spPr>
            <a:xfrm>
              <a:off x="-22454" y="-6828"/>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17" name="TextBox 17">
              <a:extLst>
                <a:ext uri="{FF2B5EF4-FFF2-40B4-BE49-F238E27FC236}">
                  <a16:creationId xmlns:a16="http://schemas.microsoft.com/office/drawing/2014/main" id="{53BD0502-4525-87F1-C5F2-93D6A37E895B}"/>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Too many chunks of data</a:t>
              </a:r>
            </a:p>
          </p:txBody>
        </p:sp>
      </p:grpSp>
      <p:grpSp>
        <p:nvGrpSpPr>
          <p:cNvPr id="25" name="Group 25">
            <a:extLst>
              <a:ext uri="{FF2B5EF4-FFF2-40B4-BE49-F238E27FC236}">
                <a16:creationId xmlns:a16="http://schemas.microsoft.com/office/drawing/2014/main" id="{D505B36A-43E8-28AB-317B-884ED59A710F}"/>
              </a:ext>
            </a:extLst>
          </p:cNvPr>
          <p:cNvGrpSpPr/>
          <p:nvPr/>
        </p:nvGrpSpPr>
        <p:grpSpPr>
          <a:xfrm>
            <a:off x="6096831" y="8815738"/>
            <a:ext cx="7117220" cy="1071441"/>
            <a:chOff x="0" y="-19050"/>
            <a:chExt cx="2525111" cy="376254"/>
          </a:xfrm>
        </p:grpSpPr>
        <p:sp>
          <p:nvSpPr>
            <p:cNvPr id="26" name="Freeform 26">
              <a:extLst>
                <a:ext uri="{FF2B5EF4-FFF2-40B4-BE49-F238E27FC236}">
                  <a16:creationId xmlns:a16="http://schemas.microsoft.com/office/drawing/2014/main" id="{7C6E3CBF-BC03-C51B-ACD4-B495F00DBAB9}"/>
                </a:ext>
              </a:extLst>
            </p:cNvPr>
            <p:cNvSpPr/>
            <p:nvPr/>
          </p:nvSpPr>
          <p:spPr>
            <a:xfrm>
              <a:off x="0" y="0"/>
              <a:ext cx="2488574"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27" name="TextBox 27">
              <a:extLst>
                <a:ext uri="{FF2B5EF4-FFF2-40B4-BE49-F238E27FC236}">
                  <a16:creationId xmlns:a16="http://schemas.microsoft.com/office/drawing/2014/main" id="{DC5F075B-1A3B-A869-6893-E78065D8F35B}"/>
                </a:ext>
              </a:extLst>
            </p:cNvPr>
            <p:cNvSpPr txBox="1"/>
            <p:nvPr/>
          </p:nvSpPr>
          <p:spPr>
            <a:xfrm>
              <a:off x="0" y="-19050"/>
              <a:ext cx="2525111" cy="376254"/>
            </a:xfrm>
            <a:prstGeom prst="rect">
              <a:avLst/>
            </a:prstGeom>
          </p:spPr>
          <p:txBody>
            <a:bodyPr lIns="85725" tIns="85725" rIns="85725" bIns="85725" rtlCol="0" anchor="ctr"/>
            <a:lstStyle/>
            <a:p>
              <a:pPr algn="ctr">
                <a:lnSpc>
                  <a:spcPts val="1553"/>
                </a:lnSpc>
                <a:spcBef>
                  <a:spcPct val="0"/>
                </a:spcBef>
              </a:pPr>
              <a:r>
                <a:rPr lang="en-US" sz="1400" spc="11" dirty="0">
                  <a:solidFill>
                    <a:srgbClr val="FFFFFF"/>
                  </a:solidFill>
                  <a:latin typeface="Open Sauce Italics"/>
                </a:rPr>
                <a:t>You have the main products from the East, North, South, and West regions, but it exceeds the ideal pre-chunk of data..  </a:t>
              </a:r>
              <a:endParaRPr lang="en-US" sz="1125" spc="11" dirty="0">
                <a:solidFill>
                  <a:srgbClr val="FFFFFF"/>
                </a:solidFill>
                <a:latin typeface="Open Sauce Italics"/>
              </a:endParaRPr>
            </a:p>
          </p:txBody>
        </p:sp>
      </p:grpSp>
      <p:sp>
        <p:nvSpPr>
          <p:cNvPr id="28" name="Freeform 28">
            <a:extLst>
              <a:ext uri="{FF2B5EF4-FFF2-40B4-BE49-F238E27FC236}">
                <a16:creationId xmlns:a16="http://schemas.microsoft.com/office/drawing/2014/main" id="{AA0B1901-CD34-9072-8E0F-E045C4124911}"/>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29" name="Freeform 29">
            <a:extLst>
              <a:ext uri="{FF2B5EF4-FFF2-40B4-BE49-F238E27FC236}">
                <a16:creationId xmlns:a16="http://schemas.microsoft.com/office/drawing/2014/main" id="{45540D41-9314-B52A-728E-3CE3FF878F24}"/>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19" name="TextBox 18">
            <a:extLst>
              <a:ext uri="{FF2B5EF4-FFF2-40B4-BE49-F238E27FC236}">
                <a16:creationId xmlns:a16="http://schemas.microsoft.com/office/drawing/2014/main" id="{50E61DF1-C5CD-BEE6-6876-5345EA5CF5C3}"/>
              </a:ext>
            </a:extLst>
          </p:cNvPr>
          <p:cNvSpPr txBox="1"/>
          <p:nvPr/>
        </p:nvSpPr>
        <p:spPr>
          <a:xfrm>
            <a:off x="327473" y="4610100"/>
            <a:ext cx="4852839" cy="2862322"/>
          </a:xfrm>
          <a:prstGeom prst="rect">
            <a:avLst/>
          </a:prstGeom>
          <a:noFill/>
        </p:spPr>
        <p:txBody>
          <a:bodyPr wrap="square" rtlCol="0">
            <a:spAutoFit/>
          </a:bodyPr>
          <a:lstStyle/>
          <a:p>
            <a:r>
              <a:rPr lang="en-US" dirty="0"/>
              <a:t>Most people can only process </a:t>
            </a:r>
            <a:r>
              <a:rPr lang="en-US" b="1" dirty="0"/>
              <a:t>four to seven </a:t>
            </a:r>
            <a:r>
              <a:rPr lang="en-US" dirty="0"/>
              <a:t>pieces of information, so it makes sense to evaluate the data and think of how best to show it. </a:t>
            </a:r>
          </a:p>
          <a:p>
            <a:endParaRPr lang="en-US" dirty="0"/>
          </a:p>
          <a:p>
            <a:r>
              <a:rPr lang="en-US" dirty="0"/>
              <a:t>Suppose your main point is to show the largest sale category for each region with a sense of the variety of products sold.  The graph on the right gives you that information, but it exceeds the information.</a:t>
            </a:r>
          </a:p>
        </p:txBody>
      </p:sp>
      <p:sp>
        <p:nvSpPr>
          <p:cNvPr id="20" name="TextBox 19">
            <a:extLst>
              <a:ext uri="{FF2B5EF4-FFF2-40B4-BE49-F238E27FC236}">
                <a16:creationId xmlns:a16="http://schemas.microsoft.com/office/drawing/2014/main" id="{93ED9B32-CCCD-A619-D69E-2440F003CBC5}"/>
              </a:ext>
            </a:extLst>
          </p:cNvPr>
          <p:cNvSpPr txBox="1"/>
          <p:nvPr/>
        </p:nvSpPr>
        <p:spPr>
          <a:xfrm>
            <a:off x="6096831" y="4610100"/>
            <a:ext cx="7009569" cy="2031325"/>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descr="A graph with blue lines&#10;&#10;Description automatically generated">
            <a:extLst>
              <a:ext uri="{FF2B5EF4-FFF2-40B4-BE49-F238E27FC236}">
                <a16:creationId xmlns:a16="http://schemas.microsoft.com/office/drawing/2014/main" id="{F2D983F5-6526-D7E0-DE7F-D754443FC5F4}"/>
              </a:ext>
            </a:extLst>
          </p:cNvPr>
          <p:cNvPicPr>
            <a:picLocks noChangeAspect="1"/>
          </p:cNvPicPr>
          <p:nvPr/>
        </p:nvPicPr>
        <p:blipFill>
          <a:blip r:embed="rId6"/>
          <a:stretch>
            <a:fillRect/>
          </a:stretch>
        </p:blipFill>
        <p:spPr>
          <a:xfrm>
            <a:off x="6100949" y="4630574"/>
            <a:ext cx="7074733" cy="3648728"/>
          </a:xfrm>
          <a:prstGeom prst="rect">
            <a:avLst/>
          </a:prstGeom>
          <a:ln w="9525">
            <a:solidFill>
              <a:schemeClr val="tx1"/>
            </a:solidFill>
          </a:ln>
        </p:spPr>
      </p:pic>
    </p:spTree>
    <p:extLst>
      <p:ext uri="{BB962C8B-B14F-4D97-AF65-F5344CB8AC3E}">
        <p14:creationId xmlns:p14="http://schemas.microsoft.com/office/powerpoint/2010/main" val="42223691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5D133-0786-D705-7A1C-FBA0C4A584E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B253916-9B71-BCD5-1914-5E942E8269B0}"/>
              </a:ext>
            </a:extLst>
          </p:cNvPr>
          <p:cNvSpPr/>
          <p:nvPr/>
        </p:nvSpPr>
        <p:spPr>
          <a:xfrm flipH="1" flipV="1">
            <a:off x="-30892" y="1311618"/>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sz="1350" dirty="0"/>
          </a:p>
        </p:txBody>
      </p:sp>
      <p:grpSp>
        <p:nvGrpSpPr>
          <p:cNvPr id="3" name="Group 3">
            <a:extLst>
              <a:ext uri="{FF2B5EF4-FFF2-40B4-BE49-F238E27FC236}">
                <a16:creationId xmlns:a16="http://schemas.microsoft.com/office/drawing/2014/main" id="{4A6F5DA9-B324-E75A-C7EA-8073E4F3A8EE}"/>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C93D8F01-74D8-12C7-55EE-1EBA7FFC4610}"/>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a:extLst>
                <a:ext uri="{FF2B5EF4-FFF2-40B4-BE49-F238E27FC236}">
                  <a16:creationId xmlns:a16="http://schemas.microsoft.com/office/drawing/2014/main" id="{F050B49E-133B-E427-C444-0381F7BADBF7}"/>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grpSp>
        <p:nvGrpSpPr>
          <p:cNvPr id="7" name="Group 7">
            <a:extLst>
              <a:ext uri="{FF2B5EF4-FFF2-40B4-BE49-F238E27FC236}">
                <a16:creationId xmlns:a16="http://schemas.microsoft.com/office/drawing/2014/main" id="{77ABA64D-AB0D-81F0-095C-356B314EF51E}"/>
              </a:ext>
            </a:extLst>
          </p:cNvPr>
          <p:cNvGrpSpPr/>
          <p:nvPr/>
        </p:nvGrpSpPr>
        <p:grpSpPr>
          <a:xfrm>
            <a:off x="283564" y="3867822"/>
            <a:ext cx="4876196" cy="477561"/>
            <a:chOff x="0" y="0"/>
            <a:chExt cx="1178269" cy="167703"/>
          </a:xfrm>
        </p:grpSpPr>
        <p:sp>
          <p:nvSpPr>
            <p:cNvPr id="8" name="Freeform 8">
              <a:extLst>
                <a:ext uri="{FF2B5EF4-FFF2-40B4-BE49-F238E27FC236}">
                  <a16:creationId xmlns:a16="http://schemas.microsoft.com/office/drawing/2014/main" id="{489CBA2B-884D-EB8D-475D-BB65995B8581}"/>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50527AAC-3D99-9555-75A6-CD3B9567A225}"/>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Pre-chunk four to seven pieces</a:t>
              </a:r>
            </a:p>
          </p:txBody>
        </p:sp>
      </p:grpSp>
      <p:sp>
        <p:nvSpPr>
          <p:cNvPr id="10" name="TextBox 10">
            <a:extLst>
              <a:ext uri="{FF2B5EF4-FFF2-40B4-BE49-F238E27FC236}">
                <a16:creationId xmlns:a16="http://schemas.microsoft.com/office/drawing/2014/main" id="{8A0F8B52-3EFF-2CAA-319D-4C3482B92B04}"/>
              </a:ext>
            </a:extLst>
          </p:cNvPr>
          <p:cNvSpPr txBox="1"/>
          <p:nvPr/>
        </p:nvSpPr>
        <p:spPr>
          <a:xfrm>
            <a:off x="1828800" y="1391831"/>
            <a:ext cx="9088967" cy="1975413"/>
          </a:xfrm>
          <a:prstGeom prst="rect">
            <a:avLst/>
          </a:prstGeom>
        </p:spPr>
        <p:txBody>
          <a:bodyPr wrap="square" lIns="0" tIns="0" rIns="0" bIns="0" rtlCol="0" anchor="t">
            <a:spAutoFit/>
          </a:bodyPr>
          <a:lstStyle/>
          <a:p>
            <a:pPr algn="ctr">
              <a:lnSpc>
                <a:spcPts val="8165"/>
              </a:lnSpc>
            </a:pPr>
            <a:r>
              <a:rPr lang="en-US" sz="4000" spc="580" dirty="0">
                <a:solidFill>
                  <a:srgbClr val="FFFFFF"/>
                </a:solidFill>
                <a:latin typeface="Arial Black" panose="020B0A04020102020204" pitchFamily="34" charset="0"/>
              </a:rPr>
              <a:t>Consider Purpose: </a:t>
            </a:r>
            <a:br>
              <a:rPr lang="en-US" sz="4000" spc="580" dirty="0">
                <a:solidFill>
                  <a:srgbClr val="FFFFFF"/>
                </a:solidFill>
                <a:latin typeface="Arial Black" panose="020B0A04020102020204" pitchFamily="34" charset="0"/>
              </a:rPr>
            </a:br>
            <a:r>
              <a:rPr lang="en-US" sz="4000" spc="580" dirty="0">
                <a:solidFill>
                  <a:srgbClr val="FFFFFF"/>
                </a:solidFill>
                <a:latin typeface="Arial Black" panose="020B0A04020102020204" pitchFamily="34" charset="0"/>
              </a:rPr>
              <a:t>Pre-chunk</a:t>
            </a:r>
            <a:endParaRPr lang="en-US" sz="3200" spc="580" dirty="0">
              <a:solidFill>
                <a:srgbClr val="FFFFFF"/>
              </a:solidFill>
              <a:latin typeface="Arial Black" panose="020B0A04020102020204" pitchFamily="34" charset="0"/>
            </a:endParaRPr>
          </a:p>
        </p:txBody>
      </p:sp>
      <p:grpSp>
        <p:nvGrpSpPr>
          <p:cNvPr id="11" name="Group 11">
            <a:extLst>
              <a:ext uri="{FF2B5EF4-FFF2-40B4-BE49-F238E27FC236}">
                <a16:creationId xmlns:a16="http://schemas.microsoft.com/office/drawing/2014/main" id="{004971AE-24A9-963C-EE9F-2EA70B3AC682}"/>
              </a:ext>
            </a:extLst>
          </p:cNvPr>
          <p:cNvGrpSpPr/>
          <p:nvPr/>
        </p:nvGrpSpPr>
        <p:grpSpPr>
          <a:xfrm>
            <a:off x="243288" y="9107081"/>
            <a:ext cx="5021208" cy="896147"/>
            <a:chOff x="0" y="-19050"/>
            <a:chExt cx="1199988" cy="470938"/>
          </a:xfrm>
        </p:grpSpPr>
        <p:sp>
          <p:nvSpPr>
            <p:cNvPr id="12" name="Freeform 12">
              <a:extLst>
                <a:ext uri="{FF2B5EF4-FFF2-40B4-BE49-F238E27FC236}">
                  <a16:creationId xmlns:a16="http://schemas.microsoft.com/office/drawing/2014/main" id="{BD04E98D-83FB-044E-9AF5-89E12DD81EAA}"/>
                </a:ext>
              </a:extLst>
            </p:cNvPr>
            <p:cNvSpPr/>
            <p:nvPr/>
          </p:nvSpPr>
          <p:spPr>
            <a:xfrm>
              <a:off x="21719" y="94684"/>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13" name="TextBox 13">
              <a:extLst>
                <a:ext uri="{FF2B5EF4-FFF2-40B4-BE49-F238E27FC236}">
                  <a16:creationId xmlns:a16="http://schemas.microsoft.com/office/drawing/2014/main" id="{CBC17F33-97D5-53F1-CA67-A7FE87BFC754}"/>
                </a:ext>
              </a:extLst>
            </p:cNvPr>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br>
                <a:rPr lang="en-US" sz="1125" spc="11" dirty="0">
                  <a:solidFill>
                    <a:srgbClr val="FFFFFF"/>
                  </a:solidFill>
                  <a:latin typeface="Open Sauce Italics"/>
                </a:rPr>
              </a:br>
              <a:br>
                <a:rPr lang="en-US" sz="1125" spc="11" dirty="0">
                  <a:solidFill>
                    <a:srgbClr val="FFFFFF"/>
                  </a:solidFill>
                  <a:latin typeface="Open Sauce Italics"/>
                </a:rPr>
              </a:br>
              <a:r>
                <a:rPr lang="en-US" sz="1400" spc="11" dirty="0">
                  <a:solidFill>
                    <a:srgbClr val="FFFFFF"/>
                  </a:solidFill>
                  <a:latin typeface="Open Sauce Italics"/>
                </a:rPr>
                <a:t>Ideal number of pre-chunked data is </a:t>
              </a:r>
              <a:br>
                <a:rPr lang="en-US" sz="1400" spc="11" dirty="0">
                  <a:solidFill>
                    <a:srgbClr val="FFFFFF"/>
                  </a:solidFill>
                  <a:latin typeface="Open Sauce Italics"/>
                </a:rPr>
              </a:br>
              <a:r>
                <a:rPr lang="en-US" sz="1400" spc="11" dirty="0">
                  <a:solidFill>
                    <a:srgbClr val="FFFFFF"/>
                  </a:solidFill>
                  <a:latin typeface="Open Sauce Italics"/>
                </a:rPr>
                <a:t>4 for long-term memory.</a:t>
              </a:r>
              <a:endParaRPr lang="en-US" sz="1125" spc="11" dirty="0">
                <a:solidFill>
                  <a:srgbClr val="FFFFFF"/>
                </a:solidFill>
                <a:latin typeface="Open Sauce Italics"/>
              </a:endParaRPr>
            </a:p>
          </p:txBody>
        </p:sp>
      </p:grpSp>
      <p:grpSp>
        <p:nvGrpSpPr>
          <p:cNvPr id="15" name="Group 15">
            <a:extLst>
              <a:ext uri="{FF2B5EF4-FFF2-40B4-BE49-F238E27FC236}">
                <a16:creationId xmlns:a16="http://schemas.microsoft.com/office/drawing/2014/main" id="{5E17CE8F-AEC9-AEBF-21A3-7FCAE91FAE76}"/>
              </a:ext>
            </a:extLst>
          </p:cNvPr>
          <p:cNvGrpSpPr/>
          <p:nvPr/>
        </p:nvGrpSpPr>
        <p:grpSpPr>
          <a:xfrm>
            <a:off x="6005950" y="3751644"/>
            <a:ext cx="6719450" cy="613181"/>
            <a:chOff x="-22454" y="-47625"/>
            <a:chExt cx="1200723" cy="215328"/>
          </a:xfrm>
        </p:grpSpPr>
        <p:sp>
          <p:nvSpPr>
            <p:cNvPr id="16" name="Freeform 16">
              <a:extLst>
                <a:ext uri="{FF2B5EF4-FFF2-40B4-BE49-F238E27FC236}">
                  <a16:creationId xmlns:a16="http://schemas.microsoft.com/office/drawing/2014/main" id="{36CC3A34-B838-4615-FF53-2F2FC18A0969}"/>
                </a:ext>
              </a:extLst>
            </p:cNvPr>
            <p:cNvSpPr/>
            <p:nvPr/>
          </p:nvSpPr>
          <p:spPr>
            <a:xfrm>
              <a:off x="-22454" y="-6828"/>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17" name="TextBox 17">
              <a:extLst>
                <a:ext uri="{FF2B5EF4-FFF2-40B4-BE49-F238E27FC236}">
                  <a16:creationId xmlns:a16="http://schemas.microsoft.com/office/drawing/2014/main" id="{A51F6651-AE2E-C0AF-CBB4-4B8A203CFD3C}"/>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Split the one chart into four</a:t>
              </a:r>
            </a:p>
          </p:txBody>
        </p:sp>
      </p:grpSp>
      <p:grpSp>
        <p:nvGrpSpPr>
          <p:cNvPr id="25" name="Group 25">
            <a:extLst>
              <a:ext uri="{FF2B5EF4-FFF2-40B4-BE49-F238E27FC236}">
                <a16:creationId xmlns:a16="http://schemas.microsoft.com/office/drawing/2014/main" id="{055DE065-9896-B8F9-9070-7735E466A6DC}"/>
              </a:ext>
            </a:extLst>
          </p:cNvPr>
          <p:cNvGrpSpPr/>
          <p:nvPr/>
        </p:nvGrpSpPr>
        <p:grpSpPr>
          <a:xfrm>
            <a:off x="6005949" y="9272143"/>
            <a:ext cx="6550263" cy="637357"/>
            <a:chOff x="-32244" y="-19050"/>
            <a:chExt cx="2488574" cy="389909"/>
          </a:xfrm>
        </p:grpSpPr>
        <p:sp>
          <p:nvSpPr>
            <p:cNvPr id="26" name="Freeform 26">
              <a:extLst>
                <a:ext uri="{FF2B5EF4-FFF2-40B4-BE49-F238E27FC236}">
                  <a16:creationId xmlns:a16="http://schemas.microsoft.com/office/drawing/2014/main" id="{19121475-6B51-C831-615A-4F691138518D}"/>
                </a:ext>
              </a:extLst>
            </p:cNvPr>
            <p:cNvSpPr/>
            <p:nvPr/>
          </p:nvSpPr>
          <p:spPr>
            <a:xfrm>
              <a:off x="-32244" y="13655"/>
              <a:ext cx="2488574"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27" name="TextBox 27">
              <a:extLst>
                <a:ext uri="{FF2B5EF4-FFF2-40B4-BE49-F238E27FC236}">
                  <a16:creationId xmlns:a16="http://schemas.microsoft.com/office/drawing/2014/main" id="{9758E060-139A-2D79-10C4-C208F59A04DD}"/>
                </a:ext>
              </a:extLst>
            </p:cNvPr>
            <p:cNvSpPr txBox="1"/>
            <p:nvPr/>
          </p:nvSpPr>
          <p:spPr>
            <a:xfrm>
              <a:off x="0" y="-19050"/>
              <a:ext cx="2323961" cy="376254"/>
            </a:xfrm>
            <a:prstGeom prst="rect">
              <a:avLst/>
            </a:prstGeom>
          </p:spPr>
          <p:txBody>
            <a:bodyPr lIns="85725" tIns="85725" rIns="85725" bIns="85725" rtlCol="0" anchor="ctr"/>
            <a:lstStyle/>
            <a:p>
              <a:pPr algn="ctr">
                <a:lnSpc>
                  <a:spcPts val="1553"/>
                </a:lnSpc>
                <a:spcBef>
                  <a:spcPct val="0"/>
                </a:spcBef>
              </a:pPr>
              <a:r>
                <a:rPr lang="en-US" sz="1400" spc="11" dirty="0">
                  <a:solidFill>
                    <a:srgbClr val="FFFFFF"/>
                  </a:solidFill>
                  <a:latin typeface="Open Sauce Italics"/>
                </a:rPr>
                <a:t>You have the main products from the East, North, South, and West regions, sorted by highest to lowest product.</a:t>
              </a:r>
              <a:endParaRPr lang="en-US" sz="1125" spc="11" dirty="0">
                <a:solidFill>
                  <a:srgbClr val="FFFFFF"/>
                </a:solidFill>
                <a:latin typeface="Open Sauce Italics"/>
              </a:endParaRPr>
            </a:p>
          </p:txBody>
        </p:sp>
      </p:grpSp>
      <p:sp>
        <p:nvSpPr>
          <p:cNvPr id="28" name="Freeform 28">
            <a:extLst>
              <a:ext uri="{FF2B5EF4-FFF2-40B4-BE49-F238E27FC236}">
                <a16:creationId xmlns:a16="http://schemas.microsoft.com/office/drawing/2014/main" id="{EE3513F0-377F-0DA4-B758-F5A7F601698E}"/>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29" name="Freeform 29">
            <a:extLst>
              <a:ext uri="{FF2B5EF4-FFF2-40B4-BE49-F238E27FC236}">
                <a16:creationId xmlns:a16="http://schemas.microsoft.com/office/drawing/2014/main" id="{EB001E23-866D-ADEB-2514-224C6036FC59}"/>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19" name="TextBox 18">
            <a:extLst>
              <a:ext uri="{FF2B5EF4-FFF2-40B4-BE49-F238E27FC236}">
                <a16:creationId xmlns:a16="http://schemas.microsoft.com/office/drawing/2014/main" id="{D8A9EDD7-60AC-58A1-60A3-1AAA4CE61832}"/>
              </a:ext>
            </a:extLst>
          </p:cNvPr>
          <p:cNvSpPr txBox="1"/>
          <p:nvPr/>
        </p:nvSpPr>
        <p:spPr>
          <a:xfrm>
            <a:off x="327473" y="4610100"/>
            <a:ext cx="4852839" cy="3477875"/>
          </a:xfrm>
          <a:prstGeom prst="rect">
            <a:avLst/>
          </a:prstGeom>
          <a:noFill/>
        </p:spPr>
        <p:txBody>
          <a:bodyPr wrap="square" rtlCol="0">
            <a:spAutoFit/>
          </a:bodyPr>
          <a:lstStyle/>
          <a:p>
            <a:r>
              <a:rPr lang="en-US" sz="2000" dirty="0"/>
              <a:t>Insight #1: In the multiple charts, it is obvious that three out of four regions have beverages as the largest sales category. </a:t>
            </a:r>
          </a:p>
          <a:p>
            <a:endParaRPr lang="en-US" sz="2000" dirty="0"/>
          </a:p>
          <a:p>
            <a:r>
              <a:rPr lang="en-US" sz="2000" dirty="0"/>
              <a:t>Insight #2: In the multiple charts, the West region, has the largest </a:t>
            </a:r>
            <a:r>
              <a:rPr lang="en-US" sz="2000" i="1" dirty="0"/>
              <a:t>variety</a:t>
            </a:r>
            <a:r>
              <a:rPr lang="en-US" sz="2000" dirty="0"/>
              <a:t> of products. </a:t>
            </a:r>
          </a:p>
          <a:p>
            <a:endParaRPr lang="en-US" sz="2000" dirty="0"/>
          </a:p>
          <a:p>
            <a:r>
              <a:rPr lang="en-US" sz="2000" dirty="0"/>
              <a:t>Insight #3: Pasta is the highest sales in the East, but pasta is barely represented in the other regions.  What insight could a presenter bring for this finding?                                                                                 </a:t>
            </a:r>
          </a:p>
        </p:txBody>
      </p:sp>
      <p:sp>
        <p:nvSpPr>
          <p:cNvPr id="20" name="TextBox 19">
            <a:extLst>
              <a:ext uri="{FF2B5EF4-FFF2-40B4-BE49-F238E27FC236}">
                <a16:creationId xmlns:a16="http://schemas.microsoft.com/office/drawing/2014/main" id="{A0EAAC44-DB33-9A38-ADEC-8FE6657FD852}"/>
              </a:ext>
            </a:extLst>
          </p:cNvPr>
          <p:cNvSpPr txBox="1"/>
          <p:nvPr/>
        </p:nvSpPr>
        <p:spPr>
          <a:xfrm>
            <a:off x="6096831" y="4610100"/>
            <a:ext cx="7009569" cy="2031325"/>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p:txBody>
      </p:sp>
      <p:pic>
        <p:nvPicPr>
          <p:cNvPr id="14" name="Picture 13" descr="A group of blue and green graphs&#10;&#10;Description automatically generated">
            <a:extLst>
              <a:ext uri="{FF2B5EF4-FFF2-40B4-BE49-F238E27FC236}">
                <a16:creationId xmlns:a16="http://schemas.microsoft.com/office/drawing/2014/main" id="{E652D32E-CC98-52EC-B87B-71A0D602B80B}"/>
              </a:ext>
            </a:extLst>
          </p:cNvPr>
          <p:cNvPicPr>
            <a:picLocks noChangeAspect="1"/>
          </p:cNvPicPr>
          <p:nvPr/>
        </p:nvPicPr>
        <p:blipFill>
          <a:blip r:embed="rId6"/>
          <a:stretch>
            <a:fillRect/>
          </a:stretch>
        </p:blipFill>
        <p:spPr>
          <a:xfrm>
            <a:off x="6022738" y="4376522"/>
            <a:ext cx="6550262" cy="4855722"/>
          </a:xfrm>
          <a:prstGeom prst="rect">
            <a:avLst/>
          </a:prstGeom>
          <a:ln>
            <a:solidFill>
              <a:schemeClr val="tx1"/>
            </a:solidFill>
          </a:ln>
        </p:spPr>
      </p:pic>
    </p:spTree>
    <p:extLst>
      <p:ext uri="{BB962C8B-B14F-4D97-AF65-F5344CB8AC3E}">
        <p14:creationId xmlns:p14="http://schemas.microsoft.com/office/powerpoint/2010/main" val="34234596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4"/>
          <p:cNvSpPr txBox="1"/>
          <p:nvPr/>
        </p:nvSpPr>
        <p:spPr>
          <a:xfrm>
            <a:off x="0" y="1556348"/>
            <a:ext cx="5928242" cy="1068498"/>
          </a:xfrm>
          <a:prstGeom prst="rect">
            <a:avLst/>
          </a:prstGeom>
        </p:spPr>
        <p:txBody>
          <a:bodyPr wrap="square" lIns="0" tIns="0" rIns="0" bIns="0" rtlCol="0" anchor="t">
            <a:spAutoFit/>
          </a:bodyPr>
          <a:lstStyle/>
          <a:p>
            <a:pPr>
              <a:lnSpc>
                <a:spcPts val="4397"/>
              </a:lnSpc>
              <a:spcBef>
                <a:spcPct val="0"/>
              </a:spcBef>
            </a:pPr>
            <a:r>
              <a:rPr lang="en-US" sz="2400" spc="155" dirty="0">
                <a:solidFill>
                  <a:schemeClr val="bg1"/>
                </a:solidFill>
                <a:latin typeface="Arial Black" panose="020B0A04020102020204" pitchFamily="34" charset="0"/>
              </a:rPr>
              <a:t>Report, Inform, Explain, Announce</a:t>
            </a:r>
          </a:p>
        </p:txBody>
      </p:sp>
      <p:sp>
        <p:nvSpPr>
          <p:cNvPr id="25" name="TextBox 25"/>
          <p:cNvSpPr txBox="1"/>
          <p:nvPr/>
        </p:nvSpPr>
        <p:spPr>
          <a:xfrm>
            <a:off x="762000" y="4638619"/>
            <a:ext cx="5029200" cy="587981"/>
          </a:xfrm>
          <a:prstGeom prst="rect">
            <a:avLst/>
          </a:prstGeom>
        </p:spPr>
        <p:txBody>
          <a:bodyPr wrap="square" lIns="0" tIns="0" rIns="0" bIns="0" rtlCol="0" anchor="t">
            <a:spAutoFit/>
          </a:bodyPr>
          <a:lstStyle/>
          <a:p>
            <a:pPr>
              <a:lnSpc>
                <a:spcPts val="1541"/>
              </a:lnSpc>
              <a:spcBef>
                <a:spcPct val="0"/>
              </a:spcBef>
            </a:pPr>
            <a:r>
              <a:rPr lang="en-US" sz="1600" spc="109" dirty="0">
                <a:solidFill>
                  <a:srgbClr val="231F20"/>
                </a:solidFill>
                <a:latin typeface="Open Sauce"/>
              </a:rPr>
              <a:t>The default template design may not match your branding.  Customize the chart using ‘Save as Template.’</a:t>
            </a:r>
          </a:p>
        </p:txBody>
      </p:sp>
      <p:sp>
        <p:nvSpPr>
          <p:cNvPr id="27" name="TextBox 27"/>
          <p:cNvSpPr txBox="1"/>
          <p:nvPr/>
        </p:nvSpPr>
        <p:spPr>
          <a:xfrm>
            <a:off x="6019800" y="4638619"/>
            <a:ext cx="6553200" cy="389722"/>
          </a:xfrm>
          <a:prstGeom prst="rect">
            <a:avLst/>
          </a:prstGeom>
        </p:spPr>
        <p:txBody>
          <a:bodyPr wrap="square" lIns="0" tIns="0" rIns="0" bIns="0" rtlCol="0" anchor="t">
            <a:spAutoFit/>
          </a:bodyPr>
          <a:lstStyle/>
          <a:p>
            <a:pPr>
              <a:lnSpc>
                <a:spcPts val="1541"/>
              </a:lnSpc>
              <a:spcBef>
                <a:spcPct val="0"/>
              </a:spcBef>
            </a:pPr>
            <a:r>
              <a:rPr lang="en-US" sz="1600" spc="109" dirty="0">
                <a:solidFill>
                  <a:srgbClr val="231F20"/>
                </a:solidFill>
                <a:latin typeface="Open Sauce"/>
              </a:rPr>
              <a:t>Once the template is saved, you can find it in the Template folder.</a:t>
            </a:r>
          </a:p>
        </p:txBody>
      </p:sp>
      <p:sp>
        <p:nvSpPr>
          <p:cNvPr id="33" name="Freeform 33"/>
          <p:cNvSpPr/>
          <p:nvPr/>
        </p:nvSpPr>
        <p:spPr>
          <a:xfrm rot="-10800000">
            <a:off x="-233683" y="1499983"/>
            <a:ext cx="6558048" cy="1883948"/>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sp>
        <p:nvSpPr>
          <p:cNvPr id="34" name="TextBox 33">
            <a:extLst>
              <a:ext uri="{FF2B5EF4-FFF2-40B4-BE49-F238E27FC236}">
                <a16:creationId xmlns:a16="http://schemas.microsoft.com/office/drawing/2014/main" id="{D1EC4797-9348-83D3-4641-91F9D68646D6}"/>
              </a:ext>
            </a:extLst>
          </p:cNvPr>
          <p:cNvSpPr txBox="1"/>
          <p:nvPr/>
        </p:nvSpPr>
        <p:spPr>
          <a:xfrm>
            <a:off x="0" y="1714500"/>
            <a:ext cx="5486400" cy="584775"/>
          </a:xfrm>
          <a:prstGeom prst="rect">
            <a:avLst/>
          </a:prstGeom>
          <a:noFill/>
        </p:spPr>
        <p:txBody>
          <a:bodyPr wrap="square" rtlCol="0">
            <a:spAutoFit/>
          </a:bodyPr>
          <a:lstStyle/>
          <a:p>
            <a:r>
              <a:rPr lang="en-US" sz="3200" dirty="0">
                <a:solidFill>
                  <a:schemeClr val="bg1"/>
                </a:solidFill>
              </a:rPr>
              <a:t>1. Custom Templates in Excel</a:t>
            </a:r>
          </a:p>
        </p:txBody>
      </p:sp>
      <p:pic>
        <p:nvPicPr>
          <p:cNvPr id="38" name="Picture 37">
            <a:extLst>
              <a:ext uri="{FF2B5EF4-FFF2-40B4-BE49-F238E27FC236}">
                <a16:creationId xmlns:a16="http://schemas.microsoft.com/office/drawing/2014/main" id="{98F9C2D7-CAC4-81B6-2D57-AC6886C9F4A7}"/>
              </a:ext>
            </a:extLst>
          </p:cNvPr>
          <p:cNvPicPr>
            <a:picLocks noChangeAspect="1"/>
          </p:cNvPicPr>
          <p:nvPr/>
        </p:nvPicPr>
        <p:blipFill>
          <a:blip r:embed="rId5"/>
          <a:stretch>
            <a:fillRect/>
          </a:stretch>
        </p:blipFill>
        <p:spPr>
          <a:xfrm>
            <a:off x="5029200" y="782242"/>
            <a:ext cx="8464168" cy="3151423"/>
          </a:xfrm>
          <a:prstGeom prst="rect">
            <a:avLst/>
          </a:prstGeom>
        </p:spPr>
      </p:pic>
      <p:pic>
        <p:nvPicPr>
          <p:cNvPr id="40" name="Picture 39">
            <a:extLst>
              <a:ext uri="{FF2B5EF4-FFF2-40B4-BE49-F238E27FC236}">
                <a16:creationId xmlns:a16="http://schemas.microsoft.com/office/drawing/2014/main" id="{56478DA2-3C68-EECD-B1F5-D834014B7BF3}"/>
              </a:ext>
            </a:extLst>
          </p:cNvPr>
          <p:cNvPicPr>
            <a:picLocks noChangeAspect="1"/>
          </p:cNvPicPr>
          <p:nvPr/>
        </p:nvPicPr>
        <p:blipFill>
          <a:blip r:embed="rId6"/>
          <a:stretch>
            <a:fillRect/>
          </a:stretch>
        </p:blipFill>
        <p:spPr>
          <a:xfrm>
            <a:off x="854696" y="5343031"/>
            <a:ext cx="3869704" cy="3855983"/>
          </a:xfrm>
          <a:prstGeom prst="rect">
            <a:avLst/>
          </a:prstGeom>
        </p:spPr>
      </p:pic>
      <p:pic>
        <p:nvPicPr>
          <p:cNvPr id="42" name="Picture 41">
            <a:extLst>
              <a:ext uri="{FF2B5EF4-FFF2-40B4-BE49-F238E27FC236}">
                <a16:creationId xmlns:a16="http://schemas.microsoft.com/office/drawing/2014/main" id="{D77772CC-0CCA-B2A1-CCE1-8B74A7C7695D}"/>
              </a:ext>
            </a:extLst>
          </p:cNvPr>
          <p:cNvPicPr>
            <a:picLocks noChangeAspect="1"/>
          </p:cNvPicPr>
          <p:nvPr/>
        </p:nvPicPr>
        <p:blipFill>
          <a:blip r:embed="rId7"/>
          <a:stretch>
            <a:fillRect/>
          </a:stretch>
        </p:blipFill>
        <p:spPr>
          <a:xfrm>
            <a:off x="5928242" y="5346120"/>
            <a:ext cx="6965375" cy="285981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7EB5F-C2DE-8CC2-CABD-214ECF47678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469A3FE-C545-DD09-A37E-3EAC570789E4}"/>
              </a:ext>
            </a:extLst>
          </p:cNvPr>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sz="1350" dirty="0"/>
          </a:p>
        </p:txBody>
      </p:sp>
      <p:grpSp>
        <p:nvGrpSpPr>
          <p:cNvPr id="3" name="Group 3">
            <a:extLst>
              <a:ext uri="{FF2B5EF4-FFF2-40B4-BE49-F238E27FC236}">
                <a16:creationId xmlns:a16="http://schemas.microsoft.com/office/drawing/2014/main" id="{DBB4AF8E-0F51-71DB-8976-DDC9E369DD91}"/>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9C2BA567-B765-0168-DEBD-47B431FF8BFE}"/>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a:extLst>
                <a:ext uri="{FF2B5EF4-FFF2-40B4-BE49-F238E27FC236}">
                  <a16:creationId xmlns:a16="http://schemas.microsoft.com/office/drawing/2014/main" id="{7D63A24D-9243-1DCD-BCA0-1D1367AE0EF0}"/>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grpSp>
        <p:nvGrpSpPr>
          <p:cNvPr id="7" name="Group 7">
            <a:extLst>
              <a:ext uri="{FF2B5EF4-FFF2-40B4-BE49-F238E27FC236}">
                <a16:creationId xmlns:a16="http://schemas.microsoft.com/office/drawing/2014/main" id="{C72ACA34-4574-403F-5247-09A999D8452E}"/>
              </a:ext>
            </a:extLst>
          </p:cNvPr>
          <p:cNvGrpSpPr/>
          <p:nvPr/>
        </p:nvGrpSpPr>
        <p:grpSpPr>
          <a:xfrm>
            <a:off x="173370" y="3732202"/>
            <a:ext cx="5315672" cy="3303081"/>
            <a:chOff x="-126605" y="-47625"/>
            <a:chExt cx="1419995" cy="1159928"/>
          </a:xfrm>
        </p:grpSpPr>
        <p:sp>
          <p:nvSpPr>
            <p:cNvPr id="8" name="Freeform 8">
              <a:extLst>
                <a:ext uri="{FF2B5EF4-FFF2-40B4-BE49-F238E27FC236}">
                  <a16:creationId xmlns:a16="http://schemas.microsoft.com/office/drawing/2014/main" id="{F570C836-5A9D-8ABF-898C-97476EF22806}"/>
                </a:ext>
              </a:extLst>
            </p:cNvPr>
            <p:cNvSpPr/>
            <p:nvPr/>
          </p:nvSpPr>
          <p:spPr>
            <a:xfrm>
              <a:off x="-126605" y="0"/>
              <a:ext cx="1256445"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1DC649B9-B2B5-A27B-E1BC-48924EAB762A}"/>
                </a:ext>
              </a:extLst>
            </p:cNvPr>
            <p:cNvSpPr txBox="1"/>
            <p:nvPr/>
          </p:nvSpPr>
          <p:spPr>
            <a:xfrm>
              <a:off x="30638" y="-47625"/>
              <a:ext cx="1236795" cy="215328"/>
            </a:xfrm>
            <a:prstGeom prst="rect">
              <a:avLst/>
            </a:prstGeom>
          </p:spPr>
          <p:txBody>
            <a:bodyPr lIns="38100" tIns="38100" rIns="38100" bIns="38100" rtlCol="0" anchor="ctr"/>
            <a:lstStyle/>
            <a:p>
              <a:pPr>
                <a:lnSpc>
                  <a:spcPts val="2568"/>
                </a:lnSpc>
                <a:spcBef>
                  <a:spcPct val="0"/>
                </a:spcBef>
              </a:pPr>
              <a:r>
                <a:rPr lang="en-US" sz="1861" spc="18" dirty="0">
                  <a:solidFill>
                    <a:srgbClr val="FFFFFF"/>
                  </a:solidFill>
                  <a:latin typeface="Open Sauce Italics"/>
                </a:rPr>
                <a:t> - How do we define KPI?</a:t>
              </a:r>
            </a:p>
          </p:txBody>
        </p:sp>
        <p:sp>
          <p:nvSpPr>
            <p:cNvPr id="24" name="TextBox 9">
              <a:extLst>
                <a:ext uri="{FF2B5EF4-FFF2-40B4-BE49-F238E27FC236}">
                  <a16:creationId xmlns:a16="http://schemas.microsoft.com/office/drawing/2014/main" id="{C7912E89-50D5-B9D5-38C4-8C878A740F1F}"/>
                </a:ext>
              </a:extLst>
            </p:cNvPr>
            <p:cNvSpPr txBox="1"/>
            <p:nvPr/>
          </p:nvSpPr>
          <p:spPr>
            <a:xfrm>
              <a:off x="-126605" y="896975"/>
              <a:ext cx="1419995"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Attentive Processing – How many 5’s?</a:t>
              </a:r>
            </a:p>
          </p:txBody>
        </p:sp>
      </p:grpSp>
      <p:sp>
        <p:nvSpPr>
          <p:cNvPr id="10" name="TextBox 10">
            <a:extLst>
              <a:ext uri="{FF2B5EF4-FFF2-40B4-BE49-F238E27FC236}">
                <a16:creationId xmlns:a16="http://schemas.microsoft.com/office/drawing/2014/main" id="{64B3F3A7-9166-C709-B19B-480672A93BE6}"/>
              </a:ext>
            </a:extLst>
          </p:cNvPr>
          <p:cNvSpPr txBox="1"/>
          <p:nvPr/>
        </p:nvSpPr>
        <p:spPr>
          <a:xfrm>
            <a:off x="-396002" y="2124365"/>
            <a:ext cx="14286241" cy="988540"/>
          </a:xfrm>
          <a:prstGeom prst="rect">
            <a:avLst/>
          </a:prstGeom>
        </p:spPr>
        <p:txBody>
          <a:bodyPr wrap="square" lIns="0" tIns="0" rIns="0" bIns="0" rtlCol="0" anchor="t">
            <a:spAutoFit/>
          </a:bodyPr>
          <a:lstStyle/>
          <a:p>
            <a:pPr algn="ctr">
              <a:lnSpc>
                <a:spcPts val="8165"/>
              </a:lnSpc>
            </a:pPr>
            <a:r>
              <a:rPr lang="en-US" sz="5916" spc="580" dirty="0">
                <a:solidFill>
                  <a:srgbClr val="FFFFFF"/>
                </a:solidFill>
                <a:latin typeface="Arial Black" panose="020B0A04020102020204" pitchFamily="34" charset="0"/>
              </a:rPr>
              <a:t>2. Data Central &amp; KPI</a:t>
            </a:r>
          </a:p>
        </p:txBody>
      </p:sp>
      <p:grpSp>
        <p:nvGrpSpPr>
          <p:cNvPr id="11" name="Group 11">
            <a:extLst>
              <a:ext uri="{FF2B5EF4-FFF2-40B4-BE49-F238E27FC236}">
                <a16:creationId xmlns:a16="http://schemas.microsoft.com/office/drawing/2014/main" id="{2DBED104-E4A7-C337-D98E-FAE9153A9743}"/>
              </a:ext>
            </a:extLst>
          </p:cNvPr>
          <p:cNvGrpSpPr/>
          <p:nvPr/>
        </p:nvGrpSpPr>
        <p:grpSpPr>
          <a:xfrm>
            <a:off x="76201" y="8832148"/>
            <a:ext cx="6150360" cy="1264352"/>
            <a:chOff x="0" y="0"/>
            <a:chExt cx="1178269" cy="357204"/>
          </a:xfrm>
        </p:grpSpPr>
        <p:sp>
          <p:nvSpPr>
            <p:cNvPr id="12" name="Freeform 12">
              <a:extLst>
                <a:ext uri="{FF2B5EF4-FFF2-40B4-BE49-F238E27FC236}">
                  <a16:creationId xmlns:a16="http://schemas.microsoft.com/office/drawing/2014/main" id="{AA2FCF22-E0DB-5740-F154-E2617745DC60}"/>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13" name="TextBox 13">
              <a:extLst>
                <a:ext uri="{FF2B5EF4-FFF2-40B4-BE49-F238E27FC236}">
                  <a16:creationId xmlns:a16="http://schemas.microsoft.com/office/drawing/2014/main" id="{97712D29-38FE-4DD6-1C10-8C6CA9EF7785}"/>
                </a:ext>
              </a:extLst>
            </p:cNvPr>
            <p:cNvSpPr txBox="1"/>
            <p:nvPr/>
          </p:nvSpPr>
          <p:spPr>
            <a:xfrm>
              <a:off x="0" y="-19050"/>
              <a:ext cx="1178269" cy="376254"/>
            </a:xfrm>
            <a:prstGeom prst="rect">
              <a:avLst/>
            </a:prstGeom>
          </p:spPr>
          <p:txBody>
            <a:bodyPr lIns="85725" tIns="85725" rIns="85725" bIns="85725" rtlCol="0" anchor="ctr"/>
            <a:lstStyle/>
            <a:p>
              <a:pPr>
                <a:lnSpc>
                  <a:spcPts val="1553"/>
                </a:lnSpc>
                <a:spcBef>
                  <a:spcPct val="0"/>
                </a:spcBef>
              </a:pPr>
              <a:r>
                <a:rPr lang="en-US" sz="2000" spc="11" dirty="0">
                  <a:solidFill>
                    <a:schemeClr val="bg1"/>
                  </a:solidFill>
                  <a:latin typeface="Open Sauce Italics"/>
                </a:rPr>
                <a:t>Visit </a:t>
              </a:r>
              <a:r>
                <a:rPr lang="en-US" sz="2000" dirty="0">
                  <a:solidFill>
                    <a:schemeClr val="bg1"/>
                  </a:solidFill>
                  <a:hlinkClick r:id="rId4">
                    <a:extLst>
                      <a:ext uri="{A12FA001-AC4F-418D-AE19-62706E023703}">
                        <ahyp:hlinkClr xmlns:ahyp="http://schemas.microsoft.com/office/drawing/2018/hyperlinkcolor" val="tx"/>
                      </a:ext>
                    </a:extLst>
                  </a:hlinkClick>
                </a:rPr>
                <a:t>https://data.utk.edu/executivedashboard/</a:t>
              </a:r>
              <a:r>
                <a:rPr lang="en-US" sz="2000" dirty="0">
                  <a:solidFill>
                    <a:schemeClr val="bg1"/>
                  </a:solidFill>
                </a:rPr>
                <a:t> to see the dashboards in the data portfolio of The University of Tennessee</a:t>
              </a:r>
              <a:endParaRPr lang="en-US" sz="2000" spc="11" dirty="0">
                <a:solidFill>
                  <a:schemeClr val="bg1"/>
                </a:solidFill>
                <a:latin typeface="Open Sauce Italics"/>
              </a:endParaRPr>
            </a:p>
          </p:txBody>
        </p:sp>
      </p:grpSp>
      <p:grpSp>
        <p:nvGrpSpPr>
          <p:cNvPr id="15" name="Group 15">
            <a:extLst>
              <a:ext uri="{FF2B5EF4-FFF2-40B4-BE49-F238E27FC236}">
                <a16:creationId xmlns:a16="http://schemas.microsoft.com/office/drawing/2014/main" id="{C7333B0B-0712-84ED-479F-F52C7BD1998F}"/>
              </a:ext>
            </a:extLst>
          </p:cNvPr>
          <p:cNvGrpSpPr/>
          <p:nvPr/>
        </p:nvGrpSpPr>
        <p:grpSpPr>
          <a:xfrm>
            <a:off x="6077672" y="3841333"/>
            <a:ext cx="7349578" cy="659561"/>
            <a:chOff x="0" y="0"/>
            <a:chExt cx="1178269" cy="167703"/>
          </a:xfrm>
        </p:grpSpPr>
        <p:sp>
          <p:nvSpPr>
            <p:cNvPr id="16" name="Freeform 16">
              <a:extLst>
                <a:ext uri="{FF2B5EF4-FFF2-40B4-BE49-F238E27FC236}">
                  <a16:creationId xmlns:a16="http://schemas.microsoft.com/office/drawing/2014/main" id="{7BD0DE8F-6D0B-8BB3-B7AD-C8D6A48D03D5}"/>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r>
                <a:rPr lang="en-US" sz="2000" dirty="0">
                  <a:solidFill>
                    <a:schemeClr val="bg1"/>
                  </a:solidFill>
                </a:rPr>
                <a:t>The University of Tennessee, shares Data Central</a:t>
              </a:r>
            </a:p>
          </p:txBody>
        </p:sp>
        <p:sp>
          <p:nvSpPr>
            <p:cNvPr id="17" name="TextBox 17">
              <a:extLst>
                <a:ext uri="{FF2B5EF4-FFF2-40B4-BE49-F238E27FC236}">
                  <a16:creationId xmlns:a16="http://schemas.microsoft.com/office/drawing/2014/main" id="{AEAE18EE-D25A-49D1-C4D9-AC3294748F0B}"/>
                </a:ext>
              </a:extLst>
            </p:cNvPr>
            <p:cNvSpPr txBox="1"/>
            <p:nvPr/>
          </p:nvSpPr>
          <p:spPr>
            <a:xfrm>
              <a:off x="0" y="-47625"/>
              <a:ext cx="1178269" cy="215328"/>
            </a:xfrm>
            <a:prstGeom prst="rect">
              <a:avLst/>
            </a:prstGeom>
          </p:spPr>
          <p:txBody>
            <a:bodyPr lIns="38100" tIns="38100" rIns="38100" bIns="38100" rtlCol="0" anchor="ctr"/>
            <a:lstStyle/>
            <a:p>
              <a:pPr>
                <a:lnSpc>
                  <a:spcPts val="2568"/>
                </a:lnSpc>
                <a:spcBef>
                  <a:spcPct val="0"/>
                </a:spcBef>
              </a:pPr>
              <a:endParaRPr lang="en-US" sz="1861" spc="18" dirty="0">
                <a:solidFill>
                  <a:srgbClr val="FFFFFF"/>
                </a:solidFill>
                <a:latin typeface="Open Sauce Italics"/>
              </a:endParaRPr>
            </a:p>
          </p:txBody>
        </p:sp>
      </p:grpSp>
      <p:sp>
        <p:nvSpPr>
          <p:cNvPr id="28" name="Freeform 28">
            <a:extLst>
              <a:ext uri="{FF2B5EF4-FFF2-40B4-BE49-F238E27FC236}">
                <a16:creationId xmlns:a16="http://schemas.microsoft.com/office/drawing/2014/main" id="{4A9C5A22-F228-82E6-C3E1-093CECF4FA93}"/>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350" dirty="0"/>
          </a:p>
        </p:txBody>
      </p:sp>
      <p:sp>
        <p:nvSpPr>
          <p:cNvPr id="29" name="Freeform 29">
            <a:extLst>
              <a:ext uri="{FF2B5EF4-FFF2-40B4-BE49-F238E27FC236}">
                <a16:creationId xmlns:a16="http://schemas.microsoft.com/office/drawing/2014/main" id="{19D9B90E-8576-7305-CD6C-C143F6C8708F}"/>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350" dirty="0"/>
          </a:p>
        </p:txBody>
      </p:sp>
      <p:sp>
        <p:nvSpPr>
          <p:cNvPr id="27" name="TextBox 26">
            <a:extLst>
              <a:ext uri="{FF2B5EF4-FFF2-40B4-BE49-F238E27FC236}">
                <a16:creationId xmlns:a16="http://schemas.microsoft.com/office/drawing/2014/main" id="{77C4A4E3-135E-F84B-E3B7-3230F7C51D14}"/>
              </a:ext>
            </a:extLst>
          </p:cNvPr>
          <p:cNvSpPr txBox="1"/>
          <p:nvPr/>
        </p:nvSpPr>
        <p:spPr>
          <a:xfrm>
            <a:off x="173370" y="4555103"/>
            <a:ext cx="4932030" cy="4062651"/>
          </a:xfrm>
          <a:prstGeom prst="rect">
            <a:avLst/>
          </a:prstGeom>
          <a:noFill/>
        </p:spPr>
        <p:txBody>
          <a:bodyPr wrap="square" rtlCol="0">
            <a:spAutoFit/>
          </a:bodyPr>
          <a:lstStyle/>
          <a:p>
            <a:r>
              <a:rPr lang="en-US" sz="2400" dirty="0"/>
              <a:t>Think about what we mean when using the </a:t>
            </a:r>
            <a:r>
              <a:rPr lang="en-US" sz="2400" dirty="0" err="1"/>
              <a:t>workds</a:t>
            </a:r>
            <a:r>
              <a:rPr lang="en-US" sz="2400" dirty="0"/>
              <a:t> “key, performance, and indicator.”  </a:t>
            </a:r>
          </a:p>
          <a:p>
            <a:pPr marL="285750" lvl="0" indent="-285750">
              <a:buFont typeface="Arial" panose="020B0604020202020204" pitchFamily="34" charset="0"/>
              <a:buChar char="•"/>
            </a:pPr>
            <a:r>
              <a:rPr lang="en-US" sz="2400" b="1" dirty="0"/>
              <a:t>Key</a:t>
            </a:r>
            <a:r>
              <a:rPr lang="en-US" sz="2400" dirty="0"/>
              <a:t> = major contribution to success or failure</a:t>
            </a:r>
          </a:p>
          <a:p>
            <a:pPr marL="285750" lvl="0" indent="-285750">
              <a:buFont typeface="Arial" panose="020B0604020202020204" pitchFamily="34" charset="0"/>
              <a:buChar char="•"/>
            </a:pPr>
            <a:r>
              <a:rPr lang="en-US" sz="2400" b="1" dirty="0"/>
              <a:t>Performance</a:t>
            </a:r>
            <a:r>
              <a:rPr lang="en-US" sz="2400" dirty="0"/>
              <a:t> = Provides measurable, quantifiable, and controllable elements</a:t>
            </a:r>
          </a:p>
          <a:p>
            <a:pPr marL="285750" lvl="0" indent="-285750">
              <a:buFont typeface="Arial" panose="020B0604020202020204" pitchFamily="34" charset="0"/>
              <a:buChar char="•"/>
            </a:pPr>
            <a:r>
              <a:rPr lang="en-US" sz="2400" b="1" dirty="0"/>
              <a:t>Indicator</a:t>
            </a:r>
            <a:r>
              <a:rPr lang="en-US" sz="2400" dirty="0"/>
              <a:t> = Valid representation of present performance</a:t>
            </a:r>
          </a:p>
          <a:p>
            <a:endParaRPr lang="en-US" dirty="0"/>
          </a:p>
        </p:txBody>
      </p:sp>
      <p:pic>
        <p:nvPicPr>
          <p:cNvPr id="31" name="Picture 30">
            <a:extLst>
              <a:ext uri="{FF2B5EF4-FFF2-40B4-BE49-F238E27FC236}">
                <a16:creationId xmlns:a16="http://schemas.microsoft.com/office/drawing/2014/main" id="{49241E78-A5A7-B407-DA3F-35D8B4073728}"/>
              </a:ext>
            </a:extLst>
          </p:cNvPr>
          <p:cNvPicPr>
            <a:picLocks noChangeAspect="1"/>
          </p:cNvPicPr>
          <p:nvPr/>
        </p:nvPicPr>
        <p:blipFill>
          <a:blip r:embed="rId7"/>
          <a:stretch>
            <a:fillRect/>
          </a:stretch>
        </p:blipFill>
        <p:spPr>
          <a:xfrm>
            <a:off x="6515311" y="4649944"/>
            <a:ext cx="6911939" cy="5189670"/>
          </a:xfrm>
          <a:prstGeom prst="rect">
            <a:avLst/>
          </a:prstGeom>
        </p:spPr>
      </p:pic>
    </p:spTree>
    <p:extLst>
      <p:ext uri="{BB962C8B-B14F-4D97-AF65-F5344CB8AC3E}">
        <p14:creationId xmlns:p14="http://schemas.microsoft.com/office/powerpoint/2010/main" val="42096363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CED35-E5BE-8A9E-4C22-2EDDA8FEB2B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5F4FA91-F2AB-2CCE-FF75-95833C03A736}"/>
              </a:ext>
            </a:extLst>
          </p:cNvPr>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sz="1350" dirty="0"/>
          </a:p>
        </p:txBody>
      </p:sp>
      <p:grpSp>
        <p:nvGrpSpPr>
          <p:cNvPr id="3" name="Group 3">
            <a:extLst>
              <a:ext uri="{FF2B5EF4-FFF2-40B4-BE49-F238E27FC236}">
                <a16:creationId xmlns:a16="http://schemas.microsoft.com/office/drawing/2014/main" id="{75FE5E15-817B-A40F-3C5E-75CE694E21A9}"/>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CA610E5B-25F6-4323-CB36-773705296D60}"/>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a:extLst>
                <a:ext uri="{FF2B5EF4-FFF2-40B4-BE49-F238E27FC236}">
                  <a16:creationId xmlns:a16="http://schemas.microsoft.com/office/drawing/2014/main" id="{82B3A0AB-266D-AE70-A86E-788591596493}"/>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grpSp>
        <p:nvGrpSpPr>
          <p:cNvPr id="7" name="Group 7">
            <a:extLst>
              <a:ext uri="{FF2B5EF4-FFF2-40B4-BE49-F238E27FC236}">
                <a16:creationId xmlns:a16="http://schemas.microsoft.com/office/drawing/2014/main" id="{260D4738-FF6E-1B59-BC76-1098586BADF1}"/>
              </a:ext>
            </a:extLst>
          </p:cNvPr>
          <p:cNvGrpSpPr/>
          <p:nvPr/>
        </p:nvGrpSpPr>
        <p:grpSpPr>
          <a:xfrm>
            <a:off x="152399" y="3624725"/>
            <a:ext cx="4267201" cy="1017193"/>
            <a:chOff x="-152562" y="-47625"/>
            <a:chExt cx="1642968" cy="215328"/>
          </a:xfrm>
        </p:grpSpPr>
        <p:sp>
          <p:nvSpPr>
            <p:cNvPr id="8" name="Freeform 8">
              <a:extLst>
                <a:ext uri="{FF2B5EF4-FFF2-40B4-BE49-F238E27FC236}">
                  <a16:creationId xmlns:a16="http://schemas.microsoft.com/office/drawing/2014/main" id="{82212C8D-8FB5-2AB5-ACC7-0F648463EB87}"/>
                </a:ext>
              </a:extLst>
            </p:cNvPr>
            <p:cNvSpPr/>
            <p:nvPr/>
          </p:nvSpPr>
          <p:spPr>
            <a:xfrm>
              <a:off x="-152562" y="0"/>
              <a:ext cx="1642968"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7747C9BD-BE31-891D-7C78-C3C828DACF8F}"/>
                </a:ext>
              </a:extLst>
            </p:cNvPr>
            <p:cNvSpPr txBox="1"/>
            <p:nvPr/>
          </p:nvSpPr>
          <p:spPr>
            <a:xfrm>
              <a:off x="-152562" y="-47625"/>
              <a:ext cx="1577142"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European Commission uses </a:t>
              </a:r>
              <a:br>
                <a:rPr lang="en-US" sz="1861" spc="18" dirty="0">
                  <a:solidFill>
                    <a:srgbClr val="FFFFFF"/>
                  </a:solidFill>
                  <a:latin typeface="Open Sauce Italics"/>
                </a:rPr>
              </a:br>
              <a:r>
                <a:rPr lang="en-US" sz="1861" spc="18" dirty="0">
                  <a:solidFill>
                    <a:srgbClr val="FFFFFF"/>
                  </a:solidFill>
                  <a:latin typeface="Open Sauce Italics"/>
                </a:rPr>
                <a:t>Qlik and Narrative Storytelling</a:t>
              </a:r>
            </a:p>
          </p:txBody>
        </p:sp>
      </p:grpSp>
      <p:sp>
        <p:nvSpPr>
          <p:cNvPr id="10" name="TextBox 10">
            <a:extLst>
              <a:ext uri="{FF2B5EF4-FFF2-40B4-BE49-F238E27FC236}">
                <a16:creationId xmlns:a16="http://schemas.microsoft.com/office/drawing/2014/main" id="{E9D49E1C-F2AF-58D8-841F-F9CB8F8B9E28}"/>
              </a:ext>
            </a:extLst>
          </p:cNvPr>
          <p:cNvSpPr txBox="1"/>
          <p:nvPr/>
        </p:nvSpPr>
        <p:spPr>
          <a:xfrm>
            <a:off x="490281" y="2124365"/>
            <a:ext cx="12539919" cy="988540"/>
          </a:xfrm>
          <a:prstGeom prst="rect">
            <a:avLst/>
          </a:prstGeom>
        </p:spPr>
        <p:txBody>
          <a:bodyPr wrap="square" lIns="0" tIns="0" rIns="0" bIns="0" rtlCol="0" anchor="t">
            <a:spAutoFit/>
          </a:bodyPr>
          <a:lstStyle/>
          <a:p>
            <a:pPr algn="ctr">
              <a:lnSpc>
                <a:spcPts val="8165"/>
              </a:lnSpc>
            </a:pPr>
            <a:r>
              <a:rPr lang="en-US" sz="5916" spc="580" dirty="0">
                <a:solidFill>
                  <a:srgbClr val="FFFFFF"/>
                </a:solidFill>
                <a:latin typeface="Arial Black" panose="020B0A04020102020204" pitchFamily="34" charset="0"/>
              </a:rPr>
              <a:t>2.Visualize KPI’s </a:t>
            </a:r>
            <a:r>
              <a:rPr lang="en-US" sz="4800" spc="580" dirty="0">
                <a:solidFill>
                  <a:srgbClr val="FFFFFF"/>
                </a:solidFill>
                <a:latin typeface="Arial Black" panose="020B0A04020102020204" pitchFamily="34" charset="0"/>
              </a:rPr>
              <a:t>with Qlik</a:t>
            </a:r>
            <a:endParaRPr lang="en-US" sz="5916" spc="580" dirty="0">
              <a:solidFill>
                <a:srgbClr val="FFFFFF"/>
              </a:solidFill>
              <a:latin typeface="Arial Black" panose="020B0A04020102020204" pitchFamily="34" charset="0"/>
            </a:endParaRPr>
          </a:p>
        </p:txBody>
      </p:sp>
      <p:grpSp>
        <p:nvGrpSpPr>
          <p:cNvPr id="11" name="Group 11">
            <a:extLst>
              <a:ext uri="{FF2B5EF4-FFF2-40B4-BE49-F238E27FC236}">
                <a16:creationId xmlns:a16="http://schemas.microsoft.com/office/drawing/2014/main" id="{5C131AD7-8D40-A925-CBA8-8F48A4E5A021}"/>
              </a:ext>
            </a:extLst>
          </p:cNvPr>
          <p:cNvGrpSpPr/>
          <p:nvPr/>
        </p:nvGrpSpPr>
        <p:grpSpPr>
          <a:xfrm>
            <a:off x="76201" y="8832148"/>
            <a:ext cx="4343399" cy="1017193"/>
            <a:chOff x="0" y="0"/>
            <a:chExt cx="1178269" cy="357204"/>
          </a:xfrm>
        </p:grpSpPr>
        <p:sp>
          <p:nvSpPr>
            <p:cNvPr id="12" name="Freeform 12">
              <a:extLst>
                <a:ext uri="{FF2B5EF4-FFF2-40B4-BE49-F238E27FC236}">
                  <a16:creationId xmlns:a16="http://schemas.microsoft.com/office/drawing/2014/main" id="{733BCA63-1BA4-7F7C-4072-42B31CA3D0F5}"/>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13" name="TextBox 13">
              <a:extLst>
                <a:ext uri="{FF2B5EF4-FFF2-40B4-BE49-F238E27FC236}">
                  <a16:creationId xmlns:a16="http://schemas.microsoft.com/office/drawing/2014/main" id="{7E3344AC-F766-212A-18CB-2FC5233BFD25}"/>
                </a:ext>
              </a:extLst>
            </p:cNvPr>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r>
                <a:rPr lang="en-US" sz="1400" spc="11" dirty="0">
                  <a:solidFill>
                    <a:srgbClr val="FFFFFF"/>
                  </a:solidFill>
                  <a:latin typeface="Open Sauce Italics"/>
                </a:rPr>
                <a:t>Look at this ‘before’ chart.  What do you find distracting?</a:t>
              </a:r>
            </a:p>
          </p:txBody>
        </p:sp>
      </p:grpSp>
      <p:grpSp>
        <p:nvGrpSpPr>
          <p:cNvPr id="15" name="Group 15">
            <a:extLst>
              <a:ext uri="{FF2B5EF4-FFF2-40B4-BE49-F238E27FC236}">
                <a16:creationId xmlns:a16="http://schemas.microsoft.com/office/drawing/2014/main" id="{13C223B9-DD81-7D74-2090-B730F43DD773}"/>
              </a:ext>
            </a:extLst>
          </p:cNvPr>
          <p:cNvGrpSpPr/>
          <p:nvPr/>
        </p:nvGrpSpPr>
        <p:grpSpPr>
          <a:xfrm>
            <a:off x="5169755" y="3853786"/>
            <a:ext cx="8165245" cy="477561"/>
            <a:chOff x="0" y="0"/>
            <a:chExt cx="1178269" cy="167703"/>
          </a:xfrm>
        </p:grpSpPr>
        <p:sp>
          <p:nvSpPr>
            <p:cNvPr id="16" name="Freeform 16">
              <a:extLst>
                <a:ext uri="{FF2B5EF4-FFF2-40B4-BE49-F238E27FC236}">
                  <a16:creationId xmlns:a16="http://schemas.microsoft.com/office/drawing/2014/main" id="{9B6C3D69-6CB4-F9E1-D44C-133863510249}"/>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17" name="TextBox 17">
              <a:extLst>
                <a:ext uri="{FF2B5EF4-FFF2-40B4-BE49-F238E27FC236}">
                  <a16:creationId xmlns:a16="http://schemas.microsoft.com/office/drawing/2014/main" id="{00979FFD-E2DF-48A7-67A6-F8EFD6D51F1E}"/>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Qlik - </a:t>
              </a:r>
            </a:p>
          </p:txBody>
        </p:sp>
      </p:grpSp>
      <p:grpSp>
        <p:nvGrpSpPr>
          <p:cNvPr id="18" name="Group 18">
            <a:extLst>
              <a:ext uri="{FF2B5EF4-FFF2-40B4-BE49-F238E27FC236}">
                <a16:creationId xmlns:a16="http://schemas.microsoft.com/office/drawing/2014/main" id="{5CA36A02-69A2-ABC8-FC71-07E12275C607}"/>
              </a:ext>
            </a:extLst>
          </p:cNvPr>
          <p:cNvGrpSpPr/>
          <p:nvPr/>
        </p:nvGrpSpPr>
        <p:grpSpPr>
          <a:xfrm>
            <a:off x="5169754" y="8777901"/>
            <a:ext cx="8165245" cy="1071440"/>
            <a:chOff x="0" y="-19050"/>
            <a:chExt cx="1178269" cy="376254"/>
          </a:xfrm>
        </p:grpSpPr>
        <p:sp>
          <p:nvSpPr>
            <p:cNvPr id="19" name="Freeform 19">
              <a:extLst>
                <a:ext uri="{FF2B5EF4-FFF2-40B4-BE49-F238E27FC236}">
                  <a16:creationId xmlns:a16="http://schemas.microsoft.com/office/drawing/2014/main" id="{2287508B-4D7B-64F9-13CD-9E774BFABD9A}"/>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20" name="TextBox 20">
              <a:extLst>
                <a:ext uri="{FF2B5EF4-FFF2-40B4-BE49-F238E27FC236}">
                  <a16:creationId xmlns:a16="http://schemas.microsoft.com/office/drawing/2014/main" id="{F4E8996B-B025-E1FC-9B12-32E9C679FB00}"/>
                </a:ext>
              </a:extLst>
            </p:cNvPr>
            <p:cNvSpPr txBox="1"/>
            <p:nvPr/>
          </p:nvSpPr>
          <p:spPr>
            <a:xfrm>
              <a:off x="0" y="-19050"/>
              <a:ext cx="1115014" cy="376254"/>
            </a:xfrm>
            <a:prstGeom prst="rect">
              <a:avLst/>
            </a:prstGeom>
          </p:spPr>
          <p:txBody>
            <a:bodyPr lIns="85725" tIns="85725" rIns="85725" bIns="85725" rtlCol="0" anchor="ctr"/>
            <a:lstStyle/>
            <a:p>
              <a:pPr algn="ctr">
                <a:lnSpc>
                  <a:spcPts val="1553"/>
                </a:lnSpc>
                <a:spcBef>
                  <a:spcPct val="0"/>
                </a:spcBef>
              </a:pPr>
              <a:r>
                <a:rPr lang="en-US" dirty="0">
                  <a:solidFill>
                    <a:schemeClr val="bg1"/>
                  </a:solidFill>
                </a:rPr>
                <a:t>Qlik Help. (2022, Apr 29). Building Your Story. [Video]. YouTube. </a:t>
              </a:r>
              <a:r>
                <a:rPr lang="en-US" u="sng" dirty="0">
                  <a:solidFill>
                    <a:schemeClr val="bg1"/>
                  </a:solidFill>
                  <a:hlinkClick r:id="rId4">
                    <a:extLst>
                      <a:ext uri="{A12FA001-AC4F-418D-AE19-62706E023703}">
                        <ahyp:hlinkClr xmlns:ahyp="http://schemas.microsoft.com/office/drawing/2018/hyperlinkcolor" val="tx"/>
                      </a:ext>
                    </a:extLst>
                  </a:hlinkClick>
                </a:rPr>
                <a:t>https://www.youtube.com/watch?v=vRlBeOOFECA</a:t>
              </a:r>
              <a:r>
                <a:rPr lang="en-US" dirty="0">
                  <a:solidFill>
                    <a:schemeClr val="bg1"/>
                  </a:solidFill>
                </a:rPr>
                <a:t>  </a:t>
              </a:r>
              <a:endParaRPr lang="en-US" sz="1400" spc="11" dirty="0">
                <a:solidFill>
                  <a:schemeClr val="bg1"/>
                </a:solidFill>
                <a:latin typeface="Open Sauce Italics"/>
              </a:endParaRPr>
            </a:p>
          </p:txBody>
        </p:sp>
      </p:grpSp>
      <p:sp>
        <p:nvSpPr>
          <p:cNvPr id="28" name="Freeform 28">
            <a:extLst>
              <a:ext uri="{FF2B5EF4-FFF2-40B4-BE49-F238E27FC236}">
                <a16:creationId xmlns:a16="http://schemas.microsoft.com/office/drawing/2014/main" id="{9C354F61-B605-ECA0-144B-6B5CD73D44FB}"/>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350" dirty="0"/>
          </a:p>
        </p:txBody>
      </p:sp>
      <p:sp>
        <p:nvSpPr>
          <p:cNvPr id="29" name="Freeform 29">
            <a:extLst>
              <a:ext uri="{FF2B5EF4-FFF2-40B4-BE49-F238E27FC236}">
                <a16:creationId xmlns:a16="http://schemas.microsoft.com/office/drawing/2014/main" id="{029C4AE2-5D9E-9F2F-0830-7F20BB448AEB}"/>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350" dirty="0"/>
          </a:p>
        </p:txBody>
      </p:sp>
      <p:pic>
        <p:nvPicPr>
          <p:cNvPr id="36" name="Picture 35" descr="A screenshot of a computer&#10;&#10;Description automatically generated">
            <a:extLst>
              <a:ext uri="{FF2B5EF4-FFF2-40B4-BE49-F238E27FC236}">
                <a16:creationId xmlns:a16="http://schemas.microsoft.com/office/drawing/2014/main" id="{4B9A15B3-45E6-998D-20F8-2A92CDD0F522}"/>
              </a:ext>
            </a:extLst>
          </p:cNvPr>
          <p:cNvPicPr>
            <a:picLocks noChangeAspect="1"/>
          </p:cNvPicPr>
          <p:nvPr/>
        </p:nvPicPr>
        <p:blipFill>
          <a:blip r:embed="rId7"/>
          <a:stretch>
            <a:fillRect/>
          </a:stretch>
        </p:blipFill>
        <p:spPr>
          <a:xfrm>
            <a:off x="5169754" y="4747967"/>
            <a:ext cx="8165245" cy="3559064"/>
          </a:xfrm>
          <a:prstGeom prst="rect">
            <a:avLst/>
          </a:prstGeom>
          <a:ln w="9525">
            <a:solidFill>
              <a:schemeClr val="tx1"/>
            </a:solidFill>
          </a:ln>
        </p:spPr>
      </p:pic>
      <p:sp>
        <p:nvSpPr>
          <p:cNvPr id="37" name="TextBox 36">
            <a:extLst>
              <a:ext uri="{FF2B5EF4-FFF2-40B4-BE49-F238E27FC236}">
                <a16:creationId xmlns:a16="http://schemas.microsoft.com/office/drawing/2014/main" id="{FAE58431-796D-ACC1-CB2F-EEA87A0FCE75}"/>
              </a:ext>
            </a:extLst>
          </p:cNvPr>
          <p:cNvSpPr txBox="1"/>
          <p:nvPr/>
        </p:nvSpPr>
        <p:spPr>
          <a:xfrm>
            <a:off x="228600" y="5143500"/>
            <a:ext cx="4191000" cy="1600438"/>
          </a:xfrm>
          <a:prstGeom prst="rect">
            <a:avLst/>
          </a:prstGeom>
          <a:noFill/>
        </p:spPr>
        <p:txBody>
          <a:bodyPr wrap="square" rtlCol="0">
            <a:spAutoFit/>
          </a:bodyPr>
          <a:lstStyle/>
          <a:p>
            <a:r>
              <a:rPr lang="en-US" sz="2000" dirty="0"/>
              <a:t>The European Union uses Qlik to add a “Narrative Storytelling” feature so a user can take snapshots of current graphics and create their own story.</a:t>
            </a:r>
          </a:p>
          <a:p>
            <a:endParaRPr lang="en-US" dirty="0"/>
          </a:p>
        </p:txBody>
      </p:sp>
    </p:spTree>
    <p:extLst>
      <p:ext uri="{BB962C8B-B14F-4D97-AF65-F5344CB8AC3E}">
        <p14:creationId xmlns:p14="http://schemas.microsoft.com/office/powerpoint/2010/main" val="3817319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F50E8-C59E-DC38-D7F6-B0A7F8025F6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A005964-6B20-3024-4616-8BCB4623C13D}"/>
              </a:ext>
            </a:extLst>
          </p:cNvPr>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4"/>
            <a:stretch>
              <a:fillRect t="-38888" b="-38888"/>
            </a:stretch>
          </a:blipFill>
        </p:spPr>
        <p:txBody>
          <a:bodyPr/>
          <a:lstStyle/>
          <a:p>
            <a:endParaRPr lang="en-US" sz="1350" dirty="0"/>
          </a:p>
        </p:txBody>
      </p:sp>
      <p:grpSp>
        <p:nvGrpSpPr>
          <p:cNvPr id="3" name="Group 3">
            <a:extLst>
              <a:ext uri="{FF2B5EF4-FFF2-40B4-BE49-F238E27FC236}">
                <a16:creationId xmlns:a16="http://schemas.microsoft.com/office/drawing/2014/main" id="{53B2424D-96ED-D82A-8D7F-EEC6A5BE5D5C}"/>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5BAC195E-E065-7EB9-A60D-177F9453A9BC}"/>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a:extLst>
                <a:ext uri="{FF2B5EF4-FFF2-40B4-BE49-F238E27FC236}">
                  <a16:creationId xmlns:a16="http://schemas.microsoft.com/office/drawing/2014/main" id="{B574BAD5-EACF-606C-4685-02BD42C3616A}"/>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grpSp>
        <p:nvGrpSpPr>
          <p:cNvPr id="7" name="Group 7">
            <a:extLst>
              <a:ext uri="{FF2B5EF4-FFF2-40B4-BE49-F238E27FC236}">
                <a16:creationId xmlns:a16="http://schemas.microsoft.com/office/drawing/2014/main" id="{B6448982-AE06-2492-EF19-07C681942259}"/>
              </a:ext>
            </a:extLst>
          </p:cNvPr>
          <p:cNvGrpSpPr/>
          <p:nvPr/>
        </p:nvGrpSpPr>
        <p:grpSpPr>
          <a:xfrm>
            <a:off x="152399" y="3624725"/>
            <a:ext cx="4267201" cy="1017193"/>
            <a:chOff x="-152562" y="-47625"/>
            <a:chExt cx="1642968" cy="215328"/>
          </a:xfrm>
        </p:grpSpPr>
        <p:sp>
          <p:nvSpPr>
            <p:cNvPr id="8" name="Freeform 8">
              <a:extLst>
                <a:ext uri="{FF2B5EF4-FFF2-40B4-BE49-F238E27FC236}">
                  <a16:creationId xmlns:a16="http://schemas.microsoft.com/office/drawing/2014/main" id="{3820D49C-1AC3-626B-A5EE-842D2A5F3B00}"/>
                </a:ext>
              </a:extLst>
            </p:cNvPr>
            <p:cNvSpPr/>
            <p:nvPr/>
          </p:nvSpPr>
          <p:spPr>
            <a:xfrm>
              <a:off x="-152562" y="0"/>
              <a:ext cx="1642968"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4B9FB60F-2499-97B3-6FE1-8D138C64F4D3}"/>
                </a:ext>
              </a:extLst>
            </p:cNvPr>
            <p:cNvSpPr txBox="1"/>
            <p:nvPr/>
          </p:nvSpPr>
          <p:spPr>
            <a:xfrm>
              <a:off x="-152562" y="-47625"/>
              <a:ext cx="1577142"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United Nations Sustainable Development Goals (SDGs)</a:t>
              </a:r>
            </a:p>
          </p:txBody>
        </p:sp>
      </p:grpSp>
      <p:sp>
        <p:nvSpPr>
          <p:cNvPr id="10" name="TextBox 10">
            <a:extLst>
              <a:ext uri="{FF2B5EF4-FFF2-40B4-BE49-F238E27FC236}">
                <a16:creationId xmlns:a16="http://schemas.microsoft.com/office/drawing/2014/main" id="{9E023036-6127-D5A2-472F-A90787FD77D9}"/>
              </a:ext>
            </a:extLst>
          </p:cNvPr>
          <p:cNvSpPr txBox="1"/>
          <p:nvPr/>
        </p:nvSpPr>
        <p:spPr>
          <a:xfrm>
            <a:off x="490281" y="2124365"/>
            <a:ext cx="12539919" cy="988540"/>
          </a:xfrm>
          <a:prstGeom prst="rect">
            <a:avLst/>
          </a:prstGeom>
        </p:spPr>
        <p:txBody>
          <a:bodyPr wrap="square" lIns="0" tIns="0" rIns="0" bIns="0" rtlCol="0" anchor="t">
            <a:spAutoFit/>
          </a:bodyPr>
          <a:lstStyle/>
          <a:p>
            <a:pPr algn="ctr">
              <a:lnSpc>
                <a:spcPts val="8165"/>
              </a:lnSpc>
            </a:pPr>
            <a:r>
              <a:rPr lang="en-US" sz="5916" spc="580" dirty="0">
                <a:solidFill>
                  <a:srgbClr val="FFFFFF"/>
                </a:solidFill>
                <a:latin typeface="Arial Black" panose="020B0A04020102020204" pitchFamily="34" charset="0"/>
              </a:rPr>
              <a:t>2.Visualize KPI’s </a:t>
            </a:r>
            <a:r>
              <a:rPr lang="en-US" sz="2000" spc="580" dirty="0">
                <a:solidFill>
                  <a:srgbClr val="FFFFFF"/>
                </a:solidFill>
                <a:latin typeface="Arial Black" panose="020B0A04020102020204" pitchFamily="34" charset="0"/>
              </a:rPr>
              <a:t>With Infographics</a:t>
            </a:r>
            <a:endParaRPr lang="en-US" sz="5916" spc="580" dirty="0">
              <a:solidFill>
                <a:srgbClr val="FFFFFF"/>
              </a:solidFill>
              <a:latin typeface="Arial Black" panose="020B0A04020102020204" pitchFamily="34" charset="0"/>
            </a:endParaRPr>
          </a:p>
        </p:txBody>
      </p:sp>
      <p:grpSp>
        <p:nvGrpSpPr>
          <p:cNvPr id="11" name="Group 11">
            <a:extLst>
              <a:ext uri="{FF2B5EF4-FFF2-40B4-BE49-F238E27FC236}">
                <a16:creationId xmlns:a16="http://schemas.microsoft.com/office/drawing/2014/main" id="{36655607-BE46-5C50-1115-7ADBC35F7FD6}"/>
              </a:ext>
            </a:extLst>
          </p:cNvPr>
          <p:cNvGrpSpPr/>
          <p:nvPr/>
        </p:nvGrpSpPr>
        <p:grpSpPr>
          <a:xfrm>
            <a:off x="76201" y="8832148"/>
            <a:ext cx="4343399" cy="1017193"/>
            <a:chOff x="0" y="0"/>
            <a:chExt cx="1178269" cy="357204"/>
          </a:xfrm>
        </p:grpSpPr>
        <p:sp>
          <p:nvSpPr>
            <p:cNvPr id="12" name="Freeform 12">
              <a:extLst>
                <a:ext uri="{FF2B5EF4-FFF2-40B4-BE49-F238E27FC236}">
                  <a16:creationId xmlns:a16="http://schemas.microsoft.com/office/drawing/2014/main" id="{FA60AA53-85EB-8B7D-DB6B-B03B994130CE}"/>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13" name="TextBox 13">
              <a:extLst>
                <a:ext uri="{FF2B5EF4-FFF2-40B4-BE49-F238E27FC236}">
                  <a16:creationId xmlns:a16="http://schemas.microsoft.com/office/drawing/2014/main" id="{955F0D2D-73CD-A64F-6023-99A591A00434}"/>
                </a:ext>
              </a:extLst>
            </p:cNvPr>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r>
                <a:rPr lang="en-US" sz="1400" spc="11" dirty="0">
                  <a:solidFill>
                    <a:srgbClr val="FFFFFF"/>
                  </a:solidFill>
                  <a:latin typeface="Open Sauce Italics"/>
                </a:rPr>
                <a:t>Look at this ‘before’ chart.  What do you find distracting?</a:t>
              </a:r>
            </a:p>
          </p:txBody>
        </p:sp>
      </p:grpSp>
      <p:grpSp>
        <p:nvGrpSpPr>
          <p:cNvPr id="15" name="Group 15">
            <a:extLst>
              <a:ext uri="{FF2B5EF4-FFF2-40B4-BE49-F238E27FC236}">
                <a16:creationId xmlns:a16="http://schemas.microsoft.com/office/drawing/2014/main" id="{53A79690-EBA5-58EC-23FF-A9F93CADC061}"/>
              </a:ext>
            </a:extLst>
          </p:cNvPr>
          <p:cNvGrpSpPr/>
          <p:nvPr/>
        </p:nvGrpSpPr>
        <p:grpSpPr>
          <a:xfrm>
            <a:off x="5169755" y="3853786"/>
            <a:ext cx="8165245" cy="477561"/>
            <a:chOff x="0" y="0"/>
            <a:chExt cx="1178269" cy="167703"/>
          </a:xfrm>
        </p:grpSpPr>
        <p:sp>
          <p:nvSpPr>
            <p:cNvPr id="16" name="Freeform 16">
              <a:extLst>
                <a:ext uri="{FF2B5EF4-FFF2-40B4-BE49-F238E27FC236}">
                  <a16:creationId xmlns:a16="http://schemas.microsoft.com/office/drawing/2014/main" id="{049EEBC9-119C-0FD5-30B9-D1BB72CFCAEA}"/>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17" name="TextBox 17">
              <a:extLst>
                <a:ext uri="{FF2B5EF4-FFF2-40B4-BE49-F238E27FC236}">
                  <a16:creationId xmlns:a16="http://schemas.microsoft.com/office/drawing/2014/main" id="{DF0AEF17-4973-D925-C2E3-B55D451EA5BC}"/>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SDG KPIs Video</a:t>
              </a:r>
            </a:p>
          </p:txBody>
        </p:sp>
      </p:grpSp>
      <p:grpSp>
        <p:nvGrpSpPr>
          <p:cNvPr id="18" name="Group 18">
            <a:extLst>
              <a:ext uri="{FF2B5EF4-FFF2-40B4-BE49-F238E27FC236}">
                <a16:creationId xmlns:a16="http://schemas.microsoft.com/office/drawing/2014/main" id="{3E0CD12B-3C7C-FDE4-2CD3-74567B379714}"/>
              </a:ext>
            </a:extLst>
          </p:cNvPr>
          <p:cNvGrpSpPr/>
          <p:nvPr/>
        </p:nvGrpSpPr>
        <p:grpSpPr>
          <a:xfrm>
            <a:off x="5169754" y="8777901"/>
            <a:ext cx="8165245" cy="1071440"/>
            <a:chOff x="0" y="-19050"/>
            <a:chExt cx="1178269" cy="376254"/>
          </a:xfrm>
        </p:grpSpPr>
        <p:sp>
          <p:nvSpPr>
            <p:cNvPr id="19" name="Freeform 19">
              <a:extLst>
                <a:ext uri="{FF2B5EF4-FFF2-40B4-BE49-F238E27FC236}">
                  <a16:creationId xmlns:a16="http://schemas.microsoft.com/office/drawing/2014/main" id="{A5D1285D-ED69-89F5-7804-6F0EFD3646BA}"/>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20" name="TextBox 20">
              <a:extLst>
                <a:ext uri="{FF2B5EF4-FFF2-40B4-BE49-F238E27FC236}">
                  <a16:creationId xmlns:a16="http://schemas.microsoft.com/office/drawing/2014/main" id="{662CB761-7ED9-717A-019F-7376CAB0275D}"/>
                </a:ext>
              </a:extLst>
            </p:cNvPr>
            <p:cNvSpPr txBox="1"/>
            <p:nvPr/>
          </p:nvSpPr>
          <p:spPr>
            <a:xfrm>
              <a:off x="0" y="-19050"/>
              <a:ext cx="1115014" cy="376254"/>
            </a:xfrm>
            <a:prstGeom prst="rect">
              <a:avLst/>
            </a:prstGeom>
          </p:spPr>
          <p:txBody>
            <a:bodyPr lIns="85725" tIns="85725" rIns="85725" bIns="85725" rtlCol="0" anchor="ctr"/>
            <a:lstStyle/>
            <a:p>
              <a:pPr algn="ctr">
                <a:lnSpc>
                  <a:spcPts val="1553"/>
                </a:lnSpc>
                <a:spcBef>
                  <a:spcPct val="0"/>
                </a:spcBef>
              </a:pPr>
              <a:r>
                <a:rPr lang="en-US" dirty="0">
                  <a:solidFill>
                    <a:schemeClr val="bg1"/>
                  </a:solidFill>
                </a:rPr>
                <a:t>United Nations. (2018, Apr 20). Do you know all 17 SDGs? [Video]. Youtube. </a:t>
              </a:r>
              <a:r>
                <a:rPr lang="en-US" u="sng" dirty="0">
                  <a:solidFill>
                    <a:schemeClr val="bg1"/>
                  </a:solidFill>
                  <a:hlinkClick r:id="rId5">
                    <a:extLst>
                      <a:ext uri="{A12FA001-AC4F-418D-AE19-62706E023703}">
                        <ahyp:hlinkClr xmlns:ahyp="http://schemas.microsoft.com/office/drawing/2018/hyperlinkcolor" val="tx"/>
                      </a:ext>
                    </a:extLst>
                  </a:hlinkClick>
                </a:rPr>
                <a:t>https://youtu.be/0XTBYMfZyrM?si=XqUZ9hz0Eb24nsWm</a:t>
              </a:r>
              <a:r>
                <a:rPr lang="en-US" dirty="0">
                  <a:solidFill>
                    <a:schemeClr val="bg1"/>
                  </a:solidFill>
                </a:rPr>
                <a:t> </a:t>
              </a:r>
              <a:endParaRPr lang="en-US" sz="1400" spc="11" dirty="0">
                <a:solidFill>
                  <a:schemeClr val="bg1"/>
                </a:solidFill>
                <a:latin typeface="Open Sauce Italics"/>
              </a:endParaRPr>
            </a:p>
          </p:txBody>
        </p:sp>
      </p:grpSp>
      <p:sp>
        <p:nvSpPr>
          <p:cNvPr id="28" name="Freeform 28">
            <a:extLst>
              <a:ext uri="{FF2B5EF4-FFF2-40B4-BE49-F238E27FC236}">
                <a16:creationId xmlns:a16="http://schemas.microsoft.com/office/drawing/2014/main" id="{E3B87DA2-050D-3209-A305-88C08A366B82}"/>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350" dirty="0"/>
          </a:p>
        </p:txBody>
      </p:sp>
      <p:sp>
        <p:nvSpPr>
          <p:cNvPr id="29" name="Freeform 29">
            <a:extLst>
              <a:ext uri="{FF2B5EF4-FFF2-40B4-BE49-F238E27FC236}">
                <a16:creationId xmlns:a16="http://schemas.microsoft.com/office/drawing/2014/main" id="{C612F769-1793-FE3D-7001-9003469A373B}"/>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350" dirty="0"/>
          </a:p>
        </p:txBody>
      </p:sp>
      <p:sp>
        <p:nvSpPr>
          <p:cNvPr id="37" name="TextBox 36">
            <a:extLst>
              <a:ext uri="{FF2B5EF4-FFF2-40B4-BE49-F238E27FC236}">
                <a16:creationId xmlns:a16="http://schemas.microsoft.com/office/drawing/2014/main" id="{0894DC32-7B83-818A-4EC5-CF659E30C523}"/>
              </a:ext>
            </a:extLst>
          </p:cNvPr>
          <p:cNvSpPr txBox="1"/>
          <p:nvPr/>
        </p:nvSpPr>
        <p:spPr>
          <a:xfrm>
            <a:off x="228600" y="5143500"/>
            <a:ext cx="4191000" cy="3170099"/>
          </a:xfrm>
          <a:prstGeom prst="rect">
            <a:avLst/>
          </a:prstGeom>
          <a:noFill/>
        </p:spPr>
        <p:txBody>
          <a:bodyPr wrap="square" rtlCol="0">
            <a:spAutoFit/>
          </a:bodyPr>
          <a:lstStyle/>
          <a:p>
            <a:r>
              <a:rPr lang="en-US" sz="2000" dirty="0"/>
              <a:t>The United Nations Sustainable Development Goals (SDGs) represent an ambitious agenda aimed at addressing global challenges, ranging from climate action to social equality.  KPIs play a pivotal role in tracking the progress of each goal, providing a quantifiable framework for assessing impact.  The point to make here is the use of icons that drive every report.</a:t>
            </a:r>
          </a:p>
        </p:txBody>
      </p:sp>
      <p:pic>
        <p:nvPicPr>
          <p:cNvPr id="6" name="Online Media 5" title="Do you know all 17 SDGs?">
            <a:hlinkClick r:id="" action="ppaction://media"/>
            <a:extLst>
              <a:ext uri="{FF2B5EF4-FFF2-40B4-BE49-F238E27FC236}">
                <a16:creationId xmlns:a16="http://schemas.microsoft.com/office/drawing/2014/main" id="{F15B43FA-433C-3D84-5650-A0FBB1D0B216}"/>
              </a:ext>
            </a:extLst>
          </p:cNvPr>
          <p:cNvPicPr>
            <a:picLocks noRot="1" noChangeAspect="1"/>
          </p:cNvPicPr>
          <p:nvPr>
            <a:videoFile r:link="rId1"/>
          </p:nvPr>
        </p:nvPicPr>
        <p:blipFill>
          <a:blip r:embed="rId8"/>
          <a:stretch>
            <a:fillRect/>
          </a:stretch>
        </p:blipFill>
        <p:spPr>
          <a:xfrm>
            <a:off x="5137670" y="4347199"/>
            <a:ext cx="8229600" cy="4650105"/>
          </a:xfrm>
          <a:prstGeom prst="rect">
            <a:avLst/>
          </a:prstGeom>
        </p:spPr>
      </p:pic>
    </p:spTree>
    <p:extLst>
      <p:ext uri="{BB962C8B-B14F-4D97-AF65-F5344CB8AC3E}">
        <p14:creationId xmlns:p14="http://schemas.microsoft.com/office/powerpoint/2010/main" val="4437978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D892E-CAAE-7FCD-F0B9-585F1DCB566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22404B6-39C9-9F14-7577-603A7B4AC957}"/>
              </a:ext>
            </a:extLst>
          </p:cNvPr>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sz="1350" dirty="0"/>
          </a:p>
        </p:txBody>
      </p:sp>
      <p:grpSp>
        <p:nvGrpSpPr>
          <p:cNvPr id="3" name="Group 3">
            <a:extLst>
              <a:ext uri="{FF2B5EF4-FFF2-40B4-BE49-F238E27FC236}">
                <a16:creationId xmlns:a16="http://schemas.microsoft.com/office/drawing/2014/main" id="{D4C282A3-3181-3343-5AAA-23B9E37EB067}"/>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2141BD03-E60D-4016-6D34-8501F0A8D443}"/>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a:extLst>
                <a:ext uri="{FF2B5EF4-FFF2-40B4-BE49-F238E27FC236}">
                  <a16:creationId xmlns:a16="http://schemas.microsoft.com/office/drawing/2014/main" id="{CBD9CBF1-9B3D-3CFE-0FE5-080C502D0437}"/>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grpSp>
        <p:nvGrpSpPr>
          <p:cNvPr id="7" name="Group 7">
            <a:extLst>
              <a:ext uri="{FF2B5EF4-FFF2-40B4-BE49-F238E27FC236}">
                <a16:creationId xmlns:a16="http://schemas.microsoft.com/office/drawing/2014/main" id="{4E652786-71BB-15C0-D137-227159FC55D9}"/>
              </a:ext>
            </a:extLst>
          </p:cNvPr>
          <p:cNvGrpSpPr/>
          <p:nvPr/>
        </p:nvGrpSpPr>
        <p:grpSpPr>
          <a:xfrm>
            <a:off x="76200" y="3732202"/>
            <a:ext cx="6668859" cy="613181"/>
            <a:chOff x="-152562" y="-47625"/>
            <a:chExt cx="1642968" cy="215328"/>
          </a:xfrm>
        </p:grpSpPr>
        <p:sp>
          <p:nvSpPr>
            <p:cNvPr id="8" name="Freeform 8">
              <a:extLst>
                <a:ext uri="{FF2B5EF4-FFF2-40B4-BE49-F238E27FC236}">
                  <a16:creationId xmlns:a16="http://schemas.microsoft.com/office/drawing/2014/main" id="{809F2F02-196E-C656-6C80-051FCB8F4FA2}"/>
                </a:ext>
              </a:extLst>
            </p:cNvPr>
            <p:cNvSpPr/>
            <p:nvPr/>
          </p:nvSpPr>
          <p:spPr>
            <a:xfrm>
              <a:off x="-152562" y="0"/>
              <a:ext cx="1642968"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C62E5442-5F02-BF4F-FD6A-6DD55BCA996D}"/>
                </a:ext>
              </a:extLst>
            </p:cNvPr>
            <p:cNvSpPr txBox="1"/>
            <p:nvPr/>
          </p:nvSpPr>
          <p:spPr>
            <a:xfrm>
              <a:off x="-152562" y="-47625"/>
              <a:ext cx="1419995"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Using APA 7</a:t>
              </a:r>
              <a:r>
                <a:rPr lang="en-US" sz="1861" spc="18" baseline="30000" dirty="0">
                  <a:solidFill>
                    <a:srgbClr val="FFFFFF"/>
                  </a:solidFill>
                  <a:latin typeface="Open Sauce Italics"/>
                </a:rPr>
                <a:t>th</a:t>
              </a:r>
              <a:r>
                <a:rPr lang="en-US" sz="1861" spc="18" dirty="0">
                  <a:solidFill>
                    <a:srgbClr val="FFFFFF"/>
                  </a:solidFill>
                  <a:latin typeface="Open Sauce Italics"/>
                </a:rPr>
                <a:t> Edition Standards</a:t>
              </a:r>
            </a:p>
          </p:txBody>
        </p:sp>
      </p:grpSp>
      <p:sp>
        <p:nvSpPr>
          <p:cNvPr id="10" name="TextBox 10">
            <a:extLst>
              <a:ext uri="{FF2B5EF4-FFF2-40B4-BE49-F238E27FC236}">
                <a16:creationId xmlns:a16="http://schemas.microsoft.com/office/drawing/2014/main" id="{6D080E1D-3B63-99A1-F4CC-35A31BF1C334}"/>
              </a:ext>
            </a:extLst>
          </p:cNvPr>
          <p:cNvSpPr txBox="1"/>
          <p:nvPr/>
        </p:nvSpPr>
        <p:spPr>
          <a:xfrm>
            <a:off x="490281" y="2124365"/>
            <a:ext cx="12539919" cy="988540"/>
          </a:xfrm>
          <a:prstGeom prst="rect">
            <a:avLst/>
          </a:prstGeom>
        </p:spPr>
        <p:txBody>
          <a:bodyPr wrap="square" lIns="0" tIns="0" rIns="0" bIns="0" rtlCol="0" anchor="t">
            <a:spAutoFit/>
          </a:bodyPr>
          <a:lstStyle/>
          <a:p>
            <a:pPr algn="ctr">
              <a:lnSpc>
                <a:spcPts val="8165"/>
              </a:lnSpc>
            </a:pPr>
            <a:r>
              <a:rPr lang="en-US" sz="5916" spc="580" dirty="0">
                <a:solidFill>
                  <a:srgbClr val="FFFFFF"/>
                </a:solidFill>
                <a:latin typeface="Arial Black" panose="020B0A04020102020204" pitchFamily="34" charset="0"/>
              </a:rPr>
              <a:t>3. Academic Reporting</a:t>
            </a:r>
          </a:p>
        </p:txBody>
      </p:sp>
      <p:grpSp>
        <p:nvGrpSpPr>
          <p:cNvPr id="11" name="Group 11">
            <a:extLst>
              <a:ext uri="{FF2B5EF4-FFF2-40B4-BE49-F238E27FC236}">
                <a16:creationId xmlns:a16="http://schemas.microsoft.com/office/drawing/2014/main" id="{E37207EC-7AC7-53D2-DD67-0F014FFF7AE7}"/>
              </a:ext>
            </a:extLst>
          </p:cNvPr>
          <p:cNvGrpSpPr/>
          <p:nvPr/>
        </p:nvGrpSpPr>
        <p:grpSpPr>
          <a:xfrm>
            <a:off x="95709" y="9203178"/>
            <a:ext cx="6668859" cy="793968"/>
            <a:chOff x="0" y="0"/>
            <a:chExt cx="1178269" cy="357204"/>
          </a:xfrm>
        </p:grpSpPr>
        <p:sp>
          <p:nvSpPr>
            <p:cNvPr id="12" name="Freeform 12">
              <a:extLst>
                <a:ext uri="{FF2B5EF4-FFF2-40B4-BE49-F238E27FC236}">
                  <a16:creationId xmlns:a16="http://schemas.microsoft.com/office/drawing/2014/main" id="{3DD0D8D6-BF1D-0E3E-B53B-80BBD23D4447}"/>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13" name="TextBox 13">
              <a:extLst>
                <a:ext uri="{FF2B5EF4-FFF2-40B4-BE49-F238E27FC236}">
                  <a16:creationId xmlns:a16="http://schemas.microsoft.com/office/drawing/2014/main" id="{90CCD44E-A136-6CF9-5FB5-8BCCABA97CF1}"/>
                </a:ext>
              </a:extLst>
            </p:cNvPr>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r>
                <a:rPr lang="en-US" sz="1400" spc="11" dirty="0">
                  <a:solidFill>
                    <a:srgbClr val="FFFFFF"/>
                  </a:solidFill>
                  <a:latin typeface="Open Sauce Italics"/>
                </a:rPr>
                <a:t>Visit the APA Style Website</a:t>
              </a:r>
              <a:r>
                <a:rPr lang="en-US" sz="1400" spc="11" dirty="0">
                  <a:solidFill>
                    <a:schemeClr val="bg1"/>
                  </a:solidFill>
                  <a:latin typeface="Open Sauce Italics"/>
                </a:rPr>
                <a:t>: </a:t>
              </a:r>
              <a:r>
                <a:rPr lang="en-US" sz="1400" spc="11" dirty="0">
                  <a:solidFill>
                    <a:srgbClr val="0000FF"/>
                  </a:solidFill>
                  <a:latin typeface="Open Sauce Italics"/>
                  <a:hlinkClick r:id="rId4">
                    <a:extLst>
                      <a:ext uri="{A12FA001-AC4F-418D-AE19-62706E023703}">
                        <ahyp:hlinkClr xmlns:ahyp="http://schemas.microsoft.com/office/drawing/2018/hyperlinkcolor" val="tx"/>
                      </a:ext>
                    </a:extLst>
                  </a:hlinkClick>
                </a:rPr>
                <a:t>https://apastyle.apa.org/style-grammar-guidelines/tables-figures/</a:t>
              </a:r>
              <a:r>
                <a:rPr lang="en-US" sz="1400" spc="11" dirty="0">
                  <a:solidFill>
                    <a:schemeClr val="bg1"/>
                  </a:solidFill>
                  <a:latin typeface="Open Sauce Italics"/>
                  <a:hlinkClick r:id="rId4">
                    <a:extLst>
                      <a:ext uri="{A12FA001-AC4F-418D-AE19-62706E023703}">
                        <ahyp:hlinkClr xmlns:ahyp="http://schemas.microsoft.com/office/drawing/2018/hyperlinkcolor" val="tx"/>
                      </a:ext>
                    </a:extLst>
                  </a:hlinkClick>
                </a:rPr>
                <a:t>sample-figures</a:t>
              </a:r>
              <a:r>
                <a:rPr lang="en-US" sz="1400" spc="11" dirty="0">
                  <a:solidFill>
                    <a:schemeClr val="bg1"/>
                  </a:solidFill>
                  <a:latin typeface="Open Sauce Italics"/>
                </a:rPr>
                <a:t> </a:t>
              </a:r>
            </a:p>
          </p:txBody>
        </p:sp>
      </p:grpSp>
      <p:grpSp>
        <p:nvGrpSpPr>
          <p:cNvPr id="15" name="Group 15">
            <a:extLst>
              <a:ext uri="{FF2B5EF4-FFF2-40B4-BE49-F238E27FC236}">
                <a16:creationId xmlns:a16="http://schemas.microsoft.com/office/drawing/2014/main" id="{F835C097-EE64-C482-3F91-67E5D12FCBB7}"/>
              </a:ext>
            </a:extLst>
          </p:cNvPr>
          <p:cNvGrpSpPr/>
          <p:nvPr/>
        </p:nvGrpSpPr>
        <p:grpSpPr>
          <a:xfrm>
            <a:off x="7239000" y="3853786"/>
            <a:ext cx="5831270" cy="477561"/>
            <a:chOff x="0" y="0"/>
            <a:chExt cx="1178269" cy="167703"/>
          </a:xfrm>
        </p:grpSpPr>
        <p:sp>
          <p:nvSpPr>
            <p:cNvPr id="16" name="Freeform 16">
              <a:extLst>
                <a:ext uri="{FF2B5EF4-FFF2-40B4-BE49-F238E27FC236}">
                  <a16:creationId xmlns:a16="http://schemas.microsoft.com/office/drawing/2014/main" id="{0860E7D3-8885-5799-3F3C-0330620EDD28}"/>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17" name="TextBox 17">
              <a:extLst>
                <a:ext uri="{FF2B5EF4-FFF2-40B4-BE49-F238E27FC236}">
                  <a16:creationId xmlns:a16="http://schemas.microsoft.com/office/drawing/2014/main" id="{90D2447F-7746-59B3-AAB6-3A4BA12F6EAC}"/>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Sample Figure</a:t>
              </a:r>
            </a:p>
          </p:txBody>
        </p:sp>
      </p:grpSp>
      <p:grpSp>
        <p:nvGrpSpPr>
          <p:cNvPr id="18" name="Group 18">
            <a:extLst>
              <a:ext uri="{FF2B5EF4-FFF2-40B4-BE49-F238E27FC236}">
                <a16:creationId xmlns:a16="http://schemas.microsoft.com/office/drawing/2014/main" id="{C5774EF5-4DBD-513F-3E0C-7D975DFE899A}"/>
              </a:ext>
            </a:extLst>
          </p:cNvPr>
          <p:cNvGrpSpPr/>
          <p:nvPr/>
        </p:nvGrpSpPr>
        <p:grpSpPr>
          <a:xfrm>
            <a:off x="7239000" y="8709179"/>
            <a:ext cx="5831270" cy="1140162"/>
            <a:chOff x="0" y="-43183"/>
            <a:chExt cx="1178269" cy="400387"/>
          </a:xfrm>
        </p:grpSpPr>
        <p:sp>
          <p:nvSpPr>
            <p:cNvPr id="19" name="Freeform 19">
              <a:extLst>
                <a:ext uri="{FF2B5EF4-FFF2-40B4-BE49-F238E27FC236}">
                  <a16:creationId xmlns:a16="http://schemas.microsoft.com/office/drawing/2014/main" id="{380BE81E-2B6A-31E2-FE0B-0BDB7C7B21CA}"/>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20" name="TextBox 20">
              <a:extLst>
                <a:ext uri="{FF2B5EF4-FFF2-40B4-BE49-F238E27FC236}">
                  <a16:creationId xmlns:a16="http://schemas.microsoft.com/office/drawing/2014/main" id="{2D9798E6-5B34-78A8-E1A8-5A64F1DCA7C8}"/>
                </a:ext>
              </a:extLst>
            </p:cNvPr>
            <p:cNvSpPr txBox="1"/>
            <p:nvPr/>
          </p:nvSpPr>
          <p:spPr>
            <a:xfrm>
              <a:off x="92382" y="-43183"/>
              <a:ext cx="1020551" cy="376254"/>
            </a:xfrm>
            <a:prstGeom prst="rect">
              <a:avLst/>
            </a:prstGeom>
          </p:spPr>
          <p:txBody>
            <a:bodyPr lIns="85725" tIns="85725" rIns="85725" bIns="85725" rtlCol="0" anchor="ctr"/>
            <a:lstStyle/>
            <a:p>
              <a:pPr>
                <a:lnSpc>
                  <a:spcPts val="1553"/>
                </a:lnSpc>
                <a:spcBef>
                  <a:spcPct val="0"/>
                </a:spcBef>
              </a:pPr>
              <a:r>
                <a:rPr lang="en-US" sz="1400" spc="11" dirty="0">
                  <a:solidFill>
                    <a:srgbClr val="FFFFFF"/>
                  </a:solidFill>
                  <a:latin typeface="Open Sauce Italics"/>
                </a:rPr>
                <a:t>   APA shows a heading Figure (1), then a Title (2), the actual figure, and note or source (3)</a:t>
              </a:r>
            </a:p>
          </p:txBody>
        </p:sp>
      </p:grpSp>
      <p:sp>
        <p:nvSpPr>
          <p:cNvPr id="28" name="Freeform 28">
            <a:extLst>
              <a:ext uri="{FF2B5EF4-FFF2-40B4-BE49-F238E27FC236}">
                <a16:creationId xmlns:a16="http://schemas.microsoft.com/office/drawing/2014/main" id="{7A832E4F-8F41-AC68-42A8-6E57B299D43D}"/>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350" dirty="0"/>
          </a:p>
        </p:txBody>
      </p:sp>
      <p:sp>
        <p:nvSpPr>
          <p:cNvPr id="29" name="Freeform 29">
            <a:extLst>
              <a:ext uri="{FF2B5EF4-FFF2-40B4-BE49-F238E27FC236}">
                <a16:creationId xmlns:a16="http://schemas.microsoft.com/office/drawing/2014/main" id="{4DBACBAE-7DD8-CDE7-098A-FD062040A05B}"/>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350" dirty="0"/>
          </a:p>
        </p:txBody>
      </p:sp>
      <p:pic>
        <p:nvPicPr>
          <p:cNvPr id="24" name="Picture 23">
            <a:extLst>
              <a:ext uri="{FF2B5EF4-FFF2-40B4-BE49-F238E27FC236}">
                <a16:creationId xmlns:a16="http://schemas.microsoft.com/office/drawing/2014/main" id="{BA11E88B-B27B-4114-14DE-26634DFEA7DE}"/>
              </a:ext>
            </a:extLst>
          </p:cNvPr>
          <p:cNvPicPr>
            <a:picLocks noChangeAspect="1"/>
          </p:cNvPicPr>
          <p:nvPr/>
        </p:nvPicPr>
        <p:blipFill>
          <a:blip r:embed="rId7"/>
          <a:stretch>
            <a:fillRect/>
          </a:stretch>
        </p:blipFill>
        <p:spPr>
          <a:xfrm>
            <a:off x="252257" y="4364422"/>
            <a:ext cx="6492803" cy="4808637"/>
          </a:xfrm>
          <a:prstGeom prst="rect">
            <a:avLst/>
          </a:prstGeom>
        </p:spPr>
      </p:pic>
      <p:pic>
        <p:nvPicPr>
          <p:cNvPr id="30" name="Picture 29">
            <a:extLst>
              <a:ext uri="{FF2B5EF4-FFF2-40B4-BE49-F238E27FC236}">
                <a16:creationId xmlns:a16="http://schemas.microsoft.com/office/drawing/2014/main" id="{0BEB8F19-1C89-1123-AA6B-F4BD7F8649F0}"/>
              </a:ext>
            </a:extLst>
          </p:cNvPr>
          <p:cNvPicPr>
            <a:picLocks noChangeAspect="1"/>
          </p:cNvPicPr>
          <p:nvPr/>
        </p:nvPicPr>
        <p:blipFill>
          <a:blip r:embed="rId8"/>
          <a:stretch>
            <a:fillRect/>
          </a:stretch>
        </p:blipFill>
        <p:spPr>
          <a:xfrm>
            <a:off x="7862598" y="4537270"/>
            <a:ext cx="5136325" cy="4023709"/>
          </a:xfrm>
          <a:prstGeom prst="rect">
            <a:avLst/>
          </a:prstGeom>
        </p:spPr>
      </p:pic>
    </p:spTree>
    <p:extLst>
      <p:ext uri="{BB962C8B-B14F-4D97-AF65-F5344CB8AC3E}">
        <p14:creationId xmlns:p14="http://schemas.microsoft.com/office/powerpoint/2010/main" val="3011386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BC5B5-08EB-605C-71DA-6E2ED244951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BF27A62-DA86-2C50-67BA-540FB64D8DCE}"/>
              </a:ext>
            </a:extLst>
          </p:cNvPr>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sz="1350" dirty="0"/>
          </a:p>
        </p:txBody>
      </p:sp>
      <p:grpSp>
        <p:nvGrpSpPr>
          <p:cNvPr id="3" name="Group 3">
            <a:extLst>
              <a:ext uri="{FF2B5EF4-FFF2-40B4-BE49-F238E27FC236}">
                <a16:creationId xmlns:a16="http://schemas.microsoft.com/office/drawing/2014/main" id="{8711FABA-972E-658B-6CAD-8F275FC50A05}"/>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0838B03F-0702-B3C0-D7F2-58D3DC9242C7}"/>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a:extLst>
                <a:ext uri="{FF2B5EF4-FFF2-40B4-BE49-F238E27FC236}">
                  <a16:creationId xmlns:a16="http://schemas.microsoft.com/office/drawing/2014/main" id="{C5818C70-A4A0-53EF-A081-10ABADFB92E8}"/>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grpSp>
        <p:nvGrpSpPr>
          <p:cNvPr id="7" name="Group 7">
            <a:extLst>
              <a:ext uri="{FF2B5EF4-FFF2-40B4-BE49-F238E27FC236}">
                <a16:creationId xmlns:a16="http://schemas.microsoft.com/office/drawing/2014/main" id="{BF2BE38E-4BD2-D0E2-C042-EC61C5D65DC0}"/>
              </a:ext>
            </a:extLst>
          </p:cNvPr>
          <p:cNvGrpSpPr/>
          <p:nvPr/>
        </p:nvGrpSpPr>
        <p:grpSpPr>
          <a:xfrm>
            <a:off x="76200" y="3732202"/>
            <a:ext cx="9717469" cy="613181"/>
            <a:chOff x="-152562" y="-47625"/>
            <a:chExt cx="1642968" cy="215328"/>
          </a:xfrm>
        </p:grpSpPr>
        <p:sp>
          <p:nvSpPr>
            <p:cNvPr id="8" name="Freeform 8">
              <a:extLst>
                <a:ext uri="{FF2B5EF4-FFF2-40B4-BE49-F238E27FC236}">
                  <a16:creationId xmlns:a16="http://schemas.microsoft.com/office/drawing/2014/main" id="{531D36D0-7084-2176-7CE1-93A51EDB7A84}"/>
                </a:ext>
              </a:extLst>
            </p:cNvPr>
            <p:cNvSpPr/>
            <p:nvPr/>
          </p:nvSpPr>
          <p:spPr>
            <a:xfrm>
              <a:off x="-152562" y="0"/>
              <a:ext cx="1642968"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8A7EF67E-55C0-D58C-78EC-3DC1645546A4}"/>
                </a:ext>
              </a:extLst>
            </p:cNvPr>
            <p:cNvSpPr txBox="1"/>
            <p:nvPr/>
          </p:nvSpPr>
          <p:spPr>
            <a:xfrm>
              <a:off x="-152562" y="-47625"/>
              <a:ext cx="1419995"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Sample T-Test Information - Output from SPSS</a:t>
              </a:r>
            </a:p>
          </p:txBody>
        </p:sp>
      </p:grpSp>
      <p:sp>
        <p:nvSpPr>
          <p:cNvPr id="10" name="TextBox 10">
            <a:extLst>
              <a:ext uri="{FF2B5EF4-FFF2-40B4-BE49-F238E27FC236}">
                <a16:creationId xmlns:a16="http://schemas.microsoft.com/office/drawing/2014/main" id="{C0A7FF00-B1CA-E518-5B67-5662508455EF}"/>
              </a:ext>
            </a:extLst>
          </p:cNvPr>
          <p:cNvSpPr txBox="1"/>
          <p:nvPr/>
        </p:nvSpPr>
        <p:spPr>
          <a:xfrm>
            <a:off x="490281" y="2124365"/>
            <a:ext cx="12539919" cy="988540"/>
          </a:xfrm>
          <a:prstGeom prst="rect">
            <a:avLst/>
          </a:prstGeom>
        </p:spPr>
        <p:txBody>
          <a:bodyPr wrap="square" lIns="0" tIns="0" rIns="0" bIns="0" rtlCol="0" anchor="t">
            <a:spAutoFit/>
          </a:bodyPr>
          <a:lstStyle/>
          <a:p>
            <a:pPr algn="ctr">
              <a:lnSpc>
                <a:spcPts val="8165"/>
              </a:lnSpc>
            </a:pPr>
            <a:r>
              <a:rPr lang="en-US" sz="5916" spc="580" dirty="0">
                <a:solidFill>
                  <a:srgbClr val="FFFFFF"/>
                </a:solidFill>
                <a:latin typeface="Arial Black" panose="020B0A04020102020204" pitchFamily="34" charset="0"/>
              </a:rPr>
              <a:t>3. Reporting: t-test</a:t>
            </a:r>
          </a:p>
        </p:txBody>
      </p:sp>
      <p:grpSp>
        <p:nvGrpSpPr>
          <p:cNvPr id="15" name="Group 15">
            <a:extLst>
              <a:ext uri="{FF2B5EF4-FFF2-40B4-BE49-F238E27FC236}">
                <a16:creationId xmlns:a16="http://schemas.microsoft.com/office/drawing/2014/main" id="{9A22425A-BAE8-4352-4050-4A7815181761}"/>
              </a:ext>
            </a:extLst>
          </p:cNvPr>
          <p:cNvGrpSpPr/>
          <p:nvPr/>
        </p:nvGrpSpPr>
        <p:grpSpPr>
          <a:xfrm>
            <a:off x="10134600" y="3642115"/>
            <a:ext cx="3240469" cy="720773"/>
            <a:chOff x="0" y="-47625"/>
            <a:chExt cx="1178269" cy="215328"/>
          </a:xfrm>
        </p:grpSpPr>
        <p:sp>
          <p:nvSpPr>
            <p:cNvPr id="16" name="Freeform 16">
              <a:extLst>
                <a:ext uri="{FF2B5EF4-FFF2-40B4-BE49-F238E27FC236}">
                  <a16:creationId xmlns:a16="http://schemas.microsoft.com/office/drawing/2014/main" id="{3BF2118B-C5F9-B5D3-75B7-4A144C9A06CF}"/>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17" name="TextBox 17">
              <a:extLst>
                <a:ext uri="{FF2B5EF4-FFF2-40B4-BE49-F238E27FC236}">
                  <a16:creationId xmlns:a16="http://schemas.microsoft.com/office/drawing/2014/main" id="{2227DFD8-58CD-A681-CED7-8D4A3C3249B8}"/>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Explanation</a:t>
              </a:r>
            </a:p>
          </p:txBody>
        </p:sp>
      </p:grpSp>
      <p:sp>
        <p:nvSpPr>
          <p:cNvPr id="28" name="Freeform 28">
            <a:extLst>
              <a:ext uri="{FF2B5EF4-FFF2-40B4-BE49-F238E27FC236}">
                <a16:creationId xmlns:a16="http://schemas.microsoft.com/office/drawing/2014/main" id="{54C61AFD-24FB-A992-5FB9-CA9480C4BE61}"/>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29" name="Freeform 29">
            <a:extLst>
              <a:ext uri="{FF2B5EF4-FFF2-40B4-BE49-F238E27FC236}">
                <a16:creationId xmlns:a16="http://schemas.microsoft.com/office/drawing/2014/main" id="{5A49C4C3-FF13-8B90-F29B-B8D1A303F54A}"/>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pic>
        <p:nvPicPr>
          <p:cNvPr id="22" name="Picture 21" descr="A screenshot of a test&#10;&#10;AI-generated content may be incorrect.">
            <a:extLst>
              <a:ext uri="{FF2B5EF4-FFF2-40B4-BE49-F238E27FC236}">
                <a16:creationId xmlns:a16="http://schemas.microsoft.com/office/drawing/2014/main" id="{F474BD9B-FD88-4974-C997-E32F95D2C8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4556655"/>
            <a:ext cx="9982200" cy="5381625"/>
          </a:xfrm>
          <a:prstGeom prst="rect">
            <a:avLst/>
          </a:prstGeom>
        </p:spPr>
      </p:pic>
      <p:sp>
        <p:nvSpPr>
          <p:cNvPr id="23" name="TextBox 22">
            <a:extLst>
              <a:ext uri="{FF2B5EF4-FFF2-40B4-BE49-F238E27FC236}">
                <a16:creationId xmlns:a16="http://schemas.microsoft.com/office/drawing/2014/main" id="{3702270B-B9D2-D248-695A-46A25AB4A8FB}"/>
              </a:ext>
            </a:extLst>
          </p:cNvPr>
          <p:cNvSpPr txBox="1"/>
          <p:nvPr/>
        </p:nvSpPr>
        <p:spPr>
          <a:xfrm>
            <a:off x="10287000" y="4762500"/>
            <a:ext cx="2971800" cy="4678204"/>
          </a:xfrm>
          <a:prstGeom prst="rect">
            <a:avLst/>
          </a:prstGeom>
          <a:noFill/>
        </p:spPr>
        <p:txBody>
          <a:bodyPr wrap="square" rtlCol="0">
            <a:spAutoFit/>
          </a:bodyPr>
          <a:lstStyle/>
          <a:p>
            <a:r>
              <a:rPr lang="en-US" sz="2000" dirty="0"/>
              <a:t>#1—Include the mean and standard deviation of both groups</a:t>
            </a:r>
          </a:p>
          <a:p>
            <a:r>
              <a:rPr lang="en-US" sz="2000" dirty="0"/>
              <a:t>#2—Include Levene’s test result</a:t>
            </a:r>
          </a:p>
          <a:p>
            <a:r>
              <a:rPr lang="en-US" sz="2000" dirty="0"/>
              <a:t>#3—Include the calculated t-value</a:t>
            </a:r>
          </a:p>
          <a:p>
            <a:r>
              <a:rPr lang="en-US" sz="2000" dirty="0"/>
              <a:t>#4—Include the degrees of freedom</a:t>
            </a:r>
          </a:p>
          <a:p>
            <a:r>
              <a:rPr lang="en-US" sz="2000" dirty="0"/>
              <a:t>#5—Include the significance (report p values less than .001 as p &lt; .001)</a:t>
            </a:r>
          </a:p>
          <a:p>
            <a:r>
              <a:rPr lang="en-US" sz="2000" dirty="0"/>
              <a:t>#6—Include the effect size</a:t>
            </a:r>
          </a:p>
          <a:p>
            <a:endParaRPr lang="en-US" dirty="0"/>
          </a:p>
        </p:txBody>
      </p:sp>
    </p:spTree>
    <p:extLst>
      <p:ext uri="{BB962C8B-B14F-4D97-AF65-F5344CB8AC3E}">
        <p14:creationId xmlns:p14="http://schemas.microsoft.com/office/powerpoint/2010/main" val="24598494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2836053" y="3498031"/>
            <a:ext cx="1050364" cy="4580925"/>
            <a:chOff x="0" y="0"/>
            <a:chExt cx="368852" cy="1608665"/>
          </a:xfrm>
        </p:grpSpPr>
        <p:sp>
          <p:nvSpPr>
            <p:cNvPr id="3" name="Freeform 3"/>
            <p:cNvSpPr/>
            <p:nvPr/>
          </p:nvSpPr>
          <p:spPr>
            <a:xfrm>
              <a:off x="0" y="0"/>
              <a:ext cx="368852" cy="1608665"/>
            </a:xfrm>
            <a:custGeom>
              <a:avLst/>
              <a:gdLst/>
              <a:ahLst/>
              <a:cxnLst/>
              <a:rect l="l" t="t" r="r" b="b"/>
              <a:pathLst>
                <a:path w="368852" h="1608665">
                  <a:moveTo>
                    <a:pt x="0" y="0"/>
                  </a:moveTo>
                  <a:lnTo>
                    <a:pt x="368852" y="0"/>
                  </a:lnTo>
                  <a:lnTo>
                    <a:pt x="368852" y="1608665"/>
                  </a:lnTo>
                  <a:lnTo>
                    <a:pt x="0" y="1608665"/>
                  </a:lnTo>
                  <a:close/>
                </a:path>
              </a:pathLst>
            </a:custGeom>
            <a:solidFill>
              <a:srgbClr val="1C5739"/>
            </a:solidFill>
            <a:ln cap="sq">
              <a:noFill/>
              <a:prstDash val="solid"/>
              <a:miter/>
            </a:ln>
          </p:spPr>
          <p:txBody>
            <a:bodyPr/>
            <a:lstStyle/>
            <a:p>
              <a:endParaRPr lang="en-US" sz="1350" dirty="0"/>
            </a:p>
          </p:txBody>
        </p:sp>
        <p:sp>
          <p:nvSpPr>
            <p:cNvPr id="4" name="TextBox 4"/>
            <p:cNvSpPr txBox="1"/>
            <p:nvPr/>
          </p:nvSpPr>
          <p:spPr>
            <a:xfrm>
              <a:off x="0" y="-19050"/>
              <a:ext cx="368852" cy="1627715"/>
            </a:xfrm>
            <a:prstGeom prst="rect">
              <a:avLst/>
            </a:prstGeom>
          </p:spPr>
          <p:txBody>
            <a:bodyPr lIns="38100" tIns="38100" rIns="38100" bIns="38100" rtlCol="0" anchor="ctr"/>
            <a:lstStyle/>
            <a:p>
              <a:pPr algn="ctr">
                <a:lnSpc>
                  <a:spcPts val="2144"/>
                </a:lnSpc>
                <a:spcBef>
                  <a:spcPct val="0"/>
                </a:spcBef>
              </a:pPr>
              <a:endParaRPr sz="1350" dirty="0"/>
            </a:p>
          </p:txBody>
        </p:sp>
      </p:grpSp>
      <p:grpSp>
        <p:nvGrpSpPr>
          <p:cNvPr id="5" name="Group 5"/>
          <p:cNvGrpSpPr/>
          <p:nvPr/>
        </p:nvGrpSpPr>
        <p:grpSpPr>
          <a:xfrm>
            <a:off x="-1157288" y="867212"/>
            <a:ext cx="2314575" cy="8474925"/>
            <a:chOff x="0" y="0"/>
            <a:chExt cx="812800" cy="2976105"/>
          </a:xfrm>
        </p:grpSpPr>
        <p:sp>
          <p:nvSpPr>
            <p:cNvPr id="6" name="Freeform 6"/>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txBody>
            <a:bodyPr/>
            <a:lstStyle/>
            <a:p>
              <a:endParaRPr lang="en-US" sz="1350" dirty="0"/>
            </a:p>
          </p:txBody>
        </p:sp>
        <p:sp>
          <p:nvSpPr>
            <p:cNvPr id="7" name="TextBox 7"/>
            <p:cNvSpPr txBox="1"/>
            <p:nvPr/>
          </p:nvSpPr>
          <p:spPr>
            <a:xfrm>
              <a:off x="0" y="-19050"/>
              <a:ext cx="812800" cy="2995155"/>
            </a:xfrm>
            <a:prstGeom prst="rect">
              <a:avLst/>
            </a:prstGeom>
          </p:spPr>
          <p:txBody>
            <a:bodyPr lIns="38100" tIns="38100" rIns="38100" bIns="38100" rtlCol="0" anchor="ctr"/>
            <a:lstStyle/>
            <a:p>
              <a:pPr algn="ctr">
                <a:lnSpc>
                  <a:spcPts val="2144"/>
                </a:lnSpc>
              </a:pPr>
              <a:endParaRPr sz="1350" dirty="0"/>
            </a:p>
          </p:txBody>
        </p:sp>
      </p:grpSp>
      <p:grpSp>
        <p:nvGrpSpPr>
          <p:cNvPr id="8" name="Group 8"/>
          <p:cNvGrpSpPr/>
          <p:nvPr/>
        </p:nvGrpSpPr>
        <p:grpSpPr>
          <a:xfrm>
            <a:off x="9144912" y="2347460"/>
            <a:ext cx="4056738" cy="5984571"/>
            <a:chOff x="0" y="0"/>
            <a:chExt cx="1424588" cy="2101578"/>
          </a:xfrm>
        </p:grpSpPr>
        <p:sp>
          <p:nvSpPr>
            <p:cNvPr id="9" name="Freeform 9"/>
            <p:cNvSpPr/>
            <p:nvPr/>
          </p:nvSpPr>
          <p:spPr>
            <a:xfrm>
              <a:off x="0" y="0"/>
              <a:ext cx="1424588" cy="2101578"/>
            </a:xfrm>
            <a:custGeom>
              <a:avLst/>
              <a:gdLst/>
              <a:ahLst/>
              <a:cxnLst/>
              <a:rect l="l" t="t" r="r" b="b"/>
              <a:pathLst>
                <a:path w="1424588" h="2101578">
                  <a:moveTo>
                    <a:pt x="0" y="0"/>
                  </a:moveTo>
                  <a:lnTo>
                    <a:pt x="1424588" y="0"/>
                  </a:lnTo>
                  <a:lnTo>
                    <a:pt x="1424588" y="2101578"/>
                  </a:lnTo>
                  <a:lnTo>
                    <a:pt x="0" y="2101578"/>
                  </a:lnTo>
                  <a:close/>
                </a:path>
              </a:pathLst>
            </a:custGeom>
            <a:solidFill>
              <a:srgbClr val="1C5739"/>
            </a:solidFill>
          </p:spPr>
          <p:txBody>
            <a:bodyPr/>
            <a:lstStyle/>
            <a:p>
              <a:endParaRPr lang="en-US" sz="1350" dirty="0"/>
            </a:p>
          </p:txBody>
        </p:sp>
        <p:sp>
          <p:nvSpPr>
            <p:cNvPr id="10" name="TextBox 10"/>
            <p:cNvSpPr txBox="1"/>
            <p:nvPr/>
          </p:nvSpPr>
          <p:spPr>
            <a:xfrm>
              <a:off x="0" y="-19050"/>
              <a:ext cx="1424588" cy="2120628"/>
            </a:xfrm>
            <a:prstGeom prst="rect">
              <a:avLst/>
            </a:prstGeom>
          </p:spPr>
          <p:txBody>
            <a:bodyPr lIns="38100" tIns="38100" rIns="38100" bIns="38100" rtlCol="0" anchor="ctr"/>
            <a:lstStyle/>
            <a:p>
              <a:pPr algn="ctr">
                <a:lnSpc>
                  <a:spcPts val="2144"/>
                </a:lnSpc>
              </a:pPr>
              <a:endParaRPr sz="1350" dirty="0"/>
            </a:p>
          </p:txBody>
        </p:sp>
      </p:grpSp>
      <p:sp>
        <p:nvSpPr>
          <p:cNvPr id="11" name="Freeform 11"/>
          <p:cNvSpPr/>
          <p:nvPr/>
        </p:nvSpPr>
        <p:spPr>
          <a:xfrm>
            <a:off x="11774187" y="7809235"/>
            <a:ext cx="2854928" cy="1562424"/>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sp>
        <p:nvSpPr>
          <p:cNvPr id="13" name="TextBox 13"/>
          <p:cNvSpPr txBox="1"/>
          <p:nvPr/>
        </p:nvSpPr>
        <p:spPr>
          <a:xfrm>
            <a:off x="3909835" y="2273600"/>
            <a:ext cx="4246493" cy="976421"/>
          </a:xfrm>
          <a:prstGeom prst="rect">
            <a:avLst/>
          </a:prstGeom>
        </p:spPr>
        <p:txBody>
          <a:bodyPr lIns="0" tIns="0" rIns="0" bIns="0" rtlCol="0" anchor="t">
            <a:spAutoFit/>
          </a:bodyPr>
          <a:lstStyle/>
          <a:p>
            <a:pPr>
              <a:lnSpc>
                <a:spcPts val="8144"/>
              </a:lnSpc>
            </a:pPr>
            <a:r>
              <a:rPr lang="en-US" sz="5901" spc="578" dirty="0">
                <a:solidFill>
                  <a:srgbClr val="231F20"/>
                </a:solidFill>
                <a:latin typeface="Codec Pro ExtraBold"/>
              </a:rPr>
              <a:t>Content</a:t>
            </a:r>
          </a:p>
        </p:txBody>
      </p:sp>
      <p:sp>
        <p:nvSpPr>
          <p:cNvPr id="14" name="TextBox 14"/>
          <p:cNvSpPr txBox="1"/>
          <p:nvPr/>
        </p:nvSpPr>
        <p:spPr>
          <a:xfrm>
            <a:off x="3033196" y="4150473"/>
            <a:ext cx="702914" cy="487313"/>
          </a:xfrm>
          <a:prstGeom prst="rect">
            <a:avLst/>
          </a:prstGeom>
        </p:spPr>
        <p:txBody>
          <a:bodyPr lIns="0" tIns="0" rIns="0" bIns="0" rtlCol="0" anchor="t">
            <a:spAutoFit/>
          </a:bodyPr>
          <a:lstStyle/>
          <a:p>
            <a:pPr algn="ctr">
              <a:lnSpc>
                <a:spcPts val="3845"/>
              </a:lnSpc>
            </a:pPr>
            <a:r>
              <a:rPr lang="en-US" sz="3203" spc="263" dirty="0">
                <a:solidFill>
                  <a:srgbClr val="FFFFFF"/>
                </a:solidFill>
                <a:latin typeface="Codec Pro ExtraBold Italics"/>
              </a:rPr>
              <a:t>01</a:t>
            </a:r>
          </a:p>
        </p:txBody>
      </p:sp>
      <p:sp>
        <p:nvSpPr>
          <p:cNvPr id="15" name="TextBox 15"/>
          <p:cNvSpPr txBox="1"/>
          <p:nvPr/>
        </p:nvSpPr>
        <p:spPr>
          <a:xfrm>
            <a:off x="3083620" y="5161902"/>
            <a:ext cx="702914" cy="487313"/>
          </a:xfrm>
          <a:prstGeom prst="rect">
            <a:avLst/>
          </a:prstGeom>
        </p:spPr>
        <p:txBody>
          <a:bodyPr lIns="0" tIns="0" rIns="0" bIns="0" rtlCol="0" anchor="t">
            <a:spAutoFit/>
          </a:bodyPr>
          <a:lstStyle/>
          <a:p>
            <a:pPr algn="ctr">
              <a:lnSpc>
                <a:spcPts val="3845"/>
              </a:lnSpc>
            </a:pPr>
            <a:r>
              <a:rPr lang="en-US" sz="3203" spc="263" dirty="0">
                <a:solidFill>
                  <a:srgbClr val="FFFFFF"/>
                </a:solidFill>
                <a:latin typeface="Codec Pro ExtraBold Italics"/>
              </a:rPr>
              <a:t>02</a:t>
            </a:r>
          </a:p>
        </p:txBody>
      </p:sp>
      <p:sp>
        <p:nvSpPr>
          <p:cNvPr id="16" name="TextBox 16"/>
          <p:cNvSpPr txBox="1"/>
          <p:nvPr/>
        </p:nvSpPr>
        <p:spPr>
          <a:xfrm>
            <a:off x="3033196" y="6186251"/>
            <a:ext cx="702914" cy="487313"/>
          </a:xfrm>
          <a:prstGeom prst="rect">
            <a:avLst/>
          </a:prstGeom>
        </p:spPr>
        <p:txBody>
          <a:bodyPr lIns="0" tIns="0" rIns="0" bIns="0" rtlCol="0" anchor="t">
            <a:spAutoFit/>
          </a:bodyPr>
          <a:lstStyle/>
          <a:p>
            <a:pPr algn="ctr">
              <a:lnSpc>
                <a:spcPts val="3845"/>
              </a:lnSpc>
            </a:pPr>
            <a:r>
              <a:rPr lang="en-US" sz="3203" spc="263" dirty="0">
                <a:solidFill>
                  <a:srgbClr val="FFFFFF"/>
                </a:solidFill>
                <a:latin typeface="Codec Pro ExtraBold Italics"/>
              </a:rPr>
              <a:t>03</a:t>
            </a:r>
          </a:p>
        </p:txBody>
      </p:sp>
      <p:sp>
        <p:nvSpPr>
          <p:cNvPr id="21" name="TextBox 21"/>
          <p:cNvSpPr txBox="1"/>
          <p:nvPr/>
        </p:nvSpPr>
        <p:spPr>
          <a:xfrm>
            <a:off x="4018468" y="4212449"/>
            <a:ext cx="6236448" cy="639278"/>
          </a:xfrm>
          <a:prstGeom prst="rect">
            <a:avLst/>
          </a:prstGeom>
          <a:solidFill>
            <a:srgbClr val="FDFBFB"/>
          </a:solidFill>
        </p:spPr>
        <p:txBody>
          <a:bodyPr wrap="square" lIns="0" tIns="0" rIns="0" bIns="0" rtlCol="0" anchor="t">
            <a:spAutoFit/>
          </a:bodyPr>
          <a:lstStyle/>
          <a:p>
            <a:pPr>
              <a:lnSpc>
                <a:spcPts val="2612"/>
              </a:lnSpc>
            </a:pPr>
            <a:r>
              <a:rPr lang="en-US" sz="1893" spc="185" dirty="0">
                <a:solidFill>
                  <a:srgbClr val="231F20"/>
                </a:solidFill>
                <a:latin typeface="Open Sauce"/>
              </a:rPr>
              <a:t>Best Graphical Visualizations: Data </a:t>
            </a:r>
            <a:br>
              <a:rPr lang="en-US" sz="1893" spc="185" dirty="0">
                <a:solidFill>
                  <a:srgbClr val="231F20"/>
                </a:solidFill>
                <a:latin typeface="Open Sauce"/>
              </a:rPr>
            </a:br>
            <a:r>
              <a:rPr lang="en-US" sz="1893" spc="185" dirty="0">
                <a:solidFill>
                  <a:srgbClr val="231F20"/>
                </a:solidFill>
                <a:latin typeface="Open Sauce"/>
              </a:rPr>
              <a:t>Type and Purpose.</a:t>
            </a:r>
          </a:p>
        </p:txBody>
      </p:sp>
      <p:sp>
        <p:nvSpPr>
          <p:cNvPr id="22" name="TextBox 22"/>
          <p:cNvSpPr txBox="1"/>
          <p:nvPr/>
        </p:nvSpPr>
        <p:spPr>
          <a:xfrm>
            <a:off x="4034101" y="5188526"/>
            <a:ext cx="6236448" cy="639278"/>
          </a:xfrm>
          <a:prstGeom prst="rect">
            <a:avLst/>
          </a:prstGeom>
          <a:solidFill>
            <a:schemeClr val="bg1"/>
          </a:solidFill>
        </p:spPr>
        <p:txBody>
          <a:bodyPr wrap="square" lIns="0" tIns="0" rIns="0" bIns="0" rtlCol="0" anchor="t">
            <a:spAutoFit/>
          </a:bodyPr>
          <a:lstStyle/>
          <a:p>
            <a:pPr>
              <a:lnSpc>
                <a:spcPts val="2612"/>
              </a:lnSpc>
            </a:pPr>
            <a:r>
              <a:rPr lang="en-US" sz="1893" spc="185" dirty="0">
                <a:solidFill>
                  <a:srgbClr val="231F20"/>
                </a:solidFill>
                <a:latin typeface="Open Sauce"/>
              </a:rPr>
              <a:t>Visualize Key Performance </a:t>
            </a:r>
            <a:br>
              <a:rPr lang="en-US" sz="1893" spc="185" dirty="0">
                <a:solidFill>
                  <a:srgbClr val="231F20"/>
                </a:solidFill>
                <a:latin typeface="Open Sauce"/>
              </a:rPr>
            </a:br>
            <a:r>
              <a:rPr lang="en-US" sz="1893" spc="185" dirty="0">
                <a:solidFill>
                  <a:srgbClr val="231F20"/>
                </a:solidFill>
                <a:latin typeface="Open Sauce"/>
              </a:rPr>
              <a:t>Indicators</a:t>
            </a:r>
          </a:p>
        </p:txBody>
      </p:sp>
      <p:sp>
        <p:nvSpPr>
          <p:cNvPr id="23" name="TextBox 23"/>
          <p:cNvSpPr txBox="1"/>
          <p:nvPr/>
        </p:nvSpPr>
        <p:spPr>
          <a:xfrm>
            <a:off x="4050552" y="6151213"/>
            <a:ext cx="6236448" cy="639278"/>
          </a:xfrm>
          <a:prstGeom prst="rect">
            <a:avLst/>
          </a:prstGeom>
          <a:solidFill>
            <a:srgbClr val="FDFBFB"/>
          </a:solidFill>
        </p:spPr>
        <p:txBody>
          <a:bodyPr wrap="square" lIns="0" tIns="0" rIns="0" bIns="0" rtlCol="0" anchor="t">
            <a:spAutoFit/>
          </a:bodyPr>
          <a:lstStyle/>
          <a:p>
            <a:pPr>
              <a:lnSpc>
                <a:spcPts val="2612"/>
              </a:lnSpc>
              <a:spcBef>
                <a:spcPct val="0"/>
              </a:spcBef>
            </a:pPr>
            <a:r>
              <a:rPr lang="en-US" sz="1893" spc="185" dirty="0">
                <a:solidFill>
                  <a:srgbClr val="231F20"/>
                </a:solidFill>
                <a:latin typeface="Open Sauce"/>
              </a:rPr>
              <a:t>Academic Reporting Standards to </a:t>
            </a:r>
            <a:br>
              <a:rPr lang="en-US" sz="1893" spc="185" dirty="0">
                <a:solidFill>
                  <a:srgbClr val="231F20"/>
                </a:solidFill>
                <a:latin typeface="Open Sauce"/>
              </a:rPr>
            </a:br>
            <a:r>
              <a:rPr lang="en-US" sz="1893" spc="185" dirty="0">
                <a:solidFill>
                  <a:srgbClr val="231F20"/>
                </a:solidFill>
                <a:latin typeface="Open Sauce"/>
              </a:rPr>
              <a:t>Accompany Visualizations</a:t>
            </a:r>
          </a:p>
        </p:txBody>
      </p:sp>
      <p:pic>
        <p:nvPicPr>
          <p:cNvPr id="28" name="Picture 27">
            <a:extLst>
              <a:ext uri="{FF2B5EF4-FFF2-40B4-BE49-F238E27FC236}">
                <a16:creationId xmlns:a16="http://schemas.microsoft.com/office/drawing/2014/main" id="{DA35D314-02A4-2961-83A7-84E56121E345}"/>
              </a:ext>
            </a:extLst>
          </p:cNvPr>
          <p:cNvPicPr>
            <a:picLocks noChangeAspect="1"/>
          </p:cNvPicPr>
          <p:nvPr/>
        </p:nvPicPr>
        <p:blipFill>
          <a:blip r:embed="rId5"/>
          <a:stretch>
            <a:fillRect/>
          </a:stretch>
        </p:blipFill>
        <p:spPr>
          <a:xfrm>
            <a:off x="8820235" y="1161511"/>
            <a:ext cx="4385426" cy="25925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4E3DC-2C2A-2F54-5D11-EF51B079B49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E3DBC01-B41C-B088-23DE-9077577EA54D}"/>
              </a:ext>
            </a:extLst>
          </p:cNvPr>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sz="1350" dirty="0"/>
          </a:p>
        </p:txBody>
      </p:sp>
      <p:grpSp>
        <p:nvGrpSpPr>
          <p:cNvPr id="3" name="Group 3">
            <a:extLst>
              <a:ext uri="{FF2B5EF4-FFF2-40B4-BE49-F238E27FC236}">
                <a16:creationId xmlns:a16="http://schemas.microsoft.com/office/drawing/2014/main" id="{3F270F5F-346C-93DF-C66E-9FD5C4D23246}"/>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998D6317-DA11-FB5D-6E16-8FE52FFC931F}"/>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a:extLst>
                <a:ext uri="{FF2B5EF4-FFF2-40B4-BE49-F238E27FC236}">
                  <a16:creationId xmlns:a16="http://schemas.microsoft.com/office/drawing/2014/main" id="{74B9D665-749B-175B-48AF-184BEDCF6A06}"/>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grpSp>
        <p:nvGrpSpPr>
          <p:cNvPr id="7" name="Group 7">
            <a:extLst>
              <a:ext uri="{FF2B5EF4-FFF2-40B4-BE49-F238E27FC236}">
                <a16:creationId xmlns:a16="http://schemas.microsoft.com/office/drawing/2014/main" id="{7925CDAE-350F-1562-FF0D-6695F5BE077C}"/>
              </a:ext>
            </a:extLst>
          </p:cNvPr>
          <p:cNvGrpSpPr/>
          <p:nvPr/>
        </p:nvGrpSpPr>
        <p:grpSpPr>
          <a:xfrm>
            <a:off x="304800" y="3732202"/>
            <a:ext cx="7391400" cy="613181"/>
            <a:chOff x="-152562" y="-47625"/>
            <a:chExt cx="1642968" cy="215328"/>
          </a:xfrm>
        </p:grpSpPr>
        <p:sp>
          <p:nvSpPr>
            <p:cNvPr id="8" name="Freeform 8">
              <a:extLst>
                <a:ext uri="{FF2B5EF4-FFF2-40B4-BE49-F238E27FC236}">
                  <a16:creationId xmlns:a16="http://schemas.microsoft.com/office/drawing/2014/main" id="{7C156EEC-7820-661F-67DA-FCF0D0EF4CE2}"/>
                </a:ext>
              </a:extLst>
            </p:cNvPr>
            <p:cNvSpPr/>
            <p:nvPr/>
          </p:nvSpPr>
          <p:spPr>
            <a:xfrm>
              <a:off x="-152562" y="0"/>
              <a:ext cx="1642968"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043A84D6-3530-BA7B-F4B4-1844DCBD724B}"/>
                </a:ext>
              </a:extLst>
            </p:cNvPr>
            <p:cNvSpPr txBox="1"/>
            <p:nvPr/>
          </p:nvSpPr>
          <p:spPr>
            <a:xfrm>
              <a:off x="-152562" y="-47625"/>
              <a:ext cx="1419995"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Sample T-Test Information – APA table</a:t>
              </a:r>
            </a:p>
          </p:txBody>
        </p:sp>
      </p:grpSp>
      <p:sp>
        <p:nvSpPr>
          <p:cNvPr id="10" name="TextBox 10">
            <a:extLst>
              <a:ext uri="{FF2B5EF4-FFF2-40B4-BE49-F238E27FC236}">
                <a16:creationId xmlns:a16="http://schemas.microsoft.com/office/drawing/2014/main" id="{97934C5B-ACDA-404C-AD07-E5F9AEF33CE9}"/>
              </a:ext>
            </a:extLst>
          </p:cNvPr>
          <p:cNvSpPr txBox="1"/>
          <p:nvPr/>
        </p:nvSpPr>
        <p:spPr>
          <a:xfrm>
            <a:off x="490281" y="2124365"/>
            <a:ext cx="12539919" cy="988540"/>
          </a:xfrm>
          <a:prstGeom prst="rect">
            <a:avLst/>
          </a:prstGeom>
        </p:spPr>
        <p:txBody>
          <a:bodyPr wrap="square" lIns="0" tIns="0" rIns="0" bIns="0" rtlCol="0" anchor="t">
            <a:spAutoFit/>
          </a:bodyPr>
          <a:lstStyle/>
          <a:p>
            <a:pPr algn="ctr">
              <a:lnSpc>
                <a:spcPts val="8165"/>
              </a:lnSpc>
            </a:pPr>
            <a:r>
              <a:rPr lang="en-US" sz="5916" spc="580" dirty="0">
                <a:solidFill>
                  <a:srgbClr val="FFFFFF"/>
                </a:solidFill>
                <a:latin typeface="Arial Black" panose="020B0A04020102020204" pitchFamily="34" charset="0"/>
              </a:rPr>
              <a:t>3. Reporting: t-test</a:t>
            </a:r>
          </a:p>
        </p:txBody>
      </p:sp>
      <p:sp>
        <p:nvSpPr>
          <p:cNvPr id="28" name="Freeform 28">
            <a:extLst>
              <a:ext uri="{FF2B5EF4-FFF2-40B4-BE49-F238E27FC236}">
                <a16:creationId xmlns:a16="http://schemas.microsoft.com/office/drawing/2014/main" id="{F124777E-2758-E139-8AC5-9E0D46193B62}"/>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29" name="Freeform 29">
            <a:extLst>
              <a:ext uri="{FF2B5EF4-FFF2-40B4-BE49-F238E27FC236}">
                <a16:creationId xmlns:a16="http://schemas.microsoft.com/office/drawing/2014/main" id="{A03864F6-9DCB-BA16-9570-E0484A821428}"/>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23" name="TextBox 22">
            <a:extLst>
              <a:ext uri="{FF2B5EF4-FFF2-40B4-BE49-F238E27FC236}">
                <a16:creationId xmlns:a16="http://schemas.microsoft.com/office/drawing/2014/main" id="{8413BA20-655A-8869-1601-775058BA7727}"/>
              </a:ext>
            </a:extLst>
          </p:cNvPr>
          <p:cNvSpPr txBox="1"/>
          <p:nvPr/>
        </p:nvSpPr>
        <p:spPr>
          <a:xfrm>
            <a:off x="8153401" y="4762500"/>
            <a:ext cx="5105399" cy="3754874"/>
          </a:xfrm>
          <a:prstGeom prst="rect">
            <a:avLst/>
          </a:prstGeom>
          <a:noFill/>
        </p:spPr>
        <p:txBody>
          <a:bodyPr wrap="square" rtlCol="0">
            <a:spAutoFit/>
          </a:bodyPr>
          <a:lstStyle/>
          <a:p>
            <a:r>
              <a:rPr lang="en-US" sz="2000" dirty="0"/>
              <a:t>An independent </a:t>
            </a:r>
            <a:r>
              <a:rPr lang="en-US" sz="2000" i="1" dirty="0"/>
              <a:t>t</a:t>
            </a:r>
            <a:r>
              <a:rPr lang="en-US" sz="2000" dirty="0"/>
              <a:t>-test sample was conducted to compare annual salaries for male purchasing managers and female purchasing managers. Levene’s Test for equality of variance (showed no violations, </a:t>
            </a:r>
            <a:r>
              <a:rPr lang="en-US" sz="2000" i="1" dirty="0"/>
              <a:t>p</a:t>
            </a:r>
            <a:r>
              <a:rPr lang="en-US" sz="2000" dirty="0"/>
              <a:t> = .174). Results indicate that males (M = 74.60, SD = 5.40) earned significantly more than females (M = 64.40 and SD = 8.618). (</a:t>
            </a:r>
            <a:r>
              <a:rPr lang="en-US" sz="2000" i="1" dirty="0"/>
              <a:t>t (18) = 3.11, p &lt; .001, Glass’s delta = 1.160. </a:t>
            </a:r>
            <a:r>
              <a:rPr lang="en-US" sz="2000" dirty="0"/>
              <a:t>The effect size is high; the difference between the two means is more than one standard deviation.</a:t>
            </a:r>
          </a:p>
          <a:p>
            <a:endParaRPr lang="en-US" dirty="0"/>
          </a:p>
        </p:txBody>
      </p:sp>
      <p:grpSp>
        <p:nvGrpSpPr>
          <p:cNvPr id="6" name="Group 7">
            <a:extLst>
              <a:ext uri="{FF2B5EF4-FFF2-40B4-BE49-F238E27FC236}">
                <a16:creationId xmlns:a16="http://schemas.microsoft.com/office/drawing/2014/main" id="{7A3C0887-D761-F013-A8BE-656DF6234FA3}"/>
              </a:ext>
            </a:extLst>
          </p:cNvPr>
          <p:cNvGrpSpPr/>
          <p:nvPr/>
        </p:nvGrpSpPr>
        <p:grpSpPr>
          <a:xfrm>
            <a:off x="8153401" y="3800011"/>
            <a:ext cx="5257799" cy="613181"/>
            <a:chOff x="-152562" y="-47625"/>
            <a:chExt cx="1642968" cy="215328"/>
          </a:xfrm>
        </p:grpSpPr>
        <p:sp>
          <p:nvSpPr>
            <p:cNvPr id="11" name="Freeform 8">
              <a:extLst>
                <a:ext uri="{FF2B5EF4-FFF2-40B4-BE49-F238E27FC236}">
                  <a16:creationId xmlns:a16="http://schemas.microsoft.com/office/drawing/2014/main" id="{2DA01700-7D68-18F7-2570-8C6509486B44}"/>
                </a:ext>
              </a:extLst>
            </p:cNvPr>
            <p:cNvSpPr/>
            <p:nvPr/>
          </p:nvSpPr>
          <p:spPr>
            <a:xfrm>
              <a:off x="-152562" y="-17170"/>
              <a:ext cx="1642968"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12" name="TextBox 9">
              <a:extLst>
                <a:ext uri="{FF2B5EF4-FFF2-40B4-BE49-F238E27FC236}">
                  <a16:creationId xmlns:a16="http://schemas.microsoft.com/office/drawing/2014/main" id="{F036C90B-B01E-8C89-7AE7-851CB40CED79}"/>
                </a:ext>
              </a:extLst>
            </p:cNvPr>
            <p:cNvSpPr txBox="1"/>
            <p:nvPr/>
          </p:nvSpPr>
          <p:spPr>
            <a:xfrm>
              <a:off x="-152562" y="-47625"/>
              <a:ext cx="1419995"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T-test Write-up</a:t>
              </a:r>
            </a:p>
          </p:txBody>
        </p:sp>
      </p:grpSp>
      <p:sp>
        <p:nvSpPr>
          <p:cNvPr id="18" name="TextBox 17">
            <a:extLst>
              <a:ext uri="{FF2B5EF4-FFF2-40B4-BE49-F238E27FC236}">
                <a16:creationId xmlns:a16="http://schemas.microsoft.com/office/drawing/2014/main" id="{0E86E50C-839D-3493-2F49-A179EED7C872}"/>
              </a:ext>
            </a:extLst>
          </p:cNvPr>
          <p:cNvSpPr txBox="1"/>
          <p:nvPr/>
        </p:nvSpPr>
        <p:spPr>
          <a:xfrm>
            <a:off x="272716" y="8090571"/>
            <a:ext cx="6337268" cy="1477328"/>
          </a:xfrm>
          <a:prstGeom prst="rect">
            <a:avLst/>
          </a:prstGeom>
          <a:noFill/>
        </p:spPr>
        <p:txBody>
          <a:bodyPr wrap="square" rtlCol="0">
            <a:spAutoFit/>
          </a:bodyPr>
          <a:lstStyle/>
          <a:p>
            <a:r>
              <a:rPr lang="fr-FR" dirty="0"/>
              <a:t>American </a:t>
            </a:r>
            <a:r>
              <a:rPr lang="fr-FR" dirty="0" err="1"/>
              <a:t>Psychological</a:t>
            </a:r>
            <a:r>
              <a:rPr lang="fr-FR" dirty="0"/>
              <a:t> Association. (2023). APA Style—</a:t>
            </a:r>
            <a:r>
              <a:rPr lang="fr-FR" dirty="0" err="1"/>
              <a:t>Sample</a:t>
            </a:r>
            <a:r>
              <a:rPr lang="fr-FR" dirty="0"/>
              <a:t> Tables. </a:t>
            </a:r>
            <a:r>
              <a:rPr lang="fr-FR" dirty="0" err="1">
                <a:hlinkClick r:id="rId6"/>
              </a:rPr>
              <a:t>Sample</a:t>
            </a:r>
            <a:r>
              <a:rPr lang="fr-FR" dirty="0">
                <a:hlinkClick r:id="rId6"/>
              </a:rPr>
              <a:t> tables</a:t>
            </a:r>
            <a:r>
              <a:rPr lang="fr-FR" dirty="0"/>
              <a:t> (</a:t>
            </a:r>
            <a:r>
              <a:rPr lang="fr-FR" dirty="0">
                <a:hlinkClick r:id="rId6"/>
              </a:rPr>
              <a:t>apa.org</a:t>
            </a:r>
            <a:r>
              <a:rPr lang="fr-FR" dirty="0"/>
              <a:t>)</a:t>
            </a:r>
          </a:p>
          <a:p>
            <a:endParaRPr lang="fr-FR" dirty="0"/>
          </a:p>
          <a:p>
            <a:r>
              <a:rPr lang="fr-FR" dirty="0" err="1"/>
              <a:t>Visit</a:t>
            </a:r>
            <a:r>
              <a:rPr lang="fr-FR" dirty="0"/>
              <a:t>:  </a:t>
            </a:r>
            <a:r>
              <a:rPr lang="fr-FR" dirty="0">
                <a:hlinkClick r:id="rId6"/>
              </a:rPr>
              <a:t>https://apastyle.apa.org/style-grammar-guidelines/tables-figures/sample-tables</a:t>
            </a:r>
            <a:r>
              <a:rPr lang="fr-FR" dirty="0"/>
              <a:t>.</a:t>
            </a:r>
            <a:endParaRPr lang="en-US" dirty="0"/>
          </a:p>
        </p:txBody>
      </p:sp>
      <p:sp>
        <p:nvSpPr>
          <p:cNvPr id="20" name="TextBox 19">
            <a:extLst>
              <a:ext uri="{FF2B5EF4-FFF2-40B4-BE49-F238E27FC236}">
                <a16:creationId xmlns:a16="http://schemas.microsoft.com/office/drawing/2014/main" id="{1B886DA5-F20F-BA8B-4C11-A2BF90FCE416}"/>
              </a:ext>
            </a:extLst>
          </p:cNvPr>
          <p:cNvSpPr txBox="1"/>
          <p:nvPr/>
        </p:nvSpPr>
        <p:spPr>
          <a:xfrm>
            <a:off x="453189" y="4533900"/>
            <a:ext cx="7180910" cy="923330"/>
          </a:xfrm>
          <a:prstGeom prst="rect">
            <a:avLst/>
          </a:prstGeom>
          <a:noFill/>
        </p:spPr>
        <p:txBody>
          <a:bodyPr wrap="square" rtlCol="0">
            <a:spAutoFit/>
          </a:bodyPr>
          <a:lstStyle/>
          <a:p>
            <a:r>
              <a:rPr lang="en-US" b="1" dirty="0"/>
              <a:t>Table 2</a:t>
            </a:r>
          </a:p>
          <a:p>
            <a:r>
              <a:rPr lang="en-US" dirty="0"/>
              <a:t>Results of t-Tests comparing salaries by males and females for Purchasing Managers</a:t>
            </a:r>
          </a:p>
        </p:txBody>
      </p:sp>
      <p:pic>
        <p:nvPicPr>
          <p:cNvPr id="24" name="Picture 23">
            <a:extLst>
              <a:ext uri="{FF2B5EF4-FFF2-40B4-BE49-F238E27FC236}">
                <a16:creationId xmlns:a16="http://schemas.microsoft.com/office/drawing/2014/main" id="{39233C90-DFA2-6CC1-AB62-0EF92C84AAF6}"/>
              </a:ext>
            </a:extLst>
          </p:cNvPr>
          <p:cNvPicPr>
            <a:picLocks noChangeAspect="1"/>
          </p:cNvPicPr>
          <p:nvPr/>
        </p:nvPicPr>
        <p:blipFill>
          <a:blip r:embed="rId7"/>
          <a:stretch>
            <a:fillRect/>
          </a:stretch>
        </p:blipFill>
        <p:spPr>
          <a:xfrm>
            <a:off x="425115" y="5356367"/>
            <a:ext cx="7208984" cy="1477327"/>
          </a:xfrm>
          <a:prstGeom prst="rect">
            <a:avLst/>
          </a:prstGeom>
        </p:spPr>
      </p:pic>
    </p:spTree>
    <p:extLst>
      <p:ext uri="{BB962C8B-B14F-4D97-AF65-F5344CB8AC3E}">
        <p14:creationId xmlns:p14="http://schemas.microsoft.com/office/powerpoint/2010/main" val="2432604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11B2-AE48-26BB-8825-E37C2A3E40B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57611C2-1833-593A-5903-4692AD5C7823}"/>
              </a:ext>
            </a:extLst>
          </p:cNvPr>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sz="1350" dirty="0"/>
          </a:p>
        </p:txBody>
      </p:sp>
      <p:grpSp>
        <p:nvGrpSpPr>
          <p:cNvPr id="3" name="Group 3">
            <a:extLst>
              <a:ext uri="{FF2B5EF4-FFF2-40B4-BE49-F238E27FC236}">
                <a16:creationId xmlns:a16="http://schemas.microsoft.com/office/drawing/2014/main" id="{23969591-7213-451E-2F31-E88BDC6BC5F4}"/>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262C2E57-EBC1-F010-04C8-2F940CF48CEF}"/>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a:extLst>
                <a:ext uri="{FF2B5EF4-FFF2-40B4-BE49-F238E27FC236}">
                  <a16:creationId xmlns:a16="http://schemas.microsoft.com/office/drawing/2014/main" id="{B84CDD2E-3AB0-DAD0-3188-CC8B754D529D}"/>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grpSp>
        <p:nvGrpSpPr>
          <p:cNvPr id="7" name="Group 7">
            <a:extLst>
              <a:ext uri="{FF2B5EF4-FFF2-40B4-BE49-F238E27FC236}">
                <a16:creationId xmlns:a16="http://schemas.microsoft.com/office/drawing/2014/main" id="{F78027A6-0301-899B-4214-6664A409EBCC}"/>
              </a:ext>
            </a:extLst>
          </p:cNvPr>
          <p:cNvGrpSpPr/>
          <p:nvPr/>
        </p:nvGrpSpPr>
        <p:grpSpPr>
          <a:xfrm>
            <a:off x="304800" y="3732202"/>
            <a:ext cx="7391400" cy="613181"/>
            <a:chOff x="-152562" y="-47625"/>
            <a:chExt cx="1642968" cy="215328"/>
          </a:xfrm>
        </p:grpSpPr>
        <p:sp>
          <p:nvSpPr>
            <p:cNvPr id="8" name="Freeform 8">
              <a:extLst>
                <a:ext uri="{FF2B5EF4-FFF2-40B4-BE49-F238E27FC236}">
                  <a16:creationId xmlns:a16="http://schemas.microsoft.com/office/drawing/2014/main" id="{1DE0D3E1-51DB-ACD6-F437-71DF27E52AC1}"/>
                </a:ext>
              </a:extLst>
            </p:cNvPr>
            <p:cNvSpPr/>
            <p:nvPr/>
          </p:nvSpPr>
          <p:spPr>
            <a:xfrm>
              <a:off x="-152562" y="0"/>
              <a:ext cx="1642968"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3D850465-FD1E-9AB4-32D9-90284A0E2ECE}"/>
                </a:ext>
              </a:extLst>
            </p:cNvPr>
            <p:cNvSpPr txBox="1"/>
            <p:nvPr/>
          </p:nvSpPr>
          <p:spPr>
            <a:xfrm>
              <a:off x="-152562" y="-47625"/>
              <a:ext cx="1419995"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Mann-Whitney U Test – APA table</a:t>
              </a:r>
            </a:p>
          </p:txBody>
        </p:sp>
      </p:grpSp>
      <p:sp>
        <p:nvSpPr>
          <p:cNvPr id="10" name="TextBox 10">
            <a:extLst>
              <a:ext uri="{FF2B5EF4-FFF2-40B4-BE49-F238E27FC236}">
                <a16:creationId xmlns:a16="http://schemas.microsoft.com/office/drawing/2014/main" id="{1CE6DEC3-F982-7DA1-17B5-618C6907B3B0}"/>
              </a:ext>
            </a:extLst>
          </p:cNvPr>
          <p:cNvSpPr txBox="1"/>
          <p:nvPr/>
        </p:nvSpPr>
        <p:spPr>
          <a:xfrm>
            <a:off x="490281" y="2124365"/>
            <a:ext cx="12539919" cy="988540"/>
          </a:xfrm>
          <a:prstGeom prst="rect">
            <a:avLst/>
          </a:prstGeom>
        </p:spPr>
        <p:txBody>
          <a:bodyPr wrap="square" lIns="0" tIns="0" rIns="0" bIns="0" rtlCol="0" anchor="t">
            <a:spAutoFit/>
          </a:bodyPr>
          <a:lstStyle/>
          <a:p>
            <a:pPr algn="ctr">
              <a:lnSpc>
                <a:spcPts val="8165"/>
              </a:lnSpc>
            </a:pPr>
            <a:r>
              <a:rPr lang="en-US" sz="5916" spc="580" dirty="0">
                <a:solidFill>
                  <a:srgbClr val="FFFFFF"/>
                </a:solidFill>
                <a:latin typeface="Arial Black" panose="020B0A04020102020204" pitchFamily="34" charset="0"/>
              </a:rPr>
              <a:t>3. Reporting: </a:t>
            </a:r>
            <a:r>
              <a:rPr lang="en-US" sz="2800" spc="580" dirty="0">
                <a:solidFill>
                  <a:srgbClr val="FFFFFF"/>
                </a:solidFill>
                <a:latin typeface="Arial Black" panose="020B0A04020102020204" pitchFamily="34" charset="0"/>
              </a:rPr>
              <a:t>Mann-Whitney U Test</a:t>
            </a:r>
            <a:endParaRPr lang="en-US" sz="5916" spc="580" dirty="0">
              <a:solidFill>
                <a:srgbClr val="FFFFFF"/>
              </a:solidFill>
              <a:latin typeface="Arial Black" panose="020B0A04020102020204" pitchFamily="34" charset="0"/>
            </a:endParaRPr>
          </a:p>
        </p:txBody>
      </p:sp>
      <p:sp>
        <p:nvSpPr>
          <p:cNvPr id="28" name="Freeform 28">
            <a:extLst>
              <a:ext uri="{FF2B5EF4-FFF2-40B4-BE49-F238E27FC236}">
                <a16:creationId xmlns:a16="http://schemas.microsoft.com/office/drawing/2014/main" id="{316FA11A-69D3-4392-850B-205EA8E0E3CE}"/>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29" name="Freeform 29">
            <a:extLst>
              <a:ext uri="{FF2B5EF4-FFF2-40B4-BE49-F238E27FC236}">
                <a16:creationId xmlns:a16="http://schemas.microsoft.com/office/drawing/2014/main" id="{1962FB80-A9C1-2D9D-FB51-6C46F93DF8A3}"/>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23" name="TextBox 22">
            <a:extLst>
              <a:ext uri="{FF2B5EF4-FFF2-40B4-BE49-F238E27FC236}">
                <a16:creationId xmlns:a16="http://schemas.microsoft.com/office/drawing/2014/main" id="{117C086B-796F-4D8C-D1BE-AA2C6C1965F7}"/>
              </a:ext>
            </a:extLst>
          </p:cNvPr>
          <p:cNvSpPr txBox="1"/>
          <p:nvPr/>
        </p:nvSpPr>
        <p:spPr>
          <a:xfrm>
            <a:off x="8153401" y="4762500"/>
            <a:ext cx="5105399" cy="2523768"/>
          </a:xfrm>
          <a:prstGeom prst="rect">
            <a:avLst/>
          </a:prstGeom>
          <a:noFill/>
        </p:spPr>
        <p:txBody>
          <a:bodyPr wrap="square" rtlCol="0">
            <a:spAutoFit/>
          </a:bodyPr>
          <a:lstStyle/>
          <a:p>
            <a:r>
              <a:rPr lang="en-US" sz="2000" dirty="0"/>
              <a:t>Training method A had sales of (Mdn = $1540, n=11) and were higher than those in training method B (Mdn = $1300, n=11)</a:t>
            </a:r>
            <a:r>
              <a:rPr lang="en-US" sz="2000" i="1" dirty="0"/>
              <a:t>.  </a:t>
            </a:r>
            <a:r>
              <a:rPr lang="en-US" sz="2000" dirty="0"/>
              <a:t>A Mann-Whitney test indicated that this difference was statistically significant, </a:t>
            </a:r>
            <a:r>
              <a:rPr lang="en-US" sz="2000" i="1" dirty="0"/>
              <a:t>U </a:t>
            </a:r>
            <a:r>
              <a:rPr lang="en-US" sz="2000" dirty="0"/>
              <a:t>= 22.5, </a:t>
            </a:r>
            <a:r>
              <a:rPr lang="en-US" sz="2000" i="1" dirty="0"/>
              <a:t>Z</a:t>
            </a:r>
            <a:r>
              <a:rPr lang="en-US" sz="2000" dirty="0"/>
              <a:t> = -2.497, </a:t>
            </a:r>
            <a:r>
              <a:rPr lang="en-US" sz="2000" i="1" dirty="0"/>
              <a:t>p</a:t>
            </a:r>
            <a:r>
              <a:rPr lang="en-US" sz="2000" dirty="0"/>
              <a:t> =.011, with a larger effect size, r = -.5324, 95% CI [80, 510]. </a:t>
            </a:r>
          </a:p>
          <a:p>
            <a:endParaRPr lang="en-US" dirty="0"/>
          </a:p>
        </p:txBody>
      </p:sp>
      <p:grpSp>
        <p:nvGrpSpPr>
          <p:cNvPr id="6" name="Group 7">
            <a:extLst>
              <a:ext uri="{FF2B5EF4-FFF2-40B4-BE49-F238E27FC236}">
                <a16:creationId xmlns:a16="http://schemas.microsoft.com/office/drawing/2014/main" id="{AAA9A940-D667-391D-46FD-EBCD9FDE8B89}"/>
              </a:ext>
            </a:extLst>
          </p:cNvPr>
          <p:cNvGrpSpPr/>
          <p:nvPr/>
        </p:nvGrpSpPr>
        <p:grpSpPr>
          <a:xfrm>
            <a:off x="8153401" y="3800011"/>
            <a:ext cx="5257799" cy="613181"/>
            <a:chOff x="-152562" y="-47625"/>
            <a:chExt cx="1642968" cy="215328"/>
          </a:xfrm>
        </p:grpSpPr>
        <p:sp>
          <p:nvSpPr>
            <p:cNvPr id="11" name="Freeform 8">
              <a:extLst>
                <a:ext uri="{FF2B5EF4-FFF2-40B4-BE49-F238E27FC236}">
                  <a16:creationId xmlns:a16="http://schemas.microsoft.com/office/drawing/2014/main" id="{0D5C1E88-2987-EFF4-D6B4-B1EAC692FC39}"/>
                </a:ext>
              </a:extLst>
            </p:cNvPr>
            <p:cNvSpPr/>
            <p:nvPr/>
          </p:nvSpPr>
          <p:spPr>
            <a:xfrm>
              <a:off x="-152562" y="-17170"/>
              <a:ext cx="1642968"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12" name="TextBox 9">
              <a:extLst>
                <a:ext uri="{FF2B5EF4-FFF2-40B4-BE49-F238E27FC236}">
                  <a16:creationId xmlns:a16="http://schemas.microsoft.com/office/drawing/2014/main" id="{FA786ABA-7B8D-8F8B-5B8C-E889487798CD}"/>
                </a:ext>
              </a:extLst>
            </p:cNvPr>
            <p:cNvSpPr txBox="1"/>
            <p:nvPr/>
          </p:nvSpPr>
          <p:spPr>
            <a:xfrm>
              <a:off x="-152562" y="-47625"/>
              <a:ext cx="1419995"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Mann-Whitney U Test Write-up</a:t>
              </a:r>
            </a:p>
          </p:txBody>
        </p:sp>
      </p:grpSp>
      <p:sp>
        <p:nvSpPr>
          <p:cNvPr id="18" name="TextBox 17">
            <a:extLst>
              <a:ext uri="{FF2B5EF4-FFF2-40B4-BE49-F238E27FC236}">
                <a16:creationId xmlns:a16="http://schemas.microsoft.com/office/drawing/2014/main" id="{45A369DF-B782-7FD9-9DFB-2BC9A2356436}"/>
              </a:ext>
            </a:extLst>
          </p:cNvPr>
          <p:cNvSpPr txBox="1"/>
          <p:nvPr/>
        </p:nvSpPr>
        <p:spPr>
          <a:xfrm>
            <a:off x="7315200" y="9317490"/>
            <a:ext cx="6337268" cy="646331"/>
          </a:xfrm>
          <a:prstGeom prst="rect">
            <a:avLst/>
          </a:prstGeom>
          <a:noFill/>
        </p:spPr>
        <p:txBody>
          <a:bodyPr wrap="square" rtlCol="0">
            <a:spAutoFit/>
          </a:bodyPr>
          <a:lstStyle/>
          <a:p>
            <a:r>
              <a:rPr lang="fr-FR" dirty="0" err="1"/>
              <a:t>Visit</a:t>
            </a:r>
            <a:r>
              <a:rPr lang="fr-FR" dirty="0"/>
              <a:t>:  </a:t>
            </a:r>
            <a:r>
              <a:rPr lang="fr-FR" dirty="0">
                <a:hlinkClick r:id="rId6"/>
              </a:rPr>
              <a:t>https://apastyle.apa.org/style-grammar-guidelines/tables-figures/sample-tables</a:t>
            </a:r>
            <a:r>
              <a:rPr lang="fr-FR" dirty="0"/>
              <a:t>.</a:t>
            </a:r>
            <a:endParaRPr lang="en-US" dirty="0"/>
          </a:p>
        </p:txBody>
      </p:sp>
      <p:sp>
        <p:nvSpPr>
          <p:cNvPr id="20" name="TextBox 19">
            <a:extLst>
              <a:ext uri="{FF2B5EF4-FFF2-40B4-BE49-F238E27FC236}">
                <a16:creationId xmlns:a16="http://schemas.microsoft.com/office/drawing/2014/main" id="{DB640ACF-FC3D-898F-EED0-9E2A4EA33173}"/>
              </a:ext>
            </a:extLst>
          </p:cNvPr>
          <p:cNvSpPr txBox="1"/>
          <p:nvPr/>
        </p:nvSpPr>
        <p:spPr>
          <a:xfrm>
            <a:off x="453189" y="4533900"/>
            <a:ext cx="7180910" cy="646331"/>
          </a:xfrm>
          <a:prstGeom prst="rect">
            <a:avLst/>
          </a:prstGeom>
          <a:noFill/>
        </p:spPr>
        <p:txBody>
          <a:bodyPr wrap="square" rtlCol="0">
            <a:spAutoFit/>
          </a:bodyPr>
          <a:lstStyle/>
          <a:p>
            <a:r>
              <a:rPr lang="en-US" b="1" dirty="0"/>
              <a:t>Table 3</a:t>
            </a:r>
          </a:p>
          <a:p>
            <a:r>
              <a:rPr lang="en-US" dirty="0"/>
              <a:t>Results of Mann-Whitney U Test for Training Method A and B</a:t>
            </a:r>
          </a:p>
        </p:txBody>
      </p:sp>
      <p:pic>
        <p:nvPicPr>
          <p:cNvPr id="14" name="Picture 13">
            <a:extLst>
              <a:ext uri="{FF2B5EF4-FFF2-40B4-BE49-F238E27FC236}">
                <a16:creationId xmlns:a16="http://schemas.microsoft.com/office/drawing/2014/main" id="{03F16F78-1495-85EA-CB3C-B3B013E57917}"/>
              </a:ext>
            </a:extLst>
          </p:cNvPr>
          <p:cNvPicPr>
            <a:picLocks noChangeAspect="1"/>
          </p:cNvPicPr>
          <p:nvPr/>
        </p:nvPicPr>
        <p:blipFill>
          <a:blip r:embed="rId7"/>
          <a:stretch>
            <a:fillRect/>
          </a:stretch>
        </p:blipFill>
        <p:spPr>
          <a:xfrm>
            <a:off x="325395" y="5097646"/>
            <a:ext cx="7426410" cy="1263455"/>
          </a:xfrm>
          <a:prstGeom prst="rect">
            <a:avLst/>
          </a:prstGeom>
        </p:spPr>
      </p:pic>
      <p:pic>
        <p:nvPicPr>
          <p:cNvPr id="19" name="Picture 18">
            <a:extLst>
              <a:ext uri="{FF2B5EF4-FFF2-40B4-BE49-F238E27FC236}">
                <a16:creationId xmlns:a16="http://schemas.microsoft.com/office/drawing/2014/main" id="{C4D27314-53D0-27C6-FA18-97064D43ADC5}"/>
              </a:ext>
            </a:extLst>
          </p:cNvPr>
          <p:cNvPicPr>
            <a:picLocks noChangeAspect="1"/>
          </p:cNvPicPr>
          <p:nvPr/>
        </p:nvPicPr>
        <p:blipFill>
          <a:blip r:embed="rId8"/>
          <a:stretch>
            <a:fillRect/>
          </a:stretch>
        </p:blipFill>
        <p:spPr>
          <a:xfrm>
            <a:off x="668016" y="7541972"/>
            <a:ext cx="5875529" cy="1440305"/>
          </a:xfrm>
          <a:prstGeom prst="rect">
            <a:avLst/>
          </a:prstGeom>
        </p:spPr>
      </p:pic>
      <p:sp>
        <p:nvSpPr>
          <p:cNvPr id="21" name="TextBox 20">
            <a:extLst>
              <a:ext uri="{FF2B5EF4-FFF2-40B4-BE49-F238E27FC236}">
                <a16:creationId xmlns:a16="http://schemas.microsoft.com/office/drawing/2014/main" id="{4C4220A6-40D3-D9E5-26D4-0EA6F94157B4}"/>
              </a:ext>
            </a:extLst>
          </p:cNvPr>
          <p:cNvSpPr txBox="1"/>
          <p:nvPr/>
        </p:nvSpPr>
        <p:spPr>
          <a:xfrm>
            <a:off x="762000" y="6743700"/>
            <a:ext cx="6553200" cy="646331"/>
          </a:xfrm>
          <a:prstGeom prst="rect">
            <a:avLst/>
          </a:prstGeom>
          <a:noFill/>
        </p:spPr>
        <p:txBody>
          <a:bodyPr wrap="square" rtlCol="0">
            <a:spAutoFit/>
          </a:bodyPr>
          <a:lstStyle/>
          <a:p>
            <a:r>
              <a:rPr lang="en-US" b="1" dirty="0"/>
              <a:t>Table 4</a:t>
            </a:r>
          </a:p>
          <a:p>
            <a:r>
              <a:rPr lang="en-US" dirty="0"/>
              <a:t>Results of Mann-Whitney U Test Training method A Impact</a:t>
            </a:r>
          </a:p>
        </p:txBody>
      </p:sp>
    </p:spTree>
    <p:extLst>
      <p:ext uri="{BB962C8B-B14F-4D97-AF65-F5344CB8AC3E}">
        <p14:creationId xmlns:p14="http://schemas.microsoft.com/office/powerpoint/2010/main" val="33659049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2A9B3-8A58-B612-FFCC-93264931ECB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5FC6B46-23B3-D9F9-484E-2A3094077056}"/>
              </a:ext>
            </a:extLst>
          </p:cNvPr>
          <p:cNvSpPr/>
          <p:nvPr/>
        </p:nvSpPr>
        <p:spPr>
          <a:xfrm flipH="1" flipV="1">
            <a:off x="-59521"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sz="1350" dirty="0"/>
          </a:p>
        </p:txBody>
      </p:sp>
      <p:grpSp>
        <p:nvGrpSpPr>
          <p:cNvPr id="3" name="Group 3">
            <a:extLst>
              <a:ext uri="{FF2B5EF4-FFF2-40B4-BE49-F238E27FC236}">
                <a16:creationId xmlns:a16="http://schemas.microsoft.com/office/drawing/2014/main" id="{423BC7D5-7FCA-9379-0F2B-45F744694C8A}"/>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7D5B447A-58E4-AC9D-D6E1-1B95B5AD09DC}"/>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a:extLst>
                <a:ext uri="{FF2B5EF4-FFF2-40B4-BE49-F238E27FC236}">
                  <a16:creationId xmlns:a16="http://schemas.microsoft.com/office/drawing/2014/main" id="{1205B334-A073-355A-A089-8E0439826A2B}"/>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grpSp>
        <p:nvGrpSpPr>
          <p:cNvPr id="7" name="Group 7">
            <a:extLst>
              <a:ext uri="{FF2B5EF4-FFF2-40B4-BE49-F238E27FC236}">
                <a16:creationId xmlns:a16="http://schemas.microsoft.com/office/drawing/2014/main" id="{01680C57-FD80-0D86-011E-9535BA86790E}"/>
              </a:ext>
            </a:extLst>
          </p:cNvPr>
          <p:cNvGrpSpPr/>
          <p:nvPr/>
        </p:nvGrpSpPr>
        <p:grpSpPr>
          <a:xfrm>
            <a:off x="304800" y="3732202"/>
            <a:ext cx="7391400" cy="613181"/>
            <a:chOff x="-152562" y="-47625"/>
            <a:chExt cx="1642968" cy="215328"/>
          </a:xfrm>
        </p:grpSpPr>
        <p:sp>
          <p:nvSpPr>
            <p:cNvPr id="8" name="Freeform 8">
              <a:extLst>
                <a:ext uri="{FF2B5EF4-FFF2-40B4-BE49-F238E27FC236}">
                  <a16:creationId xmlns:a16="http://schemas.microsoft.com/office/drawing/2014/main" id="{BB84ADB9-B31C-7E2E-D4BC-21AE64D9EBD5}"/>
                </a:ext>
              </a:extLst>
            </p:cNvPr>
            <p:cNvSpPr/>
            <p:nvPr/>
          </p:nvSpPr>
          <p:spPr>
            <a:xfrm>
              <a:off x="-152562" y="0"/>
              <a:ext cx="1642968"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8A699AAE-9EAF-6543-3CAF-57C1F9ED6594}"/>
                </a:ext>
              </a:extLst>
            </p:cNvPr>
            <p:cNvSpPr txBox="1"/>
            <p:nvPr/>
          </p:nvSpPr>
          <p:spPr>
            <a:xfrm>
              <a:off x="-152562" y="-47625"/>
              <a:ext cx="1419995"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ANOVA– APA table</a:t>
              </a:r>
            </a:p>
          </p:txBody>
        </p:sp>
      </p:grpSp>
      <p:sp>
        <p:nvSpPr>
          <p:cNvPr id="10" name="TextBox 10">
            <a:extLst>
              <a:ext uri="{FF2B5EF4-FFF2-40B4-BE49-F238E27FC236}">
                <a16:creationId xmlns:a16="http://schemas.microsoft.com/office/drawing/2014/main" id="{AB3FFCD8-3D0E-4E44-CACC-C56A6A304996}"/>
              </a:ext>
            </a:extLst>
          </p:cNvPr>
          <p:cNvSpPr txBox="1"/>
          <p:nvPr/>
        </p:nvSpPr>
        <p:spPr>
          <a:xfrm>
            <a:off x="490281" y="2124365"/>
            <a:ext cx="12539919" cy="988540"/>
          </a:xfrm>
          <a:prstGeom prst="rect">
            <a:avLst/>
          </a:prstGeom>
        </p:spPr>
        <p:txBody>
          <a:bodyPr wrap="square" lIns="0" tIns="0" rIns="0" bIns="0" rtlCol="0" anchor="t">
            <a:spAutoFit/>
          </a:bodyPr>
          <a:lstStyle/>
          <a:p>
            <a:pPr algn="ctr">
              <a:lnSpc>
                <a:spcPts val="8165"/>
              </a:lnSpc>
            </a:pPr>
            <a:r>
              <a:rPr lang="en-US" sz="5916" spc="580" dirty="0">
                <a:solidFill>
                  <a:srgbClr val="FFFFFF"/>
                </a:solidFill>
                <a:latin typeface="Arial Black" panose="020B0A04020102020204" pitchFamily="34" charset="0"/>
              </a:rPr>
              <a:t>3. Reporting: </a:t>
            </a:r>
            <a:r>
              <a:rPr lang="en-US" sz="2800" spc="580" dirty="0">
                <a:solidFill>
                  <a:srgbClr val="FFFFFF"/>
                </a:solidFill>
                <a:latin typeface="Arial Black" panose="020B0A04020102020204" pitchFamily="34" charset="0"/>
              </a:rPr>
              <a:t>ANOVA</a:t>
            </a:r>
            <a:endParaRPr lang="en-US" sz="5916" spc="580" dirty="0">
              <a:solidFill>
                <a:srgbClr val="FFFFFF"/>
              </a:solidFill>
              <a:latin typeface="Arial Black" panose="020B0A04020102020204" pitchFamily="34" charset="0"/>
            </a:endParaRPr>
          </a:p>
        </p:txBody>
      </p:sp>
      <p:sp>
        <p:nvSpPr>
          <p:cNvPr id="28" name="Freeform 28">
            <a:extLst>
              <a:ext uri="{FF2B5EF4-FFF2-40B4-BE49-F238E27FC236}">
                <a16:creationId xmlns:a16="http://schemas.microsoft.com/office/drawing/2014/main" id="{B3289B1B-1D90-0C45-DEAB-D2E67275CFAF}"/>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29" name="Freeform 29">
            <a:extLst>
              <a:ext uri="{FF2B5EF4-FFF2-40B4-BE49-F238E27FC236}">
                <a16:creationId xmlns:a16="http://schemas.microsoft.com/office/drawing/2014/main" id="{4CFD68A4-30EA-4A41-F1B8-2CB881694F77}"/>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23" name="TextBox 22">
            <a:extLst>
              <a:ext uri="{FF2B5EF4-FFF2-40B4-BE49-F238E27FC236}">
                <a16:creationId xmlns:a16="http://schemas.microsoft.com/office/drawing/2014/main" id="{479788E8-1DF2-7B26-0D88-5F807FE40027}"/>
              </a:ext>
            </a:extLst>
          </p:cNvPr>
          <p:cNvSpPr txBox="1"/>
          <p:nvPr/>
        </p:nvSpPr>
        <p:spPr>
          <a:xfrm>
            <a:off x="8153401" y="4762500"/>
            <a:ext cx="5105399" cy="3754874"/>
          </a:xfrm>
          <a:prstGeom prst="rect">
            <a:avLst/>
          </a:prstGeom>
          <a:noFill/>
        </p:spPr>
        <p:txBody>
          <a:bodyPr wrap="square" rtlCol="0">
            <a:spAutoFit/>
          </a:bodyPr>
          <a:lstStyle/>
          <a:p>
            <a:r>
              <a:rPr lang="en-US" sz="2000" dirty="0"/>
              <a:t>There was significant difference among the four regions on COVID-19 mask complains, F(3, 16) = 9.951, p &lt; .001, η</a:t>
            </a:r>
            <a:r>
              <a:rPr lang="en-US" sz="2000" baseline="30000" dirty="0"/>
              <a:t>2</a:t>
            </a:r>
            <a:r>
              <a:rPr lang="en-US" sz="2000" dirty="0"/>
              <a:t>p = .65.    Post hoc testing revealed significant differences between pairs of regions with North (M = 1.0, SD = 1.23) and South (M=1.60, SD = .89) having fewer complaints than East (M= 3.40, SD = 1.14) and West (M = 4.00, SD =0.71).  These findings indicate that there are more complaints in the East and West regions. </a:t>
            </a:r>
          </a:p>
          <a:p>
            <a:endParaRPr lang="en-US" sz="2000" dirty="0"/>
          </a:p>
          <a:p>
            <a:endParaRPr lang="en-US" dirty="0"/>
          </a:p>
        </p:txBody>
      </p:sp>
      <p:grpSp>
        <p:nvGrpSpPr>
          <p:cNvPr id="6" name="Group 7">
            <a:extLst>
              <a:ext uri="{FF2B5EF4-FFF2-40B4-BE49-F238E27FC236}">
                <a16:creationId xmlns:a16="http://schemas.microsoft.com/office/drawing/2014/main" id="{9CEF604A-8AC5-3A0D-BE33-72B641795227}"/>
              </a:ext>
            </a:extLst>
          </p:cNvPr>
          <p:cNvGrpSpPr/>
          <p:nvPr/>
        </p:nvGrpSpPr>
        <p:grpSpPr>
          <a:xfrm>
            <a:off x="8153401" y="3771900"/>
            <a:ext cx="5257799" cy="613181"/>
            <a:chOff x="-152562" y="-47625"/>
            <a:chExt cx="1642968" cy="215328"/>
          </a:xfrm>
        </p:grpSpPr>
        <p:sp>
          <p:nvSpPr>
            <p:cNvPr id="11" name="Freeform 8">
              <a:extLst>
                <a:ext uri="{FF2B5EF4-FFF2-40B4-BE49-F238E27FC236}">
                  <a16:creationId xmlns:a16="http://schemas.microsoft.com/office/drawing/2014/main" id="{934AA381-EDD5-945A-57DB-5D61D65A5B14}"/>
                </a:ext>
              </a:extLst>
            </p:cNvPr>
            <p:cNvSpPr/>
            <p:nvPr/>
          </p:nvSpPr>
          <p:spPr>
            <a:xfrm>
              <a:off x="-152562" y="-17170"/>
              <a:ext cx="1642968"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12" name="TextBox 9">
              <a:extLst>
                <a:ext uri="{FF2B5EF4-FFF2-40B4-BE49-F238E27FC236}">
                  <a16:creationId xmlns:a16="http://schemas.microsoft.com/office/drawing/2014/main" id="{0AD0DF7F-10DF-FCCD-EBCD-7D268C3A110E}"/>
                </a:ext>
              </a:extLst>
            </p:cNvPr>
            <p:cNvSpPr txBox="1"/>
            <p:nvPr/>
          </p:nvSpPr>
          <p:spPr>
            <a:xfrm>
              <a:off x="-152562" y="-47625"/>
              <a:ext cx="1419995"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ANOVA Test Write-up</a:t>
              </a:r>
            </a:p>
          </p:txBody>
        </p:sp>
      </p:grpSp>
      <p:sp>
        <p:nvSpPr>
          <p:cNvPr id="18" name="TextBox 17">
            <a:extLst>
              <a:ext uri="{FF2B5EF4-FFF2-40B4-BE49-F238E27FC236}">
                <a16:creationId xmlns:a16="http://schemas.microsoft.com/office/drawing/2014/main" id="{07FCDC07-18C5-FF43-A0B1-AD72AC2B97C5}"/>
              </a:ext>
            </a:extLst>
          </p:cNvPr>
          <p:cNvSpPr txBox="1"/>
          <p:nvPr/>
        </p:nvSpPr>
        <p:spPr>
          <a:xfrm>
            <a:off x="9583945" y="8717714"/>
            <a:ext cx="3638760" cy="923330"/>
          </a:xfrm>
          <a:prstGeom prst="rect">
            <a:avLst/>
          </a:prstGeom>
          <a:noFill/>
        </p:spPr>
        <p:txBody>
          <a:bodyPr wrap="square" rtlCol="0">
            <a:spAutoFit/>
          </a:bodyPr>
          <a:lstStyle/>
          <a:p>
            <a:r>
              <a:rPr lang="fr-FR" dirty="0" err="1"/>
              <a:t>Visit</a:t>
            </a:r>
            <a:r>
              <a:rPr lang="fr-FR" dirty="0"/>
              <a:t>:  </a:t>
            </a:r>
            <a:r>
              <a:rPr lang="fr-FR" dirty="0">
                <a:hlinkClick r:id="rId6"/>
              </a:rPr>
              <a:t>https://apastyle.apa.org/style-grammar-guidelines/tables-figures/sample-tables</a:t>
            </a:r>
            <a:r>
              <a:rPr lang="fr-FR" dirty="0"/>
              <a:t>.</a:t>
            </a:r>
            <a:endParaRPr lang="en-US" dirty="0"/>
          </a:p>
        </p:txBody>
      </p:sp>
      <p:sp>
        <p:nvSpPr>
          <p:cNvPr id="20" name="TextBox 19">
            <a:extLst>
              <a:ext uri="{FF2B5EF4-FFF2-40B4-BE49-F238E27FC236}">
                <a16:creationId xmlns:a16="http://schemas.microsoft.com/office/drawing/2014/main" id="{B02C4FC8-2356-0AFA-75F9-9F97B1D87AC7}"/>
              </a:ext>
            </a:extLst>
          </p:cNvPr>
          <p:cNvSpPr txBox="1"/>
          <p:nvPr/>
        </p:nvSpPr>
        <p:spPr>
          <a:xfrm>
            <a:off x="325395" y="4545581"/>
            <a:ext cx="7180910" cy="646331"/>
          </a:xfrm>
          <a:prstGeom prst="rect">
            <a:avLst/>
          </a:prstGeom>
          <a:noFill/>
        </p:spPr>
        <p:txBody>
          <a:bodyPr wrap="square" rtlCol="0">
            <a:spAutoFit/>
          </a:bodyPr>
          <a:lstStyle/>
          <a:p>
            <a:r>
              <a:rPr lang="en-US" b="1" dirty="0"/>
              <a:t>Table 6</a:t>
            </a:r>
          </a:p>
          <a:p>
            <a:r>
              <a:rPr lang="en-US" dirty="0"/>
              <a:t>Title related to the study</a:t>
            </a:r>
          </a:p>
        </p:txBody>
      </p:sp>
      <p:pic>
        <p:nvPicPr>
          <p:cNvPr id="15" name="Picture 14">
            <a:extLst>
              <a:ext uri="{FF2B5EF4-FFF2-40B4-BE49-F238E27FC236}">
                <a16:creationId xmlns:a16="http://schemas.microsoft.com/office/drawing/2014/main" id="{BAF33EE9-401C-B18C-99CB-454618D225F9}"/>
              </a:ext>
            </a:extLst>
          </p:cNvPr>
          <p:cNvPicPr>
            <a:picLocks noChangeAspect="1"/>
          </p:cNvPicPr>
          <p:nvPr/>
        </p:nvPicPr>
        <p:blipFill>
          <a:blip r:embed="rId7"/>
          <a:stretch>
            <a:fillRect/>
          </a:stretch>
        </p:blipFill>
        <p:spPr>
          <a:xfrm>
            <a:off x="304799" y="5238458"/>
            <a:ext cx="7363847" cy="1733842"/>
          </a:xfrm>
          <a:prstGeom prst="rect">
            <a:avLst/>
          </a:prstGeom>
        </p:spPr>
      </p:pic>
      <p:grpSp>
        <p:nvGrpSpPr>
          <p:cNvPr id="22" name="Group 11">
            <a:extLst>
              <a:ext uri="{FF2B5EF4-FFF2-40B4-BE49-F238E27FC236}">
                <a16:creationId xmlns:a16="http://schemas.microsoft.com/office/drawing/2014/main" id="{74429AF1-8115-55A7-F1C6-536A952FEC73}"/>
              </a:ext>
            </a:extLst>
          </p:cNvPr>
          <p:cNvGrpSpPr/>
          <p:nvPr/>
        </p:nvGrpSpPr>
        <p:grpSpPr>
          <a:xfrm>
            <a:off x="423762" y="8866981"/>
            <a:ext cx="7272437" cy="1017193"/>
            <a:chOff x="0" y="0"/>
            <a:chExt cx="1178269" cy="357204"/>
          </a:xfrm>
        </p:grpSpPr>
        <p:sp>
          <p:nvSpPr>
            <p:cNvPr id="24" name="Freeform 12">
              <a:extLst>
                <a:ext uri="{FF2B5EF4-FFF2-40B4-BE49-F238E27FC236}">
                  <a16:creationId xmlns:a16="http://schemas.microsoft.com/office/drawing/2014/main" id="{FD1BE9F1-2000-8797-9A79-69B5F25DECD4}"/>
                </a:ext>
              </a:extLst>
            </p:cNvPr>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397D5A"/>
            </a:solidFill>
          </p:spPr>
          <p:txBody>
            <a:bodyPr/>
            <a:lstStyle/>
            <a:p>
              <a:endParaRPr lang="en-US" sz="1350" dirty="0"/>
            </a:p>
          </p:txBody>
        </p:sp>
        <p:sp>
          <p:nvSpPr>
            <p:cNvPr id="25" name="TextBox 13">
              <a:extLst>
                <a:ext uri="{FF2B5EF4-FFF2-40B4-BE49-F238E27FC236}">
                  <a16:creationId xmlns:a16="http://schemas.microsoft.com/office/drawing/2014/main" id="{9242BC30-A6F4-9BBD-AFDC-DED9492BEB23}"/>
                </a:ext>
              </a:extLst>
            </p:cNvPr>
            <p:cNvSpPr txBox="1"/>
            <p:nvPr/>
          </p:nvSpPr>
          <p:spPr>
            <a:xfrm>
              <a:off x="0" y="-19050"/>
              <a:ext cx="1178269" cy="376254"/>
            </a:xfrm>
            <a:prstGeom prst="rect">
              <a:avLst/>
            </a:prstGeom>
          </p:spPr>
          <p:txBody>
            <a:bodyPr lIns="85725" tIns="85725" rIns="85725" bIns="85725" rtlCol="0" anchor="ctr"/>
            <a:lstStyle/>
            <a:p>
              <a:pPr algn="ctr">
                <a:lnSpc>
                  <a:spcPts val="1553"/>
                </a:lnSpc>
                <a:spcBef>
                  <a:spcPct val="0"/>
                </a:spcBef>
              </a:pPr>
              <a:r>
                <a:rPr lang="en-US" sz="1400" spc="11" dirty="0">
                  <a:solidFill>
                    <a:srgbClr val="FFFFFF"/>
                  </a:solidFill>
                  <a:latin typeface="Open Sauce Italics"/>
                </a:rPr>
                <a:t>See textbook for details on study.</a:t>
              </a:r>
              <a:endParaRPr lang="en-US" sz="1400" spc="11" dirty="0">
                <a:solidFill>
                  <a:schemeClr val="bg1"/>
                </a:solidFill>
                <a:latin typeface="Open Sauce Italics"/>
              </a:endParaRPr>
            </a:p>
          </p:txBody>
        </p:sp>
      </p:grpSp>
    </p:spTree>
    <p:extLst>
      <p:ext uri="{BB962C8B-B14F-4D97-AF65-F5344CB8AC3E}">
        <p14:creationId xmlns:p14="http://schemas.microsoft.com/office/powerpoint/2010/main" val="23420656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285875"/>
            <a:ext cx="13716000" cy="771525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sz="1350" dirty="0"/>
          </a:p>
        </p:txBody>
      </p:sp>
      <p:sp>
        <p:nvSpPr>
          <p:cNvPr id="3" name="TextBox 3"/>
          <p:cNvSpPr txBox="1"/>
          <p:nvPr/>
        </p:nvSpPr>
        <p:spPr>
          <a:xfrm>
            <a:off x="2701654" y="3972328"/>
            <a:ext cx="8312693" cy="4075090"/>
          </a:xfrm>
          <a:prstGeom prst="rect">
            <a:avLst/>
          </a:prstGeom>
        </p:spPr>
        <p:txBody>
          <a:bodyPr lIns="0" tIns="0" rIns="0" bIns="0" rtlCol="0" anchor="t">
            <a:spAutoFit/>
          </a:bodyPr>
          <a:lstStyle/>
          <a:p>
            <a:pPr algn="ctr">
              <a:lnSpc>
                <a:spcPts val="11082"/>
              </a:lnSpc>
            </a:pPr>
            <a:r>
              <a:rPr lang="en-US" sz="8030" spc="787" dirty="0">
                <a:solidFill>
                  <a:srgbClr val="FFFFFF"/>
                </a:solidFill>
                <a:latin typeface="Codec Pro ExtraBold"/>
              </a:rPr>
              <a:t>Ch 6 Case</a:t>
            </a:r>
          </a:p>
          <a:p>
            <a:pPr algn="ctr">
              <a:lnSpc>
                <a:spcPts val="11082"/>
              </a:lnSpc>
            </a:pPr>
            <a:r>
              <a:rPr lang="en-US" sz="4800" spc="787" dirty="0">
                <a:solidFill>
                  <a:srgbClr val="FFFFFF"/>
                </a:solidFill>
                <a:latin typeface="Codec Pro ExtraBold"/>
              </a:rPr>
              <a:t>Create Infographics &amp; Charts</a:t>
            </a:r>
          </a:p>
        </p:txBody>
      </p:sp>
      <p:sp>
        <p:nvSpPr>
          <p:cNvPr id="5" name="Freeform 5"/>
          <p:cNvSpPr/>
          <p:nvPr/>
        </p:nvSpPr>
        <p:spPr>
          <a:xfrm flipH="1" flipV="1">
            <a:off x="-2850940" y="1285876"/>
            <a:ext cx="5701879" cy="5059121"/>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6" name="Freeform 6"/>
          <p:cNvSpPr/>
          <p:nvPr/>
        </p:nvSpPr>
        <p:spPr>
          <a:xfrm flipH="1">
            <a:off x="10865061" y="3942004"/>
            <a:ext cx="5701879" cy="5059121"/>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48" name="Arrow: Pentagon 47">
            <a:extLst>
              <a:ext uri="{FF2B5EF4-FFF2-40B4-BE49-F238E27FC236}">
                <a16:creationId xmlns:a16="http://schemas.microsoft.com/office/drawing/2014/main" id="{DB5C30C7-ED31-AD41-9C98-62BB097CEAF0}"/>
              </a:ext>
            </a:extLst>
          </p:cNvPr>
          <p:cNvSpPr/>
          <p:nvPr/>
        </p:nvSpPr>
        <p:spPr>
          <a:xfrm>
            <a:off x="11846656" y="1285876"/>
            <a:ext cx="1882522" cy="1682534"/>
          </a:xfrm>
          <a:prstGeom prst="homePlate">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13">
            <a:extLst>
              <a:ext uri="{FF2B5EF4-FFF2-40B4-BE49-F238E27FC236}">
                <a16:creationId xmlns:a16="http://schemas.microsoft.com/office/drawing/2014/main" id="{0A575DC2-4A47-7688-C074-E2053F4C9AF6}"/>
              </a:ext>
            </a:extLst>
          </p:cNvPr>
          <p:cNvGrpSpPr/>
          <p:nvPr/>
        </p:nvGrpSpPr>
        <p:grpSpPr>
          <a:xfrm>
            <a:off x="8880969" y="2572862"/>
            <a:ext cx="1698733" cy="1697543"/>
            <a:chOff x="0" y="0"/>
            <a:chExt cx="2056320" cy="2054880"/>
          </a:xfrm>
        </p:grpSpPr>
        <p:sp>
          <p:nvSpPr>
            <p:cNvPr id="31" name="Freeform 14">
              <a:extLst>
                <a:ext uri="{FF2B5EF4-FFF2-40B4-BE49-F238E27FC236}">
                  <a16:creationId xmlns:a16="http://schemas.microsoft.com/office/drawing/2014/main" id="{DD6CBA82-C126-E1D2-ED8C-38022468B0A1}"/>
                </a:ext>
              </a:extLst>
            </p:cNvPr>
            <p:cNvSpPr/>
            <p:nvPr/>
          </p:nvSpPr>
          <p:spPr>
            <a:xfrm>
              <a:off x="0" y="0"/>
              <a:ext cx="2056384" cy="2054860"/>
            </a:xfrm>
            <a:custGeom>
              <a:avLst/>
              <a:gdLst/>
              <a:ahLst/>
              <a:cxnLst/>
              <a:rect l="l" t="t" r="r" b="b"/>
              <a:pathLst>
                <a:path w="2056384" h="2054860">
                  <a:moveTo>
                    <a:pt x="0" y="1027430"/>
                  </a:moveTo>
                  <a:cubicBezTo>
                    <a:pt x="0" y="459994"/>
                    <a:pt x="460375" y="0"/>
                    <a:pt x="1028192" y="0"/>
                  </a:cubicBezTo>
                  <a:cubicBezTo>
                    <a:pt x="1596009" y="0"/>
                    <a:pt x="2056384" y="459994"/>
                    <a:pt x="2056384" y="1027430"/>
                  </a:cubicBezTo>
                  <a:cubicBezTo>
                    <a:pt x="2056384" y="1594866"/>
                    <a:pt x="1596009" y="2054860"/>
                    <a:pt x="1028192" y="2054860"/>
                  </a:cubicBezTo>
                  <a:cubicBezTo>
                    <a:pt x="460375" y="2054860"/>
                    <a:pt x="0" y="1594866"/>
                    <a:pt x="0" y="1027430"/>
                  </a:cubicBezTo>
                  <a:close/>
                </a:path>
              </a:pathLst>
            </a:custGeom>
            <a:solidFill>
              <a:srgbClr val="1C5739"/>
            </a:solidFill>
          </p:spPr>
          <p:txBody>
            <a:bodyPr/>
            <a:lstStyle/>
            <a:p>
              <a:endParaRPr lang="en-US" sz="1350" dirty="0"/>
            </a:p>
          </p:txBody>
        </p:sp>
      </p:grpSp>
      <p:grpSp>
        <p:nvGrpSpPr>
          <p:cNvPr id="2" name="Group 2"/>
          <p:cNvGrpSpPr>
            <a:grpSpLocks noChangeAspect="1"/>
          </p:cNvGrpSpPr>
          <p:nvPr/>
        </p:nvGrpSpPr>
        <p:grpSpPr>
          <a:xfrm>
            <a:off x="1" y="1285876"/>
            <a:ext cx="7163789" cy="4029632"/>
            <a:chOff x="0" y="0"/>
            <a:chExt cx="6089457" cy="3425320"/>
          </a:xfrm>
        </p:grpSpPr>
        <p:sp>
          <p:nvSpPr>
            <p:cNvPr id="3" name="Freeform 3"/>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F9D549"/>
            </a:solidFill>
          </p:spPr>
          <p:txBody>
            <a:bodyPr/>
            <a:lstStyle/>
            <a:p>
              <a:endParaRPr lang="en-US" sz="1350" dirty="0"/>
            </a:p>
          </p:txBody>
        </p:sp>
        <p:sp>
          <p:nvSpPr>
            <p:cNvPr id="4" name="Freeform 4"/>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blipFill>
              <a:blip r:embed="rId3"/>
              <a:stretch>
                <a:fillRect t="-83416" b="-83416"/>
              </a:stretch>
            </a:blipFill>
          </p:spPr>
          <p:txBody>
            <a:bodyPr/>
            <a:lstStyle/>
            <a:p>
              <a:endParaRPr lang="en-US" sz="1350" dirty="0"/>
            </a:p>
          </p:txBody>
        </p:sp>
      </p:grpSp>
      <p:grpSp>
        <p:nvGrpSpPr>
          <p:cNvPr id="5" name="Group 5"/>
          <p:cNvGrpSpPr/>
          <p:nvPr/>
        </p:nvGrpSpPr>
        <p:grpSpPr>
          <a:xfrm rot="-1660488">
            <a:off x="-3174905" y="5177757"/>
            <a:ext cx="6211782" cy="303568"/>
            <a:chOff x="0" y="0"/>
            <a:chExt cx="2181367" cy="106603"/>
          </a:xfrm>
        </p:grpSpPr>
        <p:sp>
          <p:nvSpPr>
            <p:cNvPr id="6" name="Freeform 6"/>
            <p:cNvSpPr/>
            <p:nvPr/>
          </p:nvSpPr>
          <p:spPr>
            <a:xfrm>
              <a:off x="0" y="0"/>
              <a:ext cx="2181366" cy="106603"/>
            </a:xfrm>
            <a:custGeom>
              <a:avLst/>
              <a:gdLst/>
              <a:ahLst/>
              <a:cxnLst/>
              <a:rect l="l" t="t" r="r" b="b"/>
              <a:pathLst>
                <a:path w="2181366" h="106603">
                  <a:moveTo>
                    <a:pt x="0" y="0"/>
                  </a:moveTo>
                  <a:lnTo>
                    <a:pt x="2181366" y="0"/>
                  </a:lnTo>
                  <a:lnTo>
                    <a:pt x="2181366" y="106603"/>
                  </a:lnTo>
                  <a:lnTo>
                    <a:pt x="0" y="106603"/>
                  </a:lnTo>
                  <a:close/>
                </a:path>
              </a:pathLst>
            </a:custGeom>
            <a:solidFill>
              <a:srgbClr val="1C5739"/>
            </a:solidFill>
          </p:spPr>
          <p:txBody>
            <a:bodyPr/>
            <a:lstStyle/>
            <a:p>
              <a:endParaRPr lang="en-US" sz="1350" dirty="0"/>
            </a:p>
          </p:txBody>
        </p:sp>
        <p:sp>
          <p:nvSpPr>
            <p:cNvPr id="7" name="TextBox 7"/>
            <p:cNvSpPr txBox="1"/>
            <p:nvPr/>
          </p:nvSpPr>
          <p:spPr>
            <a:xfrm>
              <a:off x="0" y="-19050"/>
              <a:ext cx="2181367" cy="125653"/>
            </a:xfrm>
            <a:prstGeom prst="rect">
              <a:avLst/>
            </a:prstGeom>
          </p:spPr>
          <p:txBody>
            <a:bodyPr lIns="38100" tIns="38100" rIns="38100" bIns="38100" rtlCol="0" anchor="ctr"/>
            <a:lstStyle/>
            <a:p>
              <a:pPr algn="ctr">
                <a:lnSpc>
                  <a:spcPts val="2144"/>
                </a:lnSpc>
              </a:pPr>
              <a:endParaRPr sz="1350" dirty="0"/>
            </a:p>
          </p:txBody>
        </p:sp>
      </p:grpSp>
      <p:grpSp>
        <p:nvGrpSpPr>
          <p:cNvPr id="8" name="Group 8"/>
          <p:cNvGrpSpPr/>
          <p:nvPr/>
        </p:nvGrpSpPr>
        <p:grpSpPr>
          <a:xfrm rot="-1747322">
            <a:off x="2941469" y="2038547"/>
            <a:ext cx="6211782" cy="83385"/>
            <a:chOff x="0" y="0"/>
            <a:chExt cx="2181367" cy="29282"/>
          </a:xfrm>
        </p:grpSpPr>
        <p:sp>
          <p:nvSpPr>
            <p:cNvPr id="9" name="Freeform 9"/>
            <p:cNvSpPr/>
            <p:nvPr/>
          </p:nvSpPr>
          <p:spPr>
            <a:xfrm>
              <a:off x="0" y="0"/>
              <a:ext cx="2181366" cy="29282"/>
            </a:xfrm>
            <a:custGeom>
              <a:avLst/>
              <a:gdLst/>
              <a:ahLst/>
              <a:cxnLst/>
              <a:rect l="l" t="t" r="r" b="b"/>
              <a:pathLst>
                <a:path w="2181366" h="29282">
                  <a:moveTo>
                    <a:pt x="0" y="0"/>
                  </a:moveTo>
                  <a:lnTo>
                    <a:pt x="2181366" y="0"/>
                  </a:lnTo>
                  <a:lnTo>
                    <a:pt x="2181366" y="29282"/>
                  </a:lnTo>
                  <a:lnTo>
                    <a:pt x="0" y="29282"/>
                  </a:lnTo>
                  <a:close/>
                </a:path>
              </a:pathLst>
            </a:custGeom>
            <a:solidFill>
              <a:srgbClr val="1C5739"/>
            </a:solidFill>
          </p:spPr>
          <p:txBody>
            <a:bodyPr/>
            <a:lstStyle/>
            <a:p>
              <a:endParaRPr lang="en-US" sz="1350" dirty="0"/>
            </a:p>
          </p:txBody>
        </p:sp>
        <p:sp>
          <p:nvSpPr>
            <p:cNvPr id="10" name="TextBox 10"/>
            <p:cNvSpPr txBox="1"/>
            <p:nvPr/>
          </p:nvSpPr>
          <p:spPr>
            <a:xfrm>
              <a:off x="0" y="-19050"/>
              <a:ext cx="2181367" cy="48332"/>
            </a:xfrm>
            <a:prstGeom prst="rect">
              <a:avLst/>
            </a:prstGeom>
          </p:spPr>
          <p:txBody>
            <a:bodyPr lIns="38100" tIns="38100" rIns="38100" bIns="38100" rtlCol="0" anchor="ctr"/>
            <a:lstStyle/>
            <a:p>
              <a:pPr algn="ctr">
                <a:lnSpc>
                  <a:spcPts val="2144"/>
                </a:lnSpc>
              </a:pPr>
              <a:endParaRPr sz="1350" dirty="0"/>
            </a:p>
          </p:txBody>
        </p:sp>
      </p:grpSp>
      <p:grpSp>
        <p:nvGrpSpPr>
          <p:cNvPr id="11" name="Group 11"/>
          <p:cNvGrpSpPr/>
          <p:nvPr/>
        </p:nvGrpSpPr>
        <p:grpSpPr>
          <a:xfrm>
            <a:off x="10650044" y="2992488"/>
            <a:ext cx="2221463" cy="1195537"/>
            <a:chOff x="0" y="0"/>
            <a:chExt cx="4073040" cy="1447200"/>
          </a:xfrm>
        </p:grpSpPr>
        <p:sp>
          <p:nvSpPr>
            <p:cNvPr id="12" name="Freeform 12"/>
            <p:cNvSpPr/>
            <p:nvPr/>
          </p:nvSpPr>
          <p:spPr>
            <a:xfrm>
              <a:off x="0" y="0"/>
              <a:ext cx="4073017" cy="1447165"/>
            </a:xfrm>
            <a:custGeom>
              <a:avLst/>
              <a:gdLst/>
              <a:ahLst/>
              <a:cxnLst/>
              <a:rect l="l" t="t" r="r" b="b"/>
              <a:pathLst>
                <a:path w="4073017" h="1447165">
                  <a:moveTo>
                    <a:pt x="3349244" y="0"/>
                  </a:moveTo>
                  <a:cubicBezTo>
                    <a:pt x="0" y="0"/>
                    <a:pt x="0" y="0"/>
                    <a:pt x="0" y="0"/>
                  </a:cubicBezTo>
                  <a:cubicBezTo>
                    <a:pt x="0" y="1447165"/>
                    <a:pt x="0" y="1447165"/>
                    <a:pt x="0" y="1447165"/>
                  </a:cubicBezTo>
                  <a:cubicBezTo>
                    <a:pt x="3349244" y="1447165"/>
                    <a:pt x="3349244" y="1447165"/>
                    <a:pt x="3349244" y="1447165"/>
                  </a:cubicBezTo>
                  <a:cubicBezTo>
                    <a:pt x="3747897" y="1447165"/>
                    <a:pt x="4073017" y="1122172"/>
                    <a:pt x="4073017" y="723519"/>
                  </a:cubicBezTo>
                  <a:cubicBezTo>
                    <a:pt x="4073017" y="324866"/>
                    <a:pt x="3747897" y="0"/>
                    <a:pt x="3349244" y="0"/>
                  </a:cubicBezTo>
                  <a:close/>
                </a:path>
              </a:pathLst>
            </a:custGeom>
            <a:solidFill>
              <a:srgbClr val="F2F2F2"/>
            </a:solidFill>
          </p:spPr>
          <p:txBody>
            <a:bodyPr/>
            <a:lstStyle/>
            <a:p>
              <a:endParaRPr lang="en-US" sz="1350" dirty="0"/>
            </a:p>
          </p:txBody>
        </p:sp>
      </p:grpSp>
      <p:grpSp>
        <p:nvGrpSpPr>
          <p:cNvPr id="13" name="Group 13"/>
          <p:cNvGrpSpPr/>
          <p:nvPr/>
        </p:nvGrpSpPr>
        <p:grpSpPr>
          <a:xfrm>
            <a:off x="10134698" y="1120147"/>
            <a:ext cx="1698733" cy="1697543"/>
            <a:chOff x="0" y="0"/>
            <a:chExt cx="2056320" cy="2054880"/>
          </a:xfrm>
        </p:grpSpPr>
        <p:sp>
          <p:nvSpPr>
            <p:cNvPr id="14" name="Freeform 14"/>
            <p:cNvSpPr/>
            <p:nvPr/>
          </p:nvSpPr>
          <p:spPr>
            <a:xfrm>
              <a:off x="0" y="0"/>
              <a:ext cx="2056384" cy="2054860"/>
            </a:xfrm>
            <a:custGeom>
              <a:avLst/>
              <a:gdLst/>
              <a:ahLst/>
              <a:cxnLst/>
              <a:rect l="l" t="t" r="r" b="b"/>
              <a:pathLst>
                <a:path w="2056384" h="2054860">
                  <a:moveTo>
                    <a:pt x="0" y="1027430"/>
                  </a:moveTo>
                  <a:cubicBezTo>
                    <a:pt x="0" y="459994"/>
                    <a:pt x="460375" y="0"/>
                    <a:pt x="1028192" y="0"/>
                  </a:cubicBezTo>
                  <a:cubicBezTo>
                    <a:pt x="1596009" y="0"/>
                    <a:pt x="2056384" y="459994"/>
                    <a:pt x="2056384" y="1027430"/>
                  </a:cubicBezTo>
                  <a:cubicBezTo>
                    <a:pt x="2056384" y="1594866"/>
                    <a:pt x="1596009" y="2054860"/>
                    <a:pt x="1028192" y="2054860"/>
                  </a:cubicBezTo>
                  <a:cubicBezTo>
                    <a:pt x="460375" y="2054860"/>
                    <a:pt x="0" y="1594866"/>
                    <a:pt x="0" y="1027430"/>
                  </a:cubicBezTo>
                  <a:close/>
                </a:path>
              </a:pathLst>
            </a:custGeom>
            <a:solidFill>
              <a:srgbClr val="1C5739"/>
            </a:solidFill>
          </p:spPr>
          <p:txBody>
            <a:bodyPr/>
            <a:lstStyle/>
            <a:p>
              <a:endParaRPr lang="en-US" sz="1350" dirty="0"/>
            </a:p>
          </p:txBody>
        </p:sp>
      </p:grpSp>
      <p:grpSp>
        <p:nvGrpSpPr>
          <p:cNvPr id="15" name="Group 15"/>
          <p:cNvGrpSpPr/>
          <p:nvPr/>
        </p:nvGrpSpPr>
        <p:grpSpPr>
          <a:xfrm>
            <a:off x="8196228" y="4310718"/>
            <a:ext cx="4159938" cy="1197321"/>
            <a:chOff x="0" y="0"/>
            <a:chExt cx="4076640" cy="1449360"/>
          </a:xfrm>
        </p:grpSpPr>
        <p:sp>
          <p:nvSpPr>
            <p:cNvPr id="16" name="Freeform 16"/>
            <p:cNvSpPr/>
            <p:nvPr/>
          </p:nvSpPr>
          <p:spPr>
            <a:xfrm>
              <a:off x="0" y="0"/>
              <a:ext cx="4076573" cy="1449324"/>
            </a:xfrm>
            <a:custGeom>
              <a:avLst/>
              <a:gdLst/>
              <a:ahLst/>
              <a:cxnLst/>
              <a:rect l="l" t="t" r="r" b="b"/>
              <a:pathLst>
                <a:path w="4076573" h="1449324">
                  <a:moveTo>
                    <a:pt x="3352165" y="0"/>
                  </a:moveTo>
                  <a:cubicBezTo>
                    <a:pt x="0" y="0"/>
                    <a:pt x="0" y="0"/>
                    <a:pt x="0" y="0"/>
                  </a:cubicBezTo>
                  <a:cubicBezTo>
                    <a:pt x="0" y="1449324"/>
                    <a:pt x="0" y="1449324"/>
                    <a:pt x="0" y="1449324"/>
                  </a:cubicBezTo>
                  <a:cubicBezTo>
                    <a:pt x="3352165" y="1449324"/>
                    <a:pt x="3352165" y="1449324"/>
                    <a:pt x="3352165" y="1449324"/>
                  </a:cubicBezTo>
                  <a:cubicBezTo>
                    <a:pt x="3751199" y="1449324"/>
                    <a:pt x="4076573" y="1123823"/>
                    <a:pt x="4076573" y="724662"/>
                  </a:cubicBezTo>
                  <a:cubicBezTo>
                    <a:pt x="4076573" y="325501"/>
                    <a:pt x="3751199" y="0"/>
                    <a:pt x="3352165" y="0"/>
                  </a:cubicBezTo>
                  <a:close/>
                </a:path>
              </a:pathLst>
            </a:custGeom>
            <a:solidFill>
              <a:srgbClr val="F2F2F2"/>
            </a:solidFill>
          </p:spPr>
          <p:txBody>
            <a:bodyPr/>
            <a:lstStyle/>
            <a:p>
              <a:endParaRPr lang="en-US" sz="1350" dirty="0"/>
            </a:p>
          </p:txBody>
        </p:sp>
      </p:grpSp>
      <p:grpSp>
        <p:nvGrpSpPr>
          <p:cNvPr id="17" name="Group 17"/>
          <p:cNvGrpSpPr/>
          <p:nvPr/>
        </p:nvGrpSpPr>
        <p:grpSpPr>
          <a:xfrm>
            <a:off x="7403962" y="3808711"/>
            <a:ext cx="1700517" cy="1699328"/>
            <a:chOff x="0" y="0"/>
            <a:chExt cx="2058480" cy="2057040"/>
          </a:xfrm>
        </p:grpSpPr>
        <p:sp>
          <p:nvSpPr>
            <p:cNvPr id="18" name="Freeform 18"/>
            <p:cNvSpPr/>
            <p:nvPr/>
          </p:nvSpPr>
          <p:spPr>
            <a:xfrm>
              <a:off x="0" y="0"/>
              <a:ext cx="2058416" cy="2057146"/>
            </a:xfrm>
            <a:custGeom>
              <a:avLst/>
              <a:gdLst/>
              <a:ahLst/>
              <a:cxnLst/>
              <a:rect l="l" t="t" r="r" b="b"/>
              <a:pathLst>
                <a:path w="2058416" h="2057146">
                  <a:moveTo>
                    <a:pt x="0" y="1028573"/>
                  </a:moveTo>
                  <a:cubicBezTo>
                    <a:pt x="0" y="460502"/>
                    <a:pt x="460756" y="0"/>
                    <a:pt x="1029208" y="0"/>
                  </a:cubicBezTo>
                  <a:cubicBezTo>
                    <a:pt x="1597660" y="0"/>
                    <a:pt x="2058416" y="460502"/>
                    <a:pt x="2058416" y="1028573"/>
                  </a:cubicBezTo>
                  <a:cubicBezTo>
                    <a:pt x="2058416" y="1596644"/>
                    <a:pt x="1597660" y="2057146"/>
                    <a:pt x="1029208" y="2057146"/>
                  </a:cubicBezTo>
                  <a:cubicBezTo>
                    <a:pt x="460756" y="2057146"/>
                    <a:pt x="0" y="1596517"/>
                    <a:pt x="0" y="1028573"/>
                  </a:cubicBezTo>
                  <a:close/>
                </a:path>
              </a:pathLst>
            </a:custGeom>
            <a:solidFill>
              <a:srgbClr val="1C5739"/>
            </a:solidFill>
          </p:spPr>
          <p:txBody>
            <a:bodyPr/>
            <a:lstStyle/>
            <a:p>
              <a:endParaRPr lang="en-US" sz="1350" dirty="0"/>
            </a:p>
          </p:txBody>
        </p:sp>
      </p:grpSp>
      <p:grpSp>
        <p:nvGrpSpPr>
          <p:cNvPr id="19" name="Group 19"/>
          <p:cNvGrpSpPr/>
          <p:nvPr/>
        </p:nvGrpSpPr>
        <p:grpSpPr>
          <a:xfrm>
            <a:off x="6893034" y="5702537"/>
            <a:ext cx="5298966" cy="1196132"/>
            <a:chOff x="0" y="0"/>
            <a:chExt cx="4075920" cy="1447920"/>
          </a:xfrm>
        </p:grpSpPr>
        <p:sp>
          <p:nvSpPr>
            <p:cNvPr id="20" name="Freeform 20"/>
            <p:cNvSpPr/>
            <p:nvPr/>
          </p:nvSpPr>
          <p:spPr>
            <a:xfrm>
              <a:off x="0" y="0"/>
              <a:ext cx="4075811" cy="1447927"/>
            </a:xfrm>
            <a:custGeom>
              <a:avLst/>
              <a:gdLst/>
              <a:ahLst/>
              <a:cxnLst/>
              <a:rect l="l" t="t" r="r" b="b"/>
              <a:pathLst>
                <a:path w="4075811" h="1447927">
                  <a:moveTo>
                    <a:pt x="3351530" y="0"/>
                  </a:moveTo>
                  <a:cubicBezTo>
                    <a:pt x="0" y="0"/>
                    <a:pt x="0" y="0"/>
                    <a:pt x="0" y="0"/>
                  </a:cubicBezTo>
                  <a:cubicBezTo>
                    <a:pt x="0" y="1447927"/>
                    <a:pt x="0" y="1447927"/>
                    <a:pt x="0" y="1447927"/>
                  </a:cubicBezTo>
                  <a:cubicBezTo>
                    <a:pt x="3351530" y="1447927"/>
                    <a:pt x="3351530" y="1447927"/>
                    <a:pt x="3351530" y="1447927"/>
                  </a:cubicBezTo>
                  <a:cubicBezTo>
                    <a:pt x="3750564" y="1447927"/>
                    <a:pt x="4075811" y="1122807"/>
                    <a:pt x="4075811" y="724027"/>
                  </a:cubicBezTo>
                  <a:cubicBezTo>
                    <a:pt x="4075811" y="325247"/>
                    <a:pt x="3750564" y="0"/>
                    <a:pt x="3351530" y="0"/>
                  </a:cubicBezTo>
                  <a:close/>
                </a:path>
              </a:pathLst>
            </a:custGeom>
            <a:solidFill>
              <a:srgbClr val="F2F2F2"/>
            </a:solidFill>
          </p:spPr>
          <p:txBody>
            <a:bodyPr/>
            <a:lstStyle/>
            <a:p>
              <a:endParaRPr lang="en-US" sz="1350" dirty="0"/>
            </a:p>
          </p:txBody>
        </p:sp>
      </p:grpSp>
      <p:grpSp>
        <p:nvGrpSpPr>
          <p:cNvPr id="21" name="Group 21"/>
          <p:cNvGrpSpPr/>
          <p:nvPr/>
        </p:nvGrpSpPr>
        <p:grpSpPr>
          <a:xfrm>
            <a:off x="6000842" y="5198747"/>
            <a:ext cx="1698138" cy="1698138"/>
            <a:chOff x="0" y="0"/>
            <a:chExt cx="2055600" cy="2055600"/>
          </a:xfrm>
        </p:grpSpPr>
        <p:sp>
          <p:nvSpPr>
            <p:cNvPr id="22" name="Freeform 22"/>
            <p:cNvSpPr/>
            <p:nvPr/>
          </p:nvSpPr>
          <p:spPr>
            <a:xfrm>
              <a:off x="0" y="0"/>
              <a:ext cx="2055622" cy="2055622"/>
            </a:xfrm>
            <a:custGeom>
              <a:avLst/>
              <a:gdLst/>
              <a:ahLst/>
              <a:cxnLst/>
              <a:rect l="l" t="t" r="r" b="b"/>
              <a:pathLst>
                <a:path w="2055622" h="2055622">
                  <a:moveTo>
                    <a:pt x="0" y="1027811"/>
                  </a:moveTo>
                  <a:cubicBezTo>
                    <a:pt x="0" y="460121"/>
                    <a:pt x="460121" y="0"/>
                    <a:pt x="1027811" y="0"/>
                  </a:cubicBezTo>
                  <a:cubicBezTo>
                    <a:pt x="1595501" y="0"/>
                    <a:pt x="2055622" y="460121"/>
                    <a:pt x="2055622" y="1027811"/>
                  </a:cubicBezTo>
                  <a:cubicBezTo>
                    <a:pt x="2055622" y="1595501"/>
                    <a:pt x="1595501" y="2055622"/>
                    <a:pt x="1027811" y="2055622"/>
                  </a:cubicBezTo>
                  <a:cubicBezTo>
                    <a:pt x="460121" y="2055622"/>
                    <a:pt x="0" y="1595501"/>
                    <a:pt x="0" y="1027811"/>
                  </a:cubicBezTo>
                  <a:close/>
                </a:path>
              </a:pathLst>
            </a:custGeom>
            <a:solidFill>
              <a:srgbClr val="1C5739"/>
            </a:solidFill>
          </p:spPr>
          <p:txBody>
            <a:bodyPr/>
            <a:lstStyle/>
            <a:p>
              <a:endParaRPr lang="en-US" sz="1350" dirty="0"/>
            </a:p>
          </p:txBody>
        </p:sp>
      </p:grpSp>
      <p:grpSp>
        <p:nvGrpSpPr>
          <p:cNvPr id="23" name="Group 23"/>
          <p:cNvGrpSpPr/>
          <p:nvPr/>
        </p:nvGrpSpPr>
        <p:grpSpPr>
          <a:xfrm>
            <a:off x="5514895" y="7090193"/>
            <a:ext cx="5991305" cy="1195508"/>
            <a:chOff x="0" y="0"/>
            <a:chExt cx="7252488" cy="1447165"/>
          </a:xfrm>
        </p:grpSpPr>
        <p:sp>
          <p:nvSpPr>
            <p:cNvPr id="24" name="Freeform 24"/>
            <p:cNvSpPr/>
            <p:nvPr/>
          </p:nvSpPr>
          <p:spPr>
            <a:xfrm>
              <a:off x="0" y="0"/>
              <a:ext cx="7252488" cy="1447165"/>
            </a:xfrm>
            <a:custGeom>
              <a:avLst/>
              <a:gdLst/>
              <a:ahLst/>
              <a:cxnLst/>
              <a:rect l="l" t="t" r="r" b="b"/>
              <a:pathLst>
                <a:path w="4074414" h="1447165">
                  <a:moveTo>
                    <a:pt x="3350387" y="0"/>
                  </a:moveTo>
                  <a:cubicBezTo>
                    <a:pt x="0" y="0"/>
                    <a:pt x="0" y="0"/>
                    <a:pt x="0" y="0"/>
                  </a:cubicBezTo>
                  <a:cubicBezTo>
                    <a:pt x="0" y="1447165"/>
                    <a:pt x="0" y="1447165"/>
                    <a:pt x="0" y="1447165"/>
                  </a:cubicBezTo>
                  <a:cubicBezTo>
                    <a:pt x="3350387" y="1447165"/>
                    <a:pt x="3350387" y="1447165"/>
                    <a:pt x="3350387" y="1447165"/>
                  </a:cubicBezTo>
                  <a:cubicBezTo>
                    <a:pt x="3749294" y="1447165"/>
                    <a:pt x="4074414" y="1122172"/>
                    <a:pt x="4074414" y="723519"/>
                  </a:cubicBezTo>
                  <a:cubicBezTo>
                    <a:pt x="4074414" y="324866"/>
                    <a:pt x="3749294" y="0"/>
                    <a:pt x="3350387" y="0"/>
                  </a:cubicBezTo>
                  <a:close/>
                </a:path>
              </a:pathLst>
            </a:custGeom>
            <a:solidFill>
              <a:srgbClr val="F2F2F2"/>
            </a:solidFill>
          </p:spPr>
          <p:txBody>
            <a:bodyPr/>
            <a:lstStyle/>
            <a:p>
              <a:endParaRPr lang="en-US" sz="1350" dirty="0"/>
            </a:p>
          </p:txBody>
        </p:sp>
      </p:grpSp>
      <p:grpSp>
        <p:nvGrpSpPr>
          <p:cNvPr id="25" name="Group 25"/>
          <p:cNvGrpSpPr/>
          <p:nvPr/>
        </p:nvGrpSpPr>
        <p:grpSpPr>
          <a:xfrm>
            <a:off x="4677595" y="6586373"/>
            <a:ext cx="1697543" cy="1699328"/>
            <a:chOff x="0" y="0"/>
            <a:chExt cx="2054880" cy="2057040"/>
          </a:xfrm>
        </p:grpSpPr>
        <p:sp>
          <p:nvSpPr>
            <p:cNvPr id="26" name="Freeform 26"/>
            <p:cNvSpPr/>
            <p:nvPr/>
          </p:nvSpPr>
          <p:spPr>
            <a:xfrm>
              <a:off x="0" y="0"/>
              <a:ext cx="2054860" cy="2057146"/>
            </a:xfrm>
            <a:custGeom>
              <a:avLst/>
              <a:gdLst/>
              <a:ahLst/>
              <a:cxnLst/>
              <a:rect l="l" t="t" r="r" b="b"/>
              <a:pathLst>
                <a:path w="2054860" h="2057146">
                  <a:moveTo>
                    <a:pt x="0" y="1028573"/>
                  </a:moveTo>
                  <a:cubicBezTo>
                    <a:pt x="0" y="460502"/>
                    <a:pt x="459994" y="0"/>
                    <a:pt x="1027430" y="0"/>
                  </a:cubicBezTo>
                  <a:cubicBezTo>
                    <a:pt x="1594866" y="0"/>
                    <a:pt x="2054860" y="460502"/>
                    <a:pt x="2054860" y="1028573"/>
                  </a:cubicBezTo>
                  <a:cubicBezTo>
                    <a:pt x="2054860" y="1596644"/>
                    <a:pt x="1594866" y="2057146"/>
                    <a:pt x="1027430" y="2057146"/>
                  </a:cubicBezTo>
                  <a:cubicBezTo>
                    <a:pt x="459994" y="2057146"/>
                    <a:pt x="0" y="1596517"/>
                    <a:pt x="0" y="1028573"/>
                  </a:cubicBezTo>
                  <a:close/>
                </a:path>
              </a:pathLst>
            </a:custGeom>
            <a:solidFill>
              <a:srgbClr val="1C5739"/>
            </a:solidFill>
          </p:spPr>
          <p:txBody>
            <a:bodyPr/>
            <a:lstStyle/>
            <a:p>
              <a:endParaRPr lang="en-US" sz="1350" dirty="0"/>
            </a:p>
          </p:txBody>
        </p:sp>
      </p:grpSp>
      <p:sp>
        <p:nvSpPr>
          <p:cNvPr id="27" name="TextBox 27"/>
          <p:cNvSpPr txBox="1"/>
          <p:nvPr/>
        </p:nvSpPr>
        <p:spPr>
          <a:xfrm>
            <a:off x="6559449" y="7276767"/>
            <a:ext cx="2049474" cy="282578"/>
          </a:xfrm>
          <a:prstGeom prst="rect">
            <a:avLst/>
          </a:prstGeom>
        </p:spPr>
        <p:txBody>
          <a:bodyPr lIns="0" tIns="0" rIns="0" bIns="0" rtlCol="0" anchor="t">
            <a:spAutoFit/>
          </a:bodyPr>
          <a:lstStyle/>
          <a:p>
            <a:pPr>
              <a:lnSpc>
                <a:spcPts val="2423"/>
              </a:lnSpc>
            </a:pPr>
            <a:r>
              <a:rPr lang="en-US" sz="1756" spc="172" dirty="0">
                <a:solidFill>
                  <a:srgbClr val="231F20"/>
                </a:solidFill>
                <a:latin typeface="Open Sauce Bold"/>
              </a:rPr>
              <a:t>Step 1</a:t>
            </a:r>
          </a:p>
        </p:txBody>
      </p:sp>
      <p:sp>
        <p:nvSpPr>
          <p:cNvPr id="30" name="Freeform 30"/>
          <p:cNvSpPr/>
          <p:nvPr/>
        </p:nvSpPr>
        <p:spPr>
          <a:xfrm>
            <a:off x="9473046" y="2884526"/>
            <a:ext cx="543548" cy="799432"/>
          </a:xfrm>
          <a:custGeom>
            <a:avLst/>
            <a:gdLst/>
            <a:ahLst/>
            <a:cxnLst/>
            <a:rect l="l" t="t" r="r" b="b"/>
            <a:pathLst>
              <a:path w="724731" h="1065909">
                <a:moveTo>
                  <a:pt x="0" y="0"/>
                </a:moveTo>
                <a:lnTo>
                  <a:pt x="724731" y="0"/>
                </a:lnTo>
                <a:lnTo>
                  <a:pt x="724731" y="1065908"/>
                </a:lnTo>
                <a:lnTo>
                  <a:pt x="0" y="10659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32" name="TextBox 32"/>
          <p:cNvSpPr txBox="1"/>
          <p:nvPr/>
        </p:nvSpPr>
        <p:spPr>
          <a:xfrm>
            <a:off x="7878896" y="5910395"/>
            <a:ext cx="2049474" cy="282578"/>
          </a:xfrm>
          <a:prstGeom prst="rect">
            <a:avLst/>
          </a:prstGeom>
        </p:spPr>
        <p:txBody>
          <a:bodyPr lIns="0" tIns="0" rIns="0" bIns="0" rtlCol="0" anchor="t">
            <a:spAutoFit/>
          </a:bodyPr>
          <a:lstStyle/>
          <a:p>
            <a:pPr marL="0" lvl="1">
              <a:lnSpc>
                <a:spcPts val="2423"/>
              </a:lnSpc>
              <a:spcBef>
                <a:spcPct val="0"/>
              </a:spcBef>
            </a:pPr>
            <a:r>
              <a:rPr lang="en-US" sz="1756" spc="172" dirty="0">
                <a:solidFill>
                  <a:srgbClr val="231F20"/>
                </a:solidFill>
                <a:latin typeface="Open Sauce Bold"/>
              </a:rPr>
              <a:t>Step 2</a:t>
            </a:r>
          </a:p>
        </p:txBody>
      </p:sp>
      <p:sp>
        <p:nvSpPr>
          <p:cNvPr id="33" name="TextBox 33"/>
          <p:cNvSpPr txBox="1"/>
          <p:nvPr/>
        </p:nvSpPr>
        <p:spPr>
          <a:xfrm>
            <a:off x="9283073" y="4528588"/>
            <a:ext cx="2049474" cy="282578"/>
          </a:xfrm>
          <a:prstGeom prst="rect">
            <a:avLst/>
          </a:prstGeom>
        </p:spPr>
        <p:txBody>
          <a:bodyPr lIns="0" tIns="0" rIns="0" bIns="0" rtlCol="0" anchor="t">
            <a:spAutoFit/>
          </a:bodyPr>
          <a:lstStyle/>
          <a:p>
            <a:pPr marL="0" lvl="1">
              <a:lnSpc>
                <a:spcPts val="2423"/>
              </a:lnSpc>
              <a:spcBef>
                <a:spcPct val="0"/>
              </a:spcBef>
            </a:pPr>
            <a:r>
              <a:rPr lang="en-US" sz="1756" spc="172" dirty="0">
                <a:solidFill>
                  <a:srgbClr val="231F20"/>
                </a:solidFill>
                <a:latin typeface="Open Sauce Bold"/>
              </a:rPr>
              <a:t>Step 3</a:t>
            </a:r>
          </a:p>
        </p:txBody>
      </p:sp>
      <p:sp>
        <p:nvSpPr>
          <p:cNvPr id="34" name="TextBox 34"/>
          <p:cNvSpPr txBox="1"/>
          <p:nvPr/>
        </p:nvSpPr>
        <p:spPr>
          <a:xfrm>
            <a:off x="10679811" y="3142953"/>
            <a:ext cx="1908880" cy="282578"/>
          </a:xfrm>
          <a:prstGeom prst="rect">
            <a:avLst/>
          </a:prstGeom>
        </p:spPr>
        <p:txBody>
          <a:bodyPr wrap="square" lIns="0" tIns="0" rIns="0" bIns="0" rtlCol="0" anchor="t">
            <a:spAutoFit/>
          </a:bodyPr>
          <a:lstStyle/>
          <a:p>
            <a:pPr marL="0" lvl="1">
              <a:lnSpc>
                <a:spcPts val="2423"/>
              </a:lnSpc>
              <a:spcBef>
                <a:spcPct val="0"/>
              </a:spcBef>
            </a:pPr>
            <a:r>
              <a:rPr lang="en-US" sz="1756" spc="172" dirty="0">
                <a:solidFill>
                  <a:srgbClr val="231F20"/>
                </a:solidFill>
                <a:latin typeface="Open Sauce Bold"/>
              </a:rPr>
              <a:t>Step 4</a:t>
            </a:r>
          </a:p>
        </p:txBody>
      </p:sp>
      <p:sp>
        <p:nvSpPr>
          <p:cNvPr id="35" name="TextBox 35"/>
          <p:cNvSpPr txBox="1"/>
          <p:nvPr/>
        </p:nvSpPr>
        <p:spPr>
          <a:xfrm>
            <a:off x="1864518" y="4760513"/>
            <a:ext cx="4116235" cy="1085169"/>
          </a:xfrm>
          <a:prstGeom prst="rect">
            <a:avLst/>
          </a:prstGeom>
        </p:spPr>
        <p:txBody>
          <a:bodyPr lIns="0" tIns="0" rIns="0" bIns="0" rtlCol="0" anchor="t">
            <a:spAutoFit/>
          </a:bodyPr>
          <a:lstStyle/>
          <a:p>
            <a:pPr>
              <a:lnSpc>
                <a:spcPts val="4221"/>
              </a:lnSpc>
            </a:pPr>
            <a:r>
              <a:rPr lang="en-US" sz="4263" spc="149" dirty="0">
                <a:solidFill>
                  <a:srgbClr val="040506"/>
                </a:solidFill>
                <a:latin typeface="Codec Pro ExtraBold"/>
              </a:rPr>
              <a:t>Comparison Report</a:t>
            </a:r>
          </a:p>
        </p:txBody>
      </p:sp>
      <p:sp>
        <p:nvSpPr>
          <p:cNvPr id="36" name="TextBox 36"/>
          <p:cNvSpPr txBox="1"/>
          <p:nvPr/>
        </p:nvSpPr>
        <p:spPr>
          <a:xfrm>
            <a:off x="228600" y="7635028"/>
            <a:ext cx="3345057" cy="2215991"/>
          </a:xfrm>
          <a:prstGeom prst="rect">
            <a:avLst/>
          </a:prstGeom>
        </p:spPr>
        <p:txBody>
          <a:bodyPr wrap="square" lIns="0" tIns="0" rIns="0" bIns="0" rtlCol="0" anchor="t">
            <a:spAutoFit/>
          </a:bodyPr>
          <a:lstStyle/>
          <a:p>
            <a:r>
              <a:rPr lang="en-US" b="1" dirty="0"/>
              <a:t>Learning Objective :</a:t>
            </a:r>
            <a:br>
              <a:rPr lang="en-US" b="1" dirty="0"/>
            </a:br>
            <a:r>
              <a:rPr lang="en-US" b="1" dirty="0"/>
              <a:t>#1: Choose the appropriate infographic and chart based on data type.</a:t>
            </a:r>
            <a:br>
              <a:rPr lang="en-US" b="1" dirty="0"/>
            </a:br>
            <a:endParaRPr lang="en-US" dirty="0"/>
          </a:p>
          <a:p>
            <a:r>
              <a:rPr lang="en-US" b="1" dirty="0"/>
              <a:t>#2. Design appropriate visualizations for KPIs</a:t>
            </a:r>
            <a:endParaRPr lang="en-US" dirty="0"/>
          </a:p>
          <a:p>
            <a:endParaRPr lang="en-US" dirty="0"/>
          </a:p>
        </p:txBody>
      </p:sp>
      <p:sp>
        <p:nvSpPr>
          <p:cNvPr id="37" name="TextBox 37"/>
          <p:cNvSpPr txBox="1"/>
          <p:nvPr/>
        </p:nvSpPr>
        <p:spPr>
          <a:xfrm>
            <a:off x="6559449" y="7609285"/>
            <a:ext cx="5499201" cy="223523"/>
          </a:xfrm>
          <a:prstGeom prst="rect">
            <a:avLst/>
          </a:prstGeom>
        </p:spPr>
        <p:txBody>
          <a:bodyPr wrap="square" lIns="0" tIns="0" rIns="0" bIns="0" rtlCol="0" anchor="t">
            <a:spAutoFit/>
          </a:bodyPr>
          <a:lstStyle/>
          <a:p>
            <a:pPr>
              <a:lnSpc>
                <a:spcPts val="1909"/>
              </a:lnSpc>
            </a:pPr>
            <a:r>
              <a:rPr lang="en-US" sz="1383" spc="135" dirty="0">
                <a:solidFill>
                  <a:srgbClr val="231F20"/>
                </a:solidFill>
                <a:latin typeface="Open Sauce"/>
              </a:rPr>
              <a:t>Calculate the percent growth for Walmart</a:t>
            </a:r>
          </a:p>
        </p:txBody>
      </p:sp>
      <p:sp>
        <p:nvSpPr>
          <p:cNvPr id="38" name="TextBox 38"/>
          <p:cNvSpPr txBox="1"/>
          <p:nvPr/>
        </p:nvSpPr>
        <p:spPr>
          <a:xfrm>
            <a:off x="7878895" y="6226532"/>
            <a:ext cx="4522655" cy="710836"/>
          </a:xfrm>
          <a:prstGeom prst="rect">
            <a:avLst/>
          </a:prstGeom>
        </p:spPr>
        <p:txBody>
          <a:bodyPr wrap="square" lIns="0" tIns="0" rIns="0" bIns="0" rtlCol="0" anchor="t">
            <a:spAutoFit/>
          </a:bodyPr>
          <a:lstStyle/>
          <a:p>
            <a:pPr>
              <a:lnSpc>
                <a:spcPts val="1909"/>
              </a:lnSpc>
            </a:pPr>
            <a:r>
              <a:rPr lang="en-US" sz="1383" spc="135" dirty="0">
                <a:solidFill>
                  <a:srgbClr val="231F20"/>
                </a:solidFill>
                <a:latin typeface="Open Sauce"/>
              </a:rPr>
              <a:t>Create graphs for both tables. Embed them in PowerPoint.  Use sparklines for Online Retail Sector Revenue.</a:t>
            </a:r>
          </a:p>
        </p:txBody>
      </p:sp>
      <p:sp>
        <p:nvSpPr>
          <p:cNvPr id="39" name="TextBox 39"/>
          <p:cNvSpPr txBox="1"/>
          <p:nvPr/>
        </p:nvSpPr>
        <p:spPr>
          <a:xfrm>
            <a:off x="9283073" y="4772830"/>
            <a:ext cx="3073093" cy="710836"/>
          </a:xfrm>
          <a:prstGeom prst="rect">
            <a:avLst/>
          </a:prstGeom>
        </p:spPr>
        <p:txBody>
          <a:bodyPr wrap="square" lIns="0" tIns="0" rIns="0" bIns="0" rtlCol="0" anchor="t">
            <a:spAutoFit/>
          </a:bodyPr>
          <a:lstStyle/>
          <a:p>
            <a:pPr>
              <a:lnSpc>
                <a:spcPts val="1909"/>
              </a:lnSpc>
            </a:pPr>
            <a:r>
              <a:rPr lang="en-US" sz="1383" spc="135" dirty="0">
                <a:solidFill>
                  <a:srgbClr val="231F20"/>
                </a:solidFill>
                <a:latin typeface="Open Sauce"/>
              </a:rPr>
              <a:t>Use animation (like Flourish or PowerPoint features for animation</a:t>
            </a:r>
          </a:p>
        </p:txBody>
      </p:sp>
      <p:sp>
        <p:nvSpPr>
          <p:cNvPr id="40" name="TextBox 40"/>
          <p:cNvSpPr txBox="1"/>
          <p:nvPr/>
        </p:nvSpPr>
        <p:spPr>
          <a:xfrm>
            <a:off x="10679811" y="3428951"/>
            <a:ext cx="2080867" cy="954492"/>
          </a:xfrm>
          <a:prstGeom prst="rect">
            <a:avLst/>
          </a:prstGeom>
        </p:spPr>
        <p:txBody>
          <a:bodyPr wrap="square" lIns="0" tIns="0" rIns="0" bIns="0" rtlCol="0" anchor="t">
            <a:spAutoFit/>
          </a:bodyPr>
          <a:lstStyle/>
          <a:p>
            <a:pPr>
              <a:lnSpc>
                <a:spcPts val="1909"/>
              </a:lnSpc>
            </a:pPr>
            <a:r>
              <a:rPr lang="en-US" sz="1383" spc="135" dirty="0">
                <a:solidFill>
                  <a:srgbClr val="231F20"/>
                </a:solidFill>
                <a:latin typeface="Open Sauce"/>
              </a:rPr>
              <a:t>Research and provide insight about the online retail sector</a:t>
            </a:r>
          </a:p>
        </p:txBody>
      </p:sp>
      <p:pic>
        <p:nvPicPr>
          <p:cNvPr id="42" name="Graphic 41" descr="Research with solid fill">
            <a:extLst>
              <a:ext uri="{FF2B5EF4-FFF2-40B4-BE49-F238E27FC236}">
                <a16:creationId xmlns:a16="http://schemas.microsoft.com/office/drawing/2014/main" id="{8A49908F-0EC6-80DC-218C-BBC9F92DD9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80319" y="6762856"/>
            <a:ext cx="1027822" cy="1027822"/>
          </a:xfrm>
          <a:prstGeom prst="rect">
            <a:avLst/>
          </a:prstGeom>
        </p:spPr>
      </p:pic>
      <p:pic>
        <p:nvPicPr>
          <p:cNvPr id="44" name="Graphic 43" descr="Bar graph with upward trend with solid fill">
            <a:extLst>
              <a:ext uri="{FF2B5EF4-FFF2-40B4-BE49-F238E27FC236}">
                <a16:creationId xmlns:a16="http://schemas.microsoft.com/office/drawing/2014/main" id="{9AB10E3B-0B50-0B3D-C82E-DE7A2148AC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32570" y="4095307"/>
            <a:ext cx="1006605" cy="1006605"/>
          </a:xfrm>
          <a:prstGeom prst="rect">
            <a:avLst/>
          </a:prstGeom>
        </p:spPr>
      </p:pic>
      <p:pic>
        <p:nvPicPr>
          <p:cNvPr id="46" name="Picture 45" descr="A black and blue drawing of a presentation board&#10;&#10;Description automatically generated">
            <a:extLst>
              <a:ext uri="{FF2B5EF4-FFF2-40B4-BE49-F238E27FC236}">
                <a16:creationId xmlns:a16="http://schemas.microsoft.com/office/drawing/2014/main" id="{A00CDA38-5866-A71C-C24A-0DF06CA598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96138" y="1564951"/>
            <a:ext cx="889600" cy="834000"/>
          </a:xfrm>
          <a:prstGeom prst="rect">
            <a:avLst/>
          </a:prstGeom>
        </p:spPr>
      </p:pic>
      <p:sp>
        <p:nvSpPr>
          <p:cNvPr id="41" name="TextBox 34">
            <a:extLst>
              <a:ext uri="{FF2B5EF4-FFF2-40B4-BE49-F238E27FC236}">
                <a16:creationId xmlns:a16="http://schemas.microsoft.com/office/drawing/2014/main" id="{21912AD5-03F9-5625-9550-6E001179CDC9}"/>
              </a:ext>
            </a:extLst>
          </p:cNvPr>
          <p:cNvSpPr txBox="1"/>
          <p:nvPr/>
        </p:nvSpPr>
        <p:spPr>
          <a:xfrm>
            <a:off x="11833477" y="1297723"/>
            <a:ext cx="1908880" cy="282578"/>
          </a:xfrm>
          <a:prstGeom prst="rect">
            <a:avLst/>
          </a:prstGeom>
        </p:spPr>
        <p:txBody>
          <a:bodyPr wrap="square" lIns="0" tIns="0" rIns="0" bIns="0" rtlCol="0" anchor="t">
            <a:spAutoFit/>
          </a:bodyPr>
          <a:lstStyle/>
          <a:p>
            <a:pPr marL="0" lvl="1">
              <a:lnSpc>
                <a:spcPts val="2423"/>
              </a:lnSpc>
              <a:spcBef>
                <a:spcPct val="0"/>
              </a:spcBef>
            </a:pPr>
            <a:r>
              <a:rPr lang="en-US" sz="1756" spc="172" dirty="0">
                <a:solidFill>
                  <a:srgbClr val="231F20"/>
                </a:solidFill>
                <a:latin typeface="Open Sauce Bold"/>
              </a:rPr>
              <a:t>Step 5</a:t>
            </a:r>
          </a:p>
        </p:txBody>
      </p:sp>
      <p:sp>
        <p:nvSpPr>
          <p:cNvPr id="45" name="TextBox 39">
            <a:extLst>
              <a:ext uri="{FF2B5EF4-FFF2-40B4-BE49-F238E27FC236}">
                <a16:creationId xmlns:a16="http://schemas.microsoft.com/office/drawing/2014/main" id="{84A03ACF-B63D-3DB4-92F0-86E6396A1E2B}"/>
              </a:ext>
            </a:extLst>
          </p:cNvPr>
          <p:cNvSpPr txBox="1"/>
          <p:nvPr/>
        </p:nvSpPr>
        <p:spPr>
          <a:xfrm>
            <a:off x="11875431" y="1598505"/>
            <a:ext cx="1770493" cy="954492"/>
          </a:xfrm>
          <a:prstGeom prst="rect">
            <a:avLst/>
          </a:prstGeom>
        </p:spPr>
        <p:txBody>
          <a:bodyPr wrap="square" lIns="0" tIns="0" rIns="0" bIns="0" rtlCol="0" anchor="t">
            <a:spAutoFit/>
          </a:bodyPr>
          <a:lstStyle/>
          <a:p>
            <a:pPr>
              <a:lnSpc>
                <a:spcPts val="1909"/>
              </a:lnSpc>
            </a:pPr>
            <a:r>
              <a:rPr lang="en-US" sz="1383" spc="135" dirty="0">
                <a:solidFill>
                  <a:srgbClr val="231F20"/>
                </a:solidFill>
                <a:latin typeface="Open Sauce"/>
              </a:rPr>
              <a:t>Post the PowerPoint and be ready to discuss insights.</a:t>
            </a:r>
          </a:p>
        </p:txBody>
      </p:sp>
      <p:pic>
        <p:nvPicPr>
          <p:cNvPr id="47" name="Picture 46" descr="A screenshot of a computer&#10;&#10;Description automatically generated">
            <a:extLst>
              <a:ext uri="{FF2B5EF4-FFF2-40B4-BE49-F238E27FC236}">
                <a16:creationId xmlns:a16="http://schemas.microsoft.com/office/drawing/2014/main" id="{9B5E1970-D13E-BB06-0DC4-E9F9C04E54E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53168" y="5793629"/>
            <a:ext cx="1193503" cy="46717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6908900" y="-273323"/>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sz="1350" dirty="0"/>
          </a:p>
        </p:txBody>
      </p:sp>
      <p:sp>
        <p:nvSpPr>
          <p:cNvPr id="3" name="TextBox 3"/>
          <p:cNvSpPr txBox="1"/>
          <p:nvPr/>
        </p:nvSpPr>
        <p:spPr>
          <a:xfrm>
            <a:off x="2963327" y="3001467"/>
            <a:ext cx="4076896" cy="1486304"/>
          </a:xfrm>
          <a:prstGeom prst="rect">
            <a:avLst/>
          </a:prstGeom>
        </p:spPr>
        <p:txBody>
          <a:bodyPr lIns="0" tIns="0" rIns="0" bIns="0" rtlCol="0" anchor="t">
            <a:spAutoFit/>
          </a:bodyPr>
          <a:lstStyle/>
          <a:p>
            <a:pPr algn="ctr">
              <a:lnSpc>
                <a:spcPts val="5702"/>
              </a:lnSpc>
            </a:pPr>
            <a:r>
              <a:rPr lang="en-US" sz="6131" spc="662" dirty="0">
                <a:solidFill>
                  <a:srgbClr val="231F20"/>
                </a:solidFill>
                <a:latin typeface="Arial Black" panose="020B0A04020102020204" pitchFamily="34" charset="0"/>
              </a:rPr>
              <a:t>THANK YOU</a:t>
            </a:r>
          </a:p>
        </p:txBody>
      </p:sp>
      <p:grpSp>
        <p:nvGrpSpPr>
          <p:cNvPr id="9" name="Group 9"/>
          <p:cNvGrpSpPr/>
          <p:nvPr/>
        </p:nvGrpSpPr>
        <p:grpSpPr>
          <a:xfrm rot="773821">
            <a:off x="7192532" y="3962903"/>
            <a:ext cx="2244881" cy="6361762"/>
            <a:chOff x="0" y="0"/>
            <a:chExt cx="82656" cy="2234034"/>
          </a:xfrm>
        </p:grpSpPr>
        <p:sp>
          <p:nvSpPr>
            <p:cNvPr id="10" name="Freeform 10"/>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solidFill>
              <a:srgbClr val="1C5739"/>
            </a:solidFill>
          </p:spPr>
          <p:txBody>
            <a:bodyPr/>
            <a:lstStyle/>
            <a:p>
              <a:endParaRPr lang="en-US" sz="1350" dirty="0"/>
            </a:p>
          </p:txBody>
        </p:sp>
        <p:sp>
          <p:nvSpPr>
            <p:cNvPr id="11" name="TextBox 11"/>
            <p:cNvSpPr txBox="1"/>
            <p:nvPr/>
          </p:nvSpPr>
          <p:spPr>
            <a:xfrm>
              <a:off x="0" y="-19050"/>
              <a:ext cx="82656" cy="2253084"/>
            </a:xfrm>
            <a:prstGeom prst="rect">
              <a:avLst/>
            </a:prstGeom>
          </p:spPr>
          <p:txBody>
            <a:bodyPr lIns="38100" tIns="38100" rIns="38100" bIns="38100" rtlCol="0" anchor="ctr"/>
            <a:lstStyle/>
            <a:p>
              <a:pPr algn="ctr">
                <a:lnSpc>
                  <a:spcPts val="2144"/>
                </a:lnSpc>
              </a:pPr>
              <a:endParaRPr sz="1350" dirty="0"/>
            </a:p>
          </p:txBody>
        </p:sp>
      </p:grpSp>
      <p:grpSp>
        <p:nvGrpSpPr>
          <p:cNvPr id="12" name="Group 12"/>
          <p:cNvGrpSpPr/>
          <p:nvPr/>
        </p:nvGrpSpPr>
        <p:grpSpPr>
          <a:xfrm rot="773821">
            <a:off x="1402128" y="1962619"/>
            <a:ext cx="235375" cy="6361762"/>
            <a:chOff x="0" y="0"/>
            <a:chExt cx="82656" cy="2234034"/>
          </a:xfrm>
        </p:grpSpPr>
        <p:sp>
          <p:nvSpPr>
            <p:cNvPr id="13" name="Freeform 13"/>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solidFill>
              <a:srgbClr val="397D5A"/>
            </a:solidFill>
          </p:spPr>
          <p:txBody>
            <a:bodyPr/>
            <a:lstStyle/>
            <a:p>
              <a:endParaRPr lang="en-US" sz="1350" dirty="0"/>
            </a:p>
          </p:txBody>
        </p:sp>
        <p:sp>
          <p:nvSpPr>
            <p:cNvPr id="14" name="TextBox 14"/>
            <p:cNvSpPr txBox="1"/>
            <p:nvPr/>
          </p:nvSpPr>
          <p:spPr>
            <a:xfrm>
              <a:off x="0" y="-19050"/>
              <a:ext cx="82656" cy="2253084"/>
            </a:xfrm>
            <a:prstGeom prst="rect">
              <a:avLst/>
            </a:prstGeom>
          </p:spPr>
          <p:txBody>
            <a:bodyPr lIns="38100" tIns="38100" rIns="38100" bIns="38100" rtlCol="0" anchor="ctr"/>
            <a:lstStyle/>
            <a:p>
              <a:pPr algn="ctr">
                <a:lnSpc>
                  <a:spcPts val="2144"/>
                </a:lnSpc>
              </a:pPr>
              <a:endParaRPr sz="1350" dirty="0"/>
            </a:p>
          </p:txBody>
        </p:sp>
      </p:grpSp>
      <p:sp>
        <p:nvSpPr>
          <p:cNvPr id="16" name="TextBox 16"/>
          <p:cNvSpPr txBox="1"/>
          <p:nvPr/>
        </p:nvSpPr>
        <p:spPr>
          <a:xfrm>
            <a:off x="3803162" y="1701500"/>
            <a:ext cx="2226792" cy="339708"/>
          </a:xfrm>
          <a:prstGeom prst="rect">
            <a:avLst/>
          </a:prstGeom>
        </p:spPr>
        <p:txBody>
          <a:bodyPr lIns="0" tIns="0" rIns="0" bIns="0" rtlCol="0" anchor="t">
            <a:spAutoFit/>
          </a:bodyPr>
          <a:lstStyle/>
          <a:p>
            <a:pPr algn="ctr">
              <a:lnSpc>
                <a:spcPts val="2885"/>
              </a:lnSpc>
            </a:pPr>
            <a:r>
              <a:rPr lang="en-US" sz="2061" spc="103" dirty="0">
                <a:solidFill>
                  <a:srgbClr val="1C5739"/>
                </a:solidFill>
                <a:latin typeface="Open Sauce"/>
              </a:rPr>
              <a:t>Chapter 6</a:t>
            </a:r>
          </a:p>
        </p:txBody>
      </p:sp>
      <p:sp>
        <p:nvSpPr>
          <p:cNvPr id="19" name="Freeform 19"/>
          <p:cNvSpPr/>
          <p:nvPr/>
        </p:nvSpPr>
        <p:spPr>
          <a:xfrm>
            <a:off x="631470" y="5813356"/>
            <a:ext cx="2101444" cy="2101444"/>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397D5A"/>
          </a:solidFill>
        </p:spPr>
        <p:txBody>
          <a:bodyPr/>
          <a:lstStyle/>
          <a:p>
            <a:endParaRPr lang="en-US" sz="1350" dirty="0"/>
          </a:p>
        </p:txBody>
      </p:sp>
      <p:sp>
        <p:nvSpPr>
          <p:cNvPr id="21" name="TextBox 21"/>
          <p:cNvSpPr txBox="1"/>
          <p:nvPr/>
        </p:nvSpPr>
        <p:spPr>
          <a:xfrm>
            <a:off x="10424516" y="6545538"/>
            <a:ext cx="2260644" cy="257506"/>
          </a:xfrm>
          <a:prstGeom prst="rect">
            <a:avLst/>
          </a:prstGeom>
        </p:spPr>
        <p:txBody>
          <a:bodyPr wrap="square" lIns="0" tIns="0" rIns="0" bIns="0" rtlCol="0" anchor="t">
            <a:spAutoFit/>
          </a:bodyPr>
          <a:lstStyle/>
          <a:p>
            <a:pPr>
              <a:lnSpc>
                <a:spcPts val="2181"/>
              </a:lnSpc>
            </a:pPr>
            <a:r>
              <a:rPr lang="en-US" sz="1558" dirty="0">
                <a:solidFill>
                  <a:srgbClr val="000000"/>
                </a:solidFill>
                <a:latin typeface="Open Sauce"/>
              </a:rPr>
              <a:t>jmitchell@smwc.edu</a:t>
            </a:r>
          </a:p>
        </p:txBody>
      </p:sp>
      <p:sp>
        <p:nvSpPr>
          <p:cNvPr id="22" name="TextBox 22"/>
          <p:cNvSpPr txBox="1"/>
          <p:nvPr/>
        </p:nvSpPr>
        <p:spPr>
          <a:xfrm>
            <a:off x="10393397" y="6942430"/>
            <a:ext cx="3548842" cy="257506"/>
          </a:xfrm>
          <a:prstGeom prst="rect">
            <a:avLst/>
          </a:prstGeom>
        </p:spPr>
        <p:txBody>
          <a:bodyPr wrap="square" lIns="0" tIns="0" rIns="0" bIns="0" rtlCol="0" anchor="t">
            <a:spAutoFit/>
          </a:bodyPr>
          <a:lstStyle/>
          <a:p>
            <a:pPr>
              <a:lnSpc>
                <a:spcPts val="2181"/>
              </a:lnSpc>
            </a:pPr>
            <a:r>
              <a:rPr lang="en-US" sz="1558" dirty="0">
                <a:solidFill>
                  <a:srgbClr val="000000"/>
                </a:solidFill>
                <a:latin typeface="Open Sauce"/>
              </a:rPr>
              <a:t>Saint Mary-of-the-Woods College</a:t>
            </a:r>
          </a:p>
        </p:txBody>
      </p:sp>
      <p:sp>
        <p:nvSpPr>
          <p:cNvPr id="24" name="Freeform 24"/>
          <p:cNvSpPr/>
          <p:nvPr/>
        </p:nvSpPr>
        <p:spPr>
          <a:xfrm>
            <a:off x="9941134" y="6908833"/>
            <a:ext cx="288716" cy="288716"/>
          </a:xfrm>
          <a:custGeom>
            <a:avLst/>
            <a:gdLst/>
            <a:ahLst/>
            <a:cxnLst/>
            <a:rect l="l" t="t" r="r" b="b"/>
            <a:pathLst>
              <a:path w="384955" h="384955">
                <a:moveTo>
                  <a:pt x="0" y="0"/>
                </a:moveTo>
                <a:lnTo>
                  <a:pt x="384955" y="0"/>
                </a:lnTo>
                <a:lnTo>
                  <a:pt x="384955" y="384955"/>
                </a:lnTo>
                <a:lnTo>
                  <a:pt x="0" y="3849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25" name="Freeform 25"/>
          <p:cNvSpPr/>
          <p:nvPr/>
        </p:nvSpPr>
        <p:spPr>
          <a:xfrm>
            <a:off x="9959277" y="6544998"/>
            <a:ext cx="288716" cy="288716"/>
          </a:xfrm>
          <a:custGeom>
            <a:avLst/>
            <a:gdLst/>
            <a:ahLst/>
            <a:cxnLst/>
            <a:rect l="l" t="t" r="r" b="b"/>
            <a:pathLst>
              <a:path w="384955" h="384955">
                <a:moveTo>
                  <a:pt x="0" y="0"/>
                </a:moveTo>
                <a:lnTo>
                  <a:pt x="384955" y="0"/>
                </a:lnTo>
                <a:lnTo>
                  <a:pt x="384955" y="384955"/>
                </a:lnTo>
                <a:lnTo>
                  <a:pt x="0" y="3849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350" dirty="0"/>
          </a:p>
        </p:txBody>
      </p:sp>
      <p:sp>
        <p:nvSpPr>
          <p:cNvPr id="28" name="TextBox 28"/>
          <p:cNvSpPr txBox="1"/>
          <p:nvPr/>
        </p:nvSpPr>
        <p:spPr>
          <a:xfrm>
            <a:off x="9959277" y="6147942"/>
            <a:ext cx="4393034" cy="308931"/>
          </a:xfrm>
          <a:prstGeom prst="rect">
            <a:avLst/>
          </a:prstGeom>
        </p:spPr>
        <p:txBody>
          <a:bodyPr lIns="0" tIns="0" rIns="0" bIns="0" rtlCol="0" anchor="t">
            <a:spAutoFit/>
          </a:bodyPr>
          <a:lstStyle/>
          <a:p>
            <a:pPr>
              <a:lnSpc>
                <a:spcPts val="2601"/>
              </a:lnSpc>
            </a:pPr>
            <a:r>
              <a:rPr lang="en-US" sz="1858" dirty="0">
                <a:solidFill>
                  <a:srgbClr val="000000"/>
                </a:solidFill>
                <a:latin typeface="Montserrat Light Bold"/>
              </a:rPr>
              <a:t>Jennie Mitchell, Ph.D.</a:t>
            </a:r>
          </a:p>
        </p:txBody>
      </p:sp>
      <p:pic>
        <p:nvPicPr>
          <p:cNvPr id="30" name="Picture 29" descr="A hand holding a black card&#10;&#10;Description automatically generated">
            <a:extLst>
              <a:ext uri="{FF2B5EF4-FFF2-40B4-BE49-F238E27FC236}">
                <a16:creationId xmlns:a16="http://schemas.microsoft.com/office/drawing/2014/main" id="{2ED954C3-E08F-B731-395C-0588EB3832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05712" y="6445400"/>
            <a:ext cx="1132680" cy="1725989"/>
          </a:xfrm>
          <a:prstGeom prst="rect">
            <a:avLst/>
          </a:prstGeom>
        </p:spPr>
      </p:pic>
      <p:pic>
        <p:nvPicPr>
          <p:cNvPr id="29" name="Picture 28" descr="A group of people in front of a city&#10;&#10;Description automatically generated">
            <a:extLst>
              <a:ext uri="{FF2B5EF4-FFF2-40B4-BE49-F238E27FC236}">
                <a16:creationId xmlns:a16="http://schemas.microsoft.com/office/drawing/2014/main" id="{14DA767B-6275-7F28-AAC6-8A0A010B66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16104" y="1771650"/>
            <a:ext cx="5425733" cy="3618964"/>
          </a:xfrm>
          <a:prstGeom prst="rect">
            <a:avLst/>
          </a:prstGeom>
        </p:spPr>
      </p:pic>
      <p:grpSp>
        <p:nvGrpSpPr>
          <p:cNvPr id="31" name="Group 6">
            <a:extLst>
              <a:ext uri="{FF2B5EF4-FFF2-40B4-BE49-F238E27FC236}">
                <a16:creationId xmlns:a16="http://schemas.microsoft.com/office/drawing/2014/main" id="{78D32B37-73CA-AD42-ED41-B2F9A9B11015}"/>
              </a:ext>
            </a:extLst>
          </p:cNvPr>
          <p:cNvGrpSpPr/>
          <p:nvPr/>
        </p:nvGrpSpPr>
        <p:grpSpPr>
          <a:xfrm rot="756955">
            <a:off x="-5472262" y="-466731"/>
            <a:ext cx="6896373" cy="9623941"/>
            <a:chOff x="0" y="0"/>
            <a:chExt cx="5537802" cy="3379601"/>
          </a:xfrm>
        </p:grpSpPr>
        <p:sp>
          <p:nvSpPr>
            <p:cNvPr id="32" name="Freeform 7">
              <a:extLst>
                <a:ext uri="{FF2B5EF4-FFF2-40B4-BE49-F238E27FC236}">
                  <a16:creationId xmlns:a16="http://schemas.microsoft.com/office/drawing/2014/main" id="{3278D4A3-3FE0-070B-A6B8-C975A1589EF0}"/>
                </a:ext>
              </a:extLst>
            </p:cNvPr>
            <p:cNvSpPr/>
            <p:nvPr/>
          </p:nvSpPr>
          <p:spPr>
            <a:xfrm>
              <a:off x="0" y="0"/>
              <a:ext cx="5537802" cy="3379601"/>
            </a:xfrm>
            <a:custGeom>
              <a:avLst/>
              <a:gdLst/>
              <a:ahLst/>
              <a:cxnLst/>
              <a:rect l="l" t="t" r="r" b="b"/>
              <a:pathLst>
                <a:path w="5537802" h="3379601">
                  <a:moveTo>
                    <a:pt x="0" y="0"/>
                  </a:moveTo>
                  <a:lnTo>
                    <a:pt x="5537802" y="0"/>
                  </a:lnTo>
                  <a:lnTo>
                    <a:pt x="5537802" y="3379601"/>
                  </a:lnTo>
                  <a:lnTo>
                    <a:pt x="0" y="3379601"/>
                  </a:lnTo>
                  <a:close/>
                </a:path>
              </a:pathLst>
            </a:custGeom>
            <a:solidFill>
              <a:srgbClr val="1C5739"/>
            </a:solidFill>
          </p:spPr>
          <p:txBody>
            <a:bodyPr/>
            <a:lstStyle/>
            <a:p>
              <a:endParaRPr lang="en-US" sz="1350" dirty="0"/>
            </a:p>
          </p:txBody>
        </p:sp>
        <p:sp>
          <p:nvSpPr>
            <p:cNvPr id="33" name="TextBox 8">
              <a:extLst>
                <a:ext uri="{FF2B5EF4-FFF2-40B4-BE49-F238E27FC236}">
                  <a16:creationId xmlns:a16="http://schemas.microsoft.com/office/drawing/2014/main" id="{1F811AE3-D0C6-CFF0-22A3-0F62BB6458E5}"/>
                </a:ext>
              </a:extLst>
            </p:cNvPr>
            <p:cNvSpPr txBox="1"/>
            <p:nvPr/>
          </p:nvSpPr>
          <p:spPr>
            <a:xfrm>
              <a:off x="0" y="-19050"/>
              <a:ext cx="5537802" cy="3398651"/>
            </a:xfrm>
            <a:prstGeom prst="rect">
              <a:avLst/>
            </a:prstGeom>
          </p:spPr>
          <p:txBody>
            <a:bodyPr lIns="38100" tIns="38100" rIns="38100" bIns="38100" rtlCol="0" anchor="ctr"/>
            <a:lstStyle/>
            <a:p>
              <a:pPr algn="ctr">
                <a:lnSpc>
                  <a:spcPts val="2144"/>
                </a:lnSpc>
              </a:pPr>
              <a:endParaRPr sz="1350" dirty="0"/>
            </a:p>
          </p:txBody>
        </p:sp>
      </p:grpSp>
      <p:sp>
        <p:nvSpPr>
          <p:cNvPr id="35" name="TextBox 28">
            <a:extLst>
              <a:ext uri="{FF2B5EF4-FFF2-40B4-BE49-F238E27FC236}">
                <a16:creationId xmlns:a16="http://schemas.microsoft.com/office/drawing/2014/main" id="{EFC86650-D694-606F-D3EF-7488814E1A15}"/>
              </a:ext>
            </a:extLst>
          </p:cNvPr>
          <p:cNvSpPr txBox="1"/>
          <p:nvPr/>
        </p:nvSpPr>
        <p:spPr>
          <a:xfrm>
            <a:off x="9972102" y="7475778"/>
            <a:ext cx="4393034" cy="308931"/>
          </a:xfrm>
          <a:prstGeom prst="rect">
            <a:avLst/>
          </a:prstGeom>
        </p:spPr>
        <p:txBody>
          <a:bodyPr lIns="0" tIns="0" rIns="0" bIns="0" rtlCol="0" anchor="t">
            <a:spAutoFit/>
          </a:bodyPr>
          <a:lstStyle/>
          <a:p>
            <a:pPr>
              <a:lnSpc>
                <a:spcPts val="2601"/>
              </a:lnSpc>
            </a:pPr>
            <a:r>
              <a:rPr lang="en-US" sz="1858" dirty="0">
                <a:solidFill>
                  <a:srgbClr val="000000"/>
                </a:solidFill>
                <a:latin typeface="Montserrat Light Bold"/>
              </a:rPr>
              <a:t>Trent Deckard</a:t>
            </a:r>
          </a:p>
        </p:txBody>
      </p:sp>
      <p:sp>
        <p:nvSpPr>
          <p:cNvPr id="36" name="TextBox 21">
            <a:extLst>
              <a:ext uri="{FF2B5EF4-FFF2-40B4-BE49-F238E27FC236}">
                <a16:creationId xmlns:a16="http://schemas.microsoft.com/office/drawing/2014/main" id="{4640AB3B-BAB5-2153-5285-5327C80C894E}"/>
              </a:ext>
            </a:extLst>
          </p:cNvPr>
          <p:cNvSpPr txBox="1"/>
          <p:nvPr/>
        </p:nvSpPr>
        <p:spPr>
          <a:xfrm>
            <a:off x="10528970" y="7916270"/>
            <a:ext cx="3339687" cy="257506"/>
          </a:xfrm>
          <a:prstGeom prst="rect">
            <a:avLst/>
          </a:prstGeom>
        </p:spPr>
        <p:txBody>
          <a:bodyPr wrap="square" lIns="0" tIns="0" rIns="0" bIns="0" rtlCol="0" anchor="t">
            <a:spAutoFit/>
          </a:bodyPr>
          <a:lstStyle/>
          <a:p>
            <a:pPr>
              <a:lnSpc>
                <a:spcPts val="2181"/>
              </a:lnSpc>
            </a:pPr>
            <a:r>
              <a:rPr lang="en-US" sz="1558" dirty="0">
                <a:solidFill>
                  <a:srgbClr val="000000"/>
                </a:solidFill>
                <a:latin typeface="Open Sauce"/>
              </a:rPr>
              <a:t>Trent.deckard@smwc.edu</a:t>
            </a:r>
          </a:p>
        </p:txBody>
      </p:sp>
      <p:sp>
        <p:nvSpPr>
          <p:cNvPr id="37" name="Freeform 25">
            <a:extLst>
              <a:ext uri="{FF2B5EF4-FFF2-40B4-BE49-F238E27FC236}">
                <a16:creationId xmlns:a16="http://schemas.microsoft.com/office/drawing/2014/main" id="{0C124862-CD6B-03CD-4B5A-C900D17CC2F4}"/>
              </a:ext>
            </a:extLst>
          </p:cNvPr>
          <p:cNvSpPr/>
          <p:nvPr/>
        </p:nvSpPr>
        <p:spPr>
          <a:xfrm>
            <a:off x="10001251" y="7898915"/>
            <a:ext cx="288716" cy="288716"/>
          </a:xfrm>
          <a:custGeom>
            <a:avLst/>
            <a:gdLst/>
            <a:ahLst/>
            <a:cxnLst/>
            <a:rect l="l" t="t" r="r" b="b"/>
            <a:pathLst>
              <a:path w="384955" h="384955">
                <a:moveTo>
                  <a:pt x="0" y="0"/>
                </a:moveTo>
                <a:lnTo>
                  <a:pt x="384955" y="0"/>
                </a:lnTo>
                <a:lnTo>
                  <a:pt x="384955" y="384955"/>
                </a:lnTo>
                <a:lnTo>
                  <a:pt x="0" y="3849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350" dirty="0"/>
          </a:p>
        </p:txBody>
      </p:sp>
      <p:sp>
        <p:nvSpPr>
          <p:cNvPr id="38" name="Freeform 24">
            <a:extLst>
              <a:ext uri="{FF2B5EF4-FFF2-40B4-BE49-F238E27FC236}">
                <a16:creationId xmlns:a16="http://schemas.microsoft.com/office/drawing/2014/main" id="{6B0B3626-D463-71DE-3B2C-8443339C8E13}"/>
              </a:ext>
            </a:extLst>
          </p:cNvPr>
          <p:cNvSpPr/>
          <p:nvPr/>
        </p:nvSpPr>
        <p:spPr>
          <a:xfrm>
            <a:off x="9986818" y="8285927"/>
            <a:ext cx="288716" cy="288716"/>
          </a:xfrm>
          <a:custGeom>
            <a:avLst/>
            <a:gdLst/>
            <a:ahLst/>
            <a:cxnLst/>
            <a:rect l="l" t="t" r="r" b="b"/>
            <a:pathLst>
              <a:path w="384955" h="384955">
                <a:moveTo>
                  <a:pt x="0" y="0"/>
                </a:moveTo>
                <a:lnTo>
                  <a:pt x="384955" y="0"/>
                </a:lnTo>
                <a:lnTo>
                  <a:pt x="384955" y="384955"/>
                </a:lnTo>
                <a:lnTo>
                  <a:pt x="0" y="3849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41" name="TextBox 22">
            <a:extLst>
              <a:ext uri="{FF2B5EF4-FFF2-40B4-BE49-F238E27FC236}">
                <a16:creationId xmlns:a16="http://schemas.microsoft.com/office/drawing/2014/main" id="{7CE3BCB9-412A-A4A5-2887-CFAE03359E2C}"/>
              </a:ext>
            </a:extLst>
          </p:cNvPr>
          <p:cNvSpPr txBox="1"/>
          <p:nvPr/>
        </p:nvSpPr>
        <p:spPr>
          <a:xfrm>
            <a:off x="10381372" y="8319524"/>
            <a:ext cx="3548842" cy="257506"/>
          </a:xfrm>
          <a:prstGeom prst="rect">
            <a:avLst/>
          </a:prstGeom>
        </p:spPr>
        <p:txBody>
          <a:bodyPr wrap="square" lIns="0" tIns="0" rIns="0" bIns="0" rtlCol="0" anchor="t">
            <a:spAutoFit/>
          </a:bodyPr>
          <a:lstStyle/>
          <a:p>
            <a:pPr>
              <a:lnSpc>
                <a:spcPts val="2181"/>
              </a:lnSpc>
            </a:pPr>
            <a:r>
              <a:rPr lang="en-US" sz="1558" dirty="0">
                <a:solidFill>
                  <a:srgbClr val="000000"/>
                </a:solidFill>
                <a:latin typeface="Open Sauce"/>
              </a:rPr>
              <a:t>Saint Mary-of-the-Woods College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9E1E2-1C8A-61AD-BD80-4DDE55B10FB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4232850-5C55-4986-FB60-DCFD572AB804}"/>
              </a:ext>
            </a:extLst>
          </p:cNvPr>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sz="1350" dirty="0"/>
          </a:p>
        </p:txBody>
      </p:sp>
      <p:grpSp>
        <p:nvGrpSpPr>
          <p:cNvPr id="3" name="Group 3">
            <a:extLst>
              <a:ext uri="{FF2B5EF4-FFF2-40B4-BE49-F238E27FC236}">
                <a16:creationId xmlns:a16="http://schemas.microsoft.com/office/drawing/2014/main" id="{8DC5A03D-2550-C0B5-7620-5B56CFA4FDD4}"/>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8D705DF2-5A32-3798-B8B4-BACD43484E44}"/>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a:extLst>
                <a:ext uri="{FF2B5EF4-FFF2-40B4-BE49-F238E27FC236}">
                  <a16:creationId xmlns:a16="http://schemas.microsoft.com/office/drawing/2014/main" id="{FF1676BA-49BA-2105-0101-96238F39A879}"/>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grpSp>
        <p:nvGrpSpPr>
          <p:cNvPr id="7" name="Group 7">
            <a:extLst>
              <a:ext uri="{FF2B5EF4-FFF2-40B4-BE49-F238E27FC236}">
                <a16:creationId xmlns:a16="http://schemas.microsoft.com/office/drawing/2014/main" id="{FF2E4B84-C393-8C3A-0614-8983A5E0CC45}"/>
              </a:ext>
            </a:extLst>
          </p:cNvPr>
          <p:cNvGrpSpPr/>
          <p:nvPr/>
        </p:nvGrpSpPr>
        <p:grpSpPr>
          <a:xfrm>
            <a:off x="228600" y="3732202"/>
            <a:ext cx="5458193" cy="613180"/>
            <a:chOff x="0" y="-47625"/>
            <a:chExt cx="1178269" cy="215328"/>
          </a:xfrm>
        </p:grpSpPr>
        <p:sp>
          <p:nvSpPr>
            <p:cNvPr id="8" name="Freeform 8">
              <a:extLst>
                <a:ext uri="{FF2B5EF4-FFF2-40B4-BE49-F238E27FC236}">
                  <a16:creationId xmlns:a16="http://schemas.microsoft.com/office/drawing/2014/main" id="{61630080-8EC1-E579-23ED-F0C225633AAA}"/>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073620D8-18FC-4A12-9CA2-E8D3FFA8EB8D}"/>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Types of Variables</a:t>
              </a:r>
            </a:p>
          </p:txBody>
        </p:sp>
      </p:grpSp>
      <p:sp>
        <p:nvSpPr>
          <p:cNvPr id="10" name="TextBox 10">
            <a:extLst>
              <a:ext uri="{FF2B5EF4-FFF2-40B4-BE49-F238E27FC236}">
                <a16:creationId xmlns:a16="http://schemas.microsoft.com/office/drawing/2014/main" id="{E7C2B407-6A67-ABD5-8651-9212AA1661FA}"/>
              </a:ext>
            </a:extLst>
          </p:cNvPr>
          <p:cNvSpPr txBox="1"/>
          <p:nvPr/>
        </p:nvSpPr>
        <p:spPr>
          <a:xfrm>
            <a:off x="462207" y="1418472"/>
            <a:ext cx="12692319" cy="2007473"/>
          </a:xfrm>
          <a:prstGeom prst="rect">
            <a:avLst/>
          </a:prstGeom>
        </p:spPr>
        <p:txBody>
          <a:bodyPr wrap="square" lIns="0" tIns="0" rIns="0" bIns="0" rtlCol="0" anchor="t">
            <a:spAutoFit/>
          </a:bodyPr>
          <a:lstStyle/>
          <a:p>
            <a:pPr algn="ctr">
              <a:lnSpc>
                <a:spcPts val="8165"/>
              </a:lnSpc>
            </a:pPr>
            <a:r>
              <a:rPr lang="en-US" sz="3600" spc="580" dirty="0">
                <a:solidFill>
                  <a:srgbClr val="FFFFFF"/>
                </a:solidFill>
                <a:latin typeface="Arial Black" panose="020B0A04020102020204" pitchFamily="34" charset="0"/>
              </a:rPr>
              <a:t>1. Types of Data: </a:t>
            </a:r>
            <a:br>
              <a:rPr lang="en-US" sz="3600" spc="580" dirty="0">
                <a:solidFill>
                  <a:srgbClr val="FFFFFF"/>
                </a:solidFill>
                <a:latin typeface="Arial Black" panose="020B0A04020102020204" pitchFamily="34" charset="0"/>
              </a:rPr>
            </a:br>
            <a:r>
              <a:rPr lang="en-US" sz="3600" spc="580" dirty="0">
                <a:solidFill>
                  <a:srgbClr val="FFFFFF"/>
                </a:solidFill>
                <a:latin typeface="Arial Black" panose="020B0A04020102020204" pitchFamily="34" charset="0"/>
              </a:rPr>
              <a:t>Univariate, Bivariate, &amp; Multivariate</a:t>
            </a:r>
          </a:p>
        </p:txBody>
      </p:sp>
      <p:sp>
        <p:nvSpPr>
          <p:cNvPr id="28" name="Freeform 28">
            <a:extLst>
              <a:ext uri="{FF2B5EF4-FFF2-40B4-BE49-F238E27FC236}">
                <a16:creationId xmlns:a16="http://schemas.microsoft.com/office/drawing/2014/main" id="{ED3E88BD-95DF-9FB0-F088-BA3C8DD10CBA}"/>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29" name="Freeform 29">
            <a:extLst>
              <a:ext uri="{FF2B5EF4-FFF2-40B4-BE49-F238E27FC236}">
                <a16:creationId xmlns:a16="http://schemas.microsoft.com/office/drawing/2014/main" id="{7BC9842B-DA6F-6E1B-CCA0-B2D752009FE4}"/>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6" name="TextBox 5">
            <a:extLst>
              <a:ext uri="{FF2B5EF4-FFF2-40B4-BE49-F238E27FC236}">
                <a16:creationId xmlns:a16="http://schemas.microsoft.com/office/drawing/2014/main" id="{97D288B2-B8CA-BCCF-CBC6-48C37FD0BEF5}"/>
              </a:ext>
            </a:extLst>
          </p:cNvPr>
          <p:cNvSpPr txBox="1"/>
          <p:nvPr/>
        </p:nvSpPr>
        <p:spPr>
          <a:xfrm>
            <a:off x="228600" y="4653918"/>
            <a:ext cx="5458193" cy="5632311"/>
          </a:xfrm>
          <a:prstGeom prst="rect">
            <a:avLst/>
          </a:prstGeom>
          <a:noFill/>
        </p:spPr>
        <p:txBody>
          <a:bodyPr wrap="square" rtlCol="0">
            <a:spAutoFit/>
          </a:bodyPr>
          <a:lstStyle/>
          <a:p>
            <a:pPr lvl="0"/>
            <a:r>
              <a:rPr lang="en-US" sz="2000" b="1" dirty="0"/>
              <a:t>Univariate dataset:</a:t>
            </a:r>
            <a:r>
              <a:rPr lang="en-US" sz="2000" dirty="0"/>
              <a:t> consists of observations on a single variable made on individuals in a sample. (for example - height)</a:t>
            </a:r>
            <a:br>
              <a:rPr lang="en-US" sz="2000" dirty="0"/>
            </a:br>
            <a:endParaRPr lang="en-US" sz="2000" dirty="0"/>
          </a:p>
          <a:p>
            <a:pPr lvl="0"/>
            <a:r>
              <a:rPr lang="en-US" sz="2000" b="1" dirty="0"/>
              <a:t>Bivariate dataset:</a:t>
            </a:r>
            <a:r>
              <a:rPr lang="en-US" sz="2000" dirty="0"/>
              <a:t> Where two different characteristics are measured simultaneously (for example, swimming pool attendance and temperature).  Usually, the researcher is trying to find out the relationship, causes and explanations.  These variables are often plotted on X and Y axis on various graphs.  One variable is dependent, and one is independent.</a:t>
            </a:r>
            <a:br>
              <a:rPr lang="en-US" sz="2000" dirty="0"/>
            </a:br>
            <a:endParaRPr lang="en-US" sz="2000" dirty="0"/>
          </a:p>
          <a:p>
            <a:r>
              <a:rPr lang="en-US" sz="2000" b="1" dirty="0"/>
              <a:t>Multivariate dataset:</a:t>
            </a:r>
            <a:r>
              <a:rPr lang="en-US" sz="2000" dirty="0"/>
              <a:t> When the data involves three or more variables.  (For example, a marketing researcher wants to compare three different social media ads using the click-through rate for both men and women.</a:t>
            </a:r>
            <a:endParaRPr lang="en-US" sz="2400" dirty="0"/>
          </a:p>
        </p:txBody>
      </p:sp>
      <p:pic>
        <p:nvPicPr>
          <p:cNvPr id="31" name="Picture 30" descr="Diagram&#10;&#10;Description automatically generated">
            <a:extLst>
              <a:ext uri="{FF2B5EF4-FFF2-40B4-BE49-F238E27FC236}">
                <a16:creationId xmlns:a16="http://schemas.microsoft.com/office/drawing/2014/main" id="{0490D3A5-F7EE-5E20-F243-4A283F4EF1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1185" y="3704402"/>
            <a:ext cx="7900423" cy="5964297"/>
          </a:xfrm>
          <a:prstGeom prst="rect">
            <a:avLst/>
          </a:prstGeom>
        </p:spPr>
      </p:pic>
    </p:spTree>
    <p:extLst>
      <p:ext uri="{BB962C8B-B14F-4D97-AF65-F5344CB8AC3E}">
        <p14:creationId xmlns:p14="http://schemas.microsoft.com/office/powerpoint/2010/main" val="10626585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D852F-A693-7474-86C7-24852232AA0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CD399DD-345C-9CF4-5E86-F11FDD83D8B3}"/>
              </a:ext>
            </a:extLst>
          </p:cNvPr>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sz="1350" dirty="0"/>
          </a:p>
        </p:txBody>
      </p:sp>
      <p:grpSp>
        <p:nvGrpSpPr>
          <p:cNvPr id="3" name="Group 3">
            <a:extLst>
              <a:ext uri="{FF2B5EF4-FFF2-40B4-BE49-F238E27FC236}">
                <a16:creationId xmlns:a16="http://schemas.microsoft.com/office/drawing/2014/main" id="{0BBD5889-D807-BC50-0CB5-42784E7AE7A6}"/>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395BE0D3-5829-EF9E-EC29-CC0D17FAD50A}"/>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a:extLst>
                <a:ext uri="{FF2B5EF4-FFF2-40B4-BE49-F238E27FC236}">
                  <a16:creationId xmlns:a16="http://schemas.microsoft.com/office/drawing/2014/main" id="{A556331C-F913-1187-44F5-463417683E15}"/>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grpSp>
        <p:nvGrpSpPr>
          <p:cNvPr id="7" name="Group 7">
            <a:extLst>
              <a:ext uri="{FF2B5EF4-FFF2-40B4-BE49-F238E27FC236}">
                <a16:creationId xmlns:a16="http://schemas.microsoft.com/office/drawing/2014/main" id="{0169E7C5-8EB5-ABA3-997C-661E1E96F55C}"/>
              </a:ext>
            </a:extLst>
          </p:cNvPr>
          <p:cNvGrpSpPr/>
          <p:nvPr/>
        </p:nvGrpSpPr>
        <p:grpSpPr>
          <a:xfrm>
            <a:off x="228600" y="3867822"/>
            <a:ext cx="5458193" cy="477561"/>
            <a:chOff x="0" y="0"/>
            <a:chExt cx="1178269" cy="167703"/>
          </a:xfrm>
        </p:grpSpPr>
        <p:sp>
          <p:nvSpPr>
            <p:cNvPr id="8" name="Freeform 8">
              <a:extLst>
                <a:ext uri="{FF2B5EF4-FFF2-40B4-BE49-F238E27FC236}">
                  <a16:creationId xmlns:a16="http://schemas.microsoft.com/office/drawing/2014/main" id="{6729E368-671B-E4DC-6865-3C9D6A961E7A}"/>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70C131FC-43E7-D930-0387-E3D6F82D243C}"/>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Nominal Scale</a:t>
              </a:r>
            </a:p>
          </p:txBody>
        </p:sp>
      </p:grpSp>
      <p:sp>
        <p:nvSpPr>
          <p:cNvPr id="10" name="TextBox 10">
            <a:extLst>
              <a:ext uri="{FF2B5EF4-FFF2-40B4-BE49-F238E27FC236}">
                <a16:creationId xmlns:a16="http://schemas.microsoft.com/office/drawing/2014/main" id="{F6FBCB98-CD1E-C86A-5865-863BC7208B74}"/>
              </a:ext>
            </a:extLst>
          </p:cNvPr>
          <p:cNvSpPr txBox="1"/>
          <p:nvPr/>
        </p:nvSpPr>
        <p:spPr>
          <a:xfrm>
            <a:off x="490281" y="2124365"/>
            <a:ext cx="12692319" cy="955903"/>
          </a:xfrm>
          <a:prstGeom prst="rect">
            <a:avLst/>
          </a:prstGeom>
        </p:spPr>
        <p:txBody>
          <a:bodyPr wrap="square" lIns="0" tIns="0" rIns="0" bIns="0" rtlCol="0" anchor="t">
            <a:spAutoFit/>
          </a:bodyPr>
          <a:lstStyle/>
          <a:p>
            <a:pPr algn="ctr">
              <a:lnSpc>
                <a:spcPts val="8165"/>
              </a:lnSpc>
            </a:pPr>
            <a:r>
              <a:rPr lang="en-US" sz="4950" spc="580" dirty="0">
                <a:solidFill>
                  <a:srgbClr val="FFFFFF"/>
                </a:solidFill>
                <a:latin typeface="Arial Black" panose="020B0A04020102020204" pitchFamily="34" charset="0"/>
              </a:rPr>
              <a:t>1. Types of Data: Nominal</a:t>
            </a:r>
          </a:p>
        </p:txBody>
      </p:sp>
      <p:sp>
        <p:nvSpPr>
          <p:cNvPr id="28" name="Freeform 28">
            <a:extLst>
              <a:ext uri="{FF2B5EF4-FFF2-40B4-BE49-F238E27FC236}">
                <a16:creationId xmlns:a16="http://schemas.microsoft.com/office/drawing/2014/main" id="{6C5011E9-C842-DC5E-3463-34F27A425BF8}"/>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29" name="Freeform 29">
            <a:extLst>
              <a:ext uri="{FF2B5EF4-FFF2-40B4-BE49-F238E27FC236}">
                <a16:creationId xmlns:a16="http://schemas.microsoft.com/office/drawing/2014/main" id="{87CC5A77-9E66-47E0-A525-48849053E248}"/>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6" name="TextBox 5">
            <a:extLst>
              <a:ext uri="{FF2B5EF4-FFF2-40B4-BE49-F238E27FC236}">
                <a16:creationId xmlns:a16="http://schemas.microsoft.com/office/drawing/2014/main" id="{579E7082-1B5F-9E9B-7AFF-206812A81F1A}"/>
              </a:ext>
            </a:extLst>
          </p:cNvPr>
          <p:cNvSpPr txBox="1"/>
          <p:nvPr/>
        </p:nvSpPr>
        <p:spPr>
          <a:xfrm>
            <a:off x="228600" y="4653918"/>
            <a:ext cx="5458193" cy="4401205"/>
          </a:xfrm>
          <a:prstGeom prst="rect">
            <a:avLst/>
          </a:prstGeom>
          <a:noFill/>
        </p:spPr>
        <p:txBody>
          <a:bodyPr wrap="square" rtlCol="0">
            <a:spAutoFit/>
          </a:bodyPr>
          <a:lstStyle/>
          <a:p>
            <a:r>
              <a:rPr lang="en-US" sz="2000" b="1" dirty="0"/>
              <a:t>Nominal scale</a:t>
            </a:r>
            <a:r>
              <a:rPr lang="en-US" sz="2000" dirty="0"/>
              <a:t> describes the variable with categories. “If you were to assign a numerical value to a category, a higher score would not necessarily mean that there was more of some quality” (Adams and McGuire. 2022, p. 66)</a:t>
            </a:r>
          </a:p>
          <a:p>
            <a:endParaRPr lang="en-US" sz="2000" i="1" u="sng" dirty="0"/>
          </a:p>
          <a:p>
            <a:r>
              <a:rPr lang="en-US" sz="2000" i="1" u="sng" dirty="0"/>
              <a:t>Example of nominal variables</a:t>
            </a:r>
            <a:r>
              <a:rPr lang="en-US" sz="2000" dirty="0"/>
              <a:t>: zip code, eye color, political party, gender</a:t>
            </a:r>
          </a:p>
          <a:p>
            <a:pPr lvl="0"/>
            <a:r>
              <a:rPr lang="en-US" sz="2000" b="1" dirty="0"/>
              <a:t>Calculations:</a:t>
            </a:r>
            <a:r>
              <a:rPr lang="en-US" sz="2000" dirty="0"/>
              <a:t> Frequency distribution, percentages, mode, describing ranking</a:t>
            </a:r>
          </a:p>
          <a:p>
            <a:pPr lvl="0"/>
            <a:r>
              <a:rPr lang="en-US" sz="2000" b="1" dirty="0"/>
              <a:t>Visualizations:</a:t>
            </a:r>
            <a:r>
              <a:rPr lang="en-US" sz="2000" dirty="0"/>
              <a:t> Bar charts, pie charts. Nominal data represents categories with no inherent order, so visual representations focus on the distribution of categories.</a:t>
            </a:r>
          </a:p>
        </p:txBody>
      </p:sp>
      <p:pic>
        <p:nvPicPr>
          <p:cNvPr id="31" name="Picture 30" descr="Diagram&#10;&#10;Description automatically generated">
            <a:extLst>
              <a:ext uri="{FF2B5EF4-FFF2-40B4-BE49-F238E27FC236}">
                <a16:creationId xmlns:a16="http://schemas.microsoft.com/office/drawing/2014/main" id="{BF9192D8-036D-8747-0807-DFD82BED6F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1185" y="3704402"/>
            <a:ext cx="7900423" cy="5964297"/>
          </a:xfrm>
          <a:prstGeom prst="rect">
            <a:avLst/>
          </a:prstGeom>
        </p:spPr>
      </p:pic>
    </p:spTree>
    <p:extLst>
      <p:ext uri="{BB962C8B-B14F-4D97-AF65-F5344CB8AC3E}">
        <p14:creationId xmlns:p14="http://schemas.microsoft.com/office/powerpoint/2010/main" val="5484381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89213-4D36-4E01-69B1-8058861730D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E913C0C-1E4B-B102-7D92-F475EFA41400}"/>
              </a:ext>
            </a:extLst>
          </p:cNvPr>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sz="1350" dirty="0"/>
          </a:p>
        </p:txBody>
      </p:sp>
      <p:grpSp>
        <p:nvGrpSpPr>
          <p:cNvPr id="3" name="Group 3">
            <a:extLst>
              <a:ext uri="{FF2B5EF4-FFF2-40B4-BE49-F238E27FC236}">
                <a16:creationId xmlns:a16="http://schemas.microsoft.com/office/drawing/2014/main" id="{D62369F0-138F-0841-EE14-01E283BCE58D}"/>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DD1C5905-3600-9A08-C936-CF1166C6A4DE}"/>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a:extLst>
                <a:ext uri="{FF2B5EF4-FFF2-40B4-BE49-F238E27FC236}">
                  <a16:creationId xmlns:a16="http://schemas.microsoft.com/office/drawing/2014/main" id="{32BDD8D5-BB24-8818-F6E0-42E50CA190DE}"/>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grpSp>
        <p:nvGrpSpPr>
          <p:cNvPr id="7" name="Group 7">
            <a:extLst>
              <a:ext uri="{FF2B5EF4-FFF2-40B4-BE49-F238E27FC236}">
                <a16:creationId xmlns:a16="http://schemas.microsoft.com/office/drawing/2014/main" id="{987930A9-64A0-1FB4-C3CC-54F9EDE2CC0F}"/>
              </a:ext>
            </a:extLst>
          </p:cNvPr>
          <p:cNvGrpSpPr/>
          <p:nvPr/>
        </p:nvGrpSpPr>
        <p:grpSpPr>
          <a:xfrm>
            <a:off x="228600" y="3867822"/>
            <a:ext cx="5458193" cy="477561"/>
            <a:chOff x="0" y="0"/>
            <a:chExt cx="1178269" cy="167703"/>
          </a:xfrm>
        </p:grpSpPr>
        <p:sp>
          <p:nvSpPr>
            <p:cNvPr id="8" name="Freeform 8">
              <a:extLst>
                <a:ext uri="{FF2B5EF4-FFF2-40B4-BE49-F238E27FC236}">
                  <a16:creationId xmlns:a16="http://schemas.microsoft.com/office/drawing/2014/main" id="{D4223A2C-2D9D-2005-9883-73EBCA78519E}"/>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1A44C004-4384-450C-E4F1-F467F31F8A77}"/>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Ordinal Scale</a:t>
              </a:r>
            </a:p>
          </p:txBody>
        </p:sp>
      </p:grpSp>
      <p:sp>
        <p:nvSpPr>
          <p:cNvPr id="10" name="TextBox 10">
            <a:extLst>
              <a:ext uri="{FF2B5EF4-FFF2-40B4-BE49-F238E27FC236}">
                <a16:creationId xmlns:a16="http://schemas.microsoft.com/office/drawing/2014/main" id="{4B8F9462-9088-6843-826C-1741A8180071}"/>
              </a:ext>
            </a:extLst>
          </p:cNvPr>
          <p:cNvSpPr txBox="1"/>
          <p:nvPr/>
        </p:nvSpPr>
        <p:spPr>
          <a:xfrm>
            <a:off x="490281" y="2124365"/>
            <a:ext cx="12692319" cy="955903"/>
          </a:xfrm>
          <a:prstGeom prst="rect">
            <a:avLst/>
          </a:prstGeom>
        </p:spPr>
        <p:txBody>
          <a:bodyPr wrap="square" lIns="0" tIns="0" rIns="0" bIns="0" rtlCol="0" anchor="t">
            <a:spAutoFit/>
          </a:bodyPr>
          <a:lstStyle/>
          <a:p>
            <a:pPr algn="ctr">
              <a:lnSpc>
                <a:spcPts val="8165"/>
              </a:lnSpc>
            </a:pPr>
            <a:r>
              <a:rPr lang="en-US" sz="4950" spc="580" dirty="0">
                <a:solidFill>
                  <a:srgbClr val="FFFFFF"/>
                </a:solidFill>
                <a:latin typeface="Arial Black" panose="020B0A04020102020204" pitchFamily="34" charset="0"/>
              </a:rPr>
              <a:t>1. Types of Data: Ordinal</a:t>
            </a:r>
          </a:p>
        </p:txBody>
      </p:sp>
      <p:sp>
        <p:nvSpPr>
          <p:cNvPr id="28" name="Freeform 28">
            <a:extLst>
              <a:ext uri="{FF2B5EF4-FFF2-40B4-BE49-F238E27FC236}">
                <a16:creationId xmlns:a16="http://schemas.microsoft.com/office/drawing/2014/main" id="{BD429D86-FCD4-82E0-686D-703E1DE572C9}"/>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29" name="Freeform 29">
            <a:extLst>
              <a:ext uri="{FF2B5EF4-FFF2-40B4-BE49-F238E27FC236}">
                <a16:creationId xmlns:a16="http://schemas.microsoft.com/office/drawing/2014/main" id="{E04F96A6-7BD2-5467-081A-C7DF0E735CA5}"/>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6" name="TextBox 5">
            <a:extLst>
              <a:ext uri="{FF2B5EF4-FFF2-40B4-BE49-F238E27FC236}">
                <a16:creationId xmlns:a16="http://schemas.microsoft.com/office/drawing/2014/main" id="{F71F3649-2671-D312-B175-09A6AD6086FC}"/>
              </a:ext>
            </a:extLst>
          </p:cNvPr>
          <p:cNvSpPr txBox="1"/>
          <p:nvPr/>
        </p:nvSpPr>
        <p:spPr>
          <a:xfrm>
            <a:off x="228600" y="4653918"/>
            <a:ext cx="5458193" cy="4708981"/>
          </a:xfrm>
          <a:prstGeom prst="rect">
            <a:avLst/>
          </a:prstGeom>
          <a:noFill/>
        </p:spPr>
        <p:txBody>
          <a:bodyPr wrap="square" rtlCol="0">
            <a:spAutoFit/>
          </a:bodyPr>
          <a:lstStyle/>
          <a:p>
            <a:r>
              <a:rPr lang="en-US" sz="2000" dirty="0"/>
              <a:t>“</a:t>
            </a:r>
            <a:r>
              <a:rPr lang="en-US" sz="2000" b="1" dirty="0"/>
              <a:t>Ordinal scales</a:t>
            </a:r>
            <a:r>
              <a:rPr lang="en-US" sz="2000" dirty="0"/>
              <a:t> represent rankings that have magnitude, but we do not assume that the intervals between the rankings are equal.  Because we do not assume equal intervals with ordinal data, we do not calculate the mean and standard deviation” (Adams &amp; McGuire, 2022, p. 154). </a:t>
            </a:r>
          </a:p>
          <a:p>
            <a:endParaRPr lang="en-US" sz="2000" i="1" u="sng" dirty="0"/>
          </a:p>
          <a:p>
            <a:r>
              <a:rPr lang="en-US" sz="2000" i="1" u="sng" dirty="0"/>
              <a:t>Example of ordinal variable</a:t>
            </a:r>
            <a:r>
              <a:rPr lang="en-US" sz="2000" u="sng" dirty="0"/>
              <a:t>:</a:t>
            </a:r>
            <a:r>
              <a:rPr lang="en-US" sz="2000" dirty="0"/>
              <a:t> social economic status – low income, middle-income, high-income Survey responses like a satisfaction rating (extremely dislike, dislike, neutral, like, extremely like)</a:t>
            </a:r>
          </a:p>
          <a:p>
            <a:pPr lvl="0"/>
            <a:r>
              <a:rPr lang="en-US" sz="2000" b="1" dirty="0"/>
              <a:t>Calculations:</a:t>
            </a:r>
            <a:r>
              <a:rPr lang="en-US" sz="2000" dirty="0"/>
              <a:t> Frequencies, percentages, median</a:t>
            </a:r>
          </a:p>
          <a:p>
            <a:pPr lvl="0"/>
            <a:r>
              <a:rPr lang="en-US" sz="2000" b="1" dirty="0"/>
              <a:t>Visualizations: </a:t>
            </a:r>
            <a:r>
              <a:rPr lang="en-US" sz="2000" dirty="0"/>
              <a:t>Bar charts, stacked bar charts, line charts. Since ordinal data has a meaningful order, display the rank order of categories.</a:t>
            </a:r>
          </a:p>
        </p:txBody>
      </p:sp>
      <p:pic>
        <p:nvPicPr>
          <p:cNvPr id="31" name="Picture 30" descr="Diagram&#10;&#10;Description automatically generated">
            <a:extLst>
              <a:ext uri="{FF2B5EF4-FFF2-40B4-BE49-F238E27FC236}">
                <a16:creationId xmlns:a16="http://schemas.microsoft.com/office/drawing/2014/main" id="{507C75A6-ACAE-FF38-207C-383903AA76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1185" y="3704402"/>
            <a:ext cx="7900423" cy="5964297"/>
          </a:xfrm>
          <a:prstGeom prst="rect">
            <a:avLst/>
          </a:prstGeom>
        </p:spPr>
      </p:pic>
    </p:spTree>
    <p:extLst>
      <p:ext uri="{BB962C8B-B14F-4D97-AF65-F5344CB8AC3E}">
        <p14:creationId xmlns:p14="http://schemas.microsoft.com/office/powerpoint/2010/main" val="34085818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1D479-4B51-F47F-3BB2-6483DA6220E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1F8CDAE-2C26-28FE-2C30-525150F4DA6F}"/>
              </a:ext>
            </a:extLst>
          </p:cNvPr>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sz="1350" dirty="0"/>
          </a:p>
        </p:txBody>
      </p:sp>
      <p:grpSp>
        <p:nvGrpSpPr>
          <p:cNvPr id="3" name="Group 3">
            <a:extLst>
              <a:ext uri="{FF2B5EF4-FFF2-40B4-BE49-F238E27FC236}">
                <a16:creationId xmlns:a16="http://schemas.microsoft.com/office/drawing/2014/main" id="{DBC6F2C9-FCC9-3960-DFD2-75384959CBD7}"/>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C43584C1-45CC-C2F2-A3A9-CB74DDABBBFF}"/>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a:extLst>
                <a:ext uri="{FF2B5EF4-FFF2-40B4-BE49-F238E27FC236}">
                  <a16:creationId xmlns:a16="http://schemas.microsoft.com/office/drawing/2014/main" id="{1AB0024A-24A4-C59F-11EA-9DC858CD9D9E}"/>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grpSp>
        <p:nvGrpSpPr>
          <p:cNvPr id="7" name="Group 7">
            <a:extLst>
              <a:ext uri="{FF2B5EF4-FFF2-40B4-BE49-F238E27FC236}">
                <a16:creationId xmlns:a16="http://schemas.microsoft.com/office/drawing/2014/main" id="{2580206E-3CDA-A031-4480-BE4013C39BAE}"/>
              </a:ext>
            </a:extLst>
          </p:cNvPr>
          <p:cNvGrpSpPr/>
          <p:nvPr/>
        </p:nvGrpSpPr>
        <p:grpSpPr>
          <a:xfrm>
            <a:off x="228600" y="3867822"/>
            <a:ext cx="5458193" cy="477561"/>
            <a:chOff x="0" y="0"/>
            <a:chExt cx="1178269" cy="167703"/>
          </a:xfrm>
        </p:grpSpPr>
        <p:sp>
          <p:nvSpPr>
            <p:cNvPr id="8" name="Freeform 8">
              <a:extLst>
                <a:ext uri="{FF2B5EF4-FFF2-40B4-BE49-F238E27FC236}">
                  <a16:creationId xmlns:a16="http://schemas.microsoft.com/office/drawing/2014/main" id="{774E8BAC-4CA1-B721-295C-FE81289EF611}"/>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7C22CC69-D20D-145D-69BA-0D4C01C475D4}"/>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Interval Scale</a:t>
              </a:r>
            </a:p>
          </p:txBody>
        </p:sp>
      </p:grpSp>
      <p:sp>
        <p:nvSpPr>
          <p:cNvPr id="10" name="TextBox 10">
            <a:extLst>
              <a:ext uri="{FF2B5EF4-FFF2-40B4-BE49-F238E27FC236}">
                <a16:creationId xmlns:a16="http://schemas.microsoft.com/office/drawing/2014/main" id="{5F25C834-575B-8059-1144-9F644BD4DA5E}"/>
              </a:ext>
            </a:extLst>
          </p:cNvPr>
          <p:cNvSpPr txBox="1"/>
          <p:nvPr/>
        </p:nvSpPr>
        <p:spPr>
          <a:xfrm>
            <a:off x="490281" y="2124365"/>
            <a:ext cx="12692319" cy="955903"/>
          </a:xfrm>
          <a:prstGeom prst="rect">
            <a:avLst/>
          </a:prstGeom>
        </p:spPr>
        <p:txBody>
          <a:bodyPr wrap="square" lIns="0" tIns="0" rIns="0" bIns="0" rtlCol="0" anchor="t">
            <a:spAutoFit/>
          </a:bodyPr>
          <a:lstStyle/>
          <a:p>
            <a:pPr algn="ctr">
              <a:lnSpc>
                <a:spcPts val="8165"/>
              </a:lnSpc>
            </a:pPr>
            <a:r>
              <a:rPr lang="en-US" sz="4950" spc="580" dirty="0">
                <a:solidFill>
                  <a:srgbClr val="FFFFFF"/>
                </a:solidFill>
                <a:latin typeface="Arial Black" panose="020B0A04020102020204" pitchFamily="34" charset="0"/>
              </a:rPr>
              <a:t>1. Types of Data: Interval</a:t>
            </a:r>
          </a:p>
        </p:txBody>
      </p:sp>
      <p:sp>
        <p:nvSpPr>
          <p:cNvPr id="28" name="Freeform 28">
            <a:extLst>
              <a:ext uri="{FF2B5EF4-FFF2-40B4-BE49-F238E27FC236}">
                <a16:creationId xmlns:a16="http://schemas.microsoft.com/office/drawing/2014/main" id="{A8C953F6-2351-DBF0-0001-9D00D82E9A32}"/>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29" name="Freeform 29">
            <a:extLst>
              <a:ext uri="{FF2B5EF4-FFF2-40B4-BE49-F238E27FC236}">
                <a16:creationId xmlns:a16="http://schemas.microsoft.com/office/drawing/2014/main" id="{BEFE8E95-409A-E4DE-278A-5853F0558B14}"/>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6" name="TextBox 5">
            <a:extLst>
              <a:ext uri="{FF2B5EF4-FFF2-40B4-BE49-F238E27FC236}">
                <a16:creationId xmlns:a16="http://schemas.microsoft.com/office/drawing/2014/main" id="{7F0447F7-716C-229D-7098-E088117F1533}"/>
              </a:ext>
            </a:extLst>
          </p:cNvPr>
          <p:cNvSpPr txBox="1"/>
          <p:nvPr/>
        </p:nvSpPr>
        <p:spPr>
          <a:xfrm>
            <a:off x="228600" y="4653918"/>
            <a:ext cx="5458193" cy="4401205"/>
          </a:xfrm>
          <a:prstGeom prst="rect">
            <a:avLst/>
          </a:prstGeom>
          <a:noFill/>
        </p:spPr>
        <p:txBody>
          <a:bodyPr wrap="square" rtlCol="0">
            <a:spAutoFit/>
          </a:bodyPr>
          <a:lstStyle/>
          <a:p>
            <a:r>
              <a:rPr lang="en-US" sz="2000" dirty="0"/>
              <a:t>“</a:t>
            </a:r>
            <a:r>
              <a:rPr lang="en-US" sz="2000" b="1" dirty="0"/>
              <a:t>Interval scales</a:t>
            </a:r>
            <a:r>
              <a:rPr lang="en-US" sz="2000" dirty="0"/>
              <a:t> are ratings in which we assume there are equal intervals between scores…, do not have a true zero” (Adams &amp; McGuire, 2022, p. 154).</a:t>
            </a:r>
          </a:p>
          <a:p>
            <a:br>
              <a:rPr lang="en-US" sz="2000" i="1" u="sng" dirty="0"/>
            </a:br>
            <a:r>
              <a:rPr lang="en-US" sz="2000" i="1" u="sng" dirty="0"/>
              <a:t>Example of interval variable</a:t>
            </a:r>
            <a:r>
              <a:rPr lang="en-US" sz="2000" dirty="0"/>
              <a:t>: SAT Score (200-800), Credit score (300-850)</a:t>
            </a:r>
          </a:p>
          <a:p>
            <a:pPr lvl="0"/>
            <a:r>
              <a:rPr lang="en-US" sz="2000" b="1" dirty="0"/>
              <a:t>Calculations</a:t>
            </a:r>
            <a:r>
              <a:rPr lang="en-US" sz="2000" dirty="0"/>
              <a:t>: Frequencies, percentages, (*mean if normally distributed, median if not), standard deviation</a:t>
            </a:r>
          </a:p>
          <a:p>
            <a:pPr lvl="0"/>
            <a:r>
              <a:rPr lang="en-US" sz="2000" b="1" dirty="0"/>
              <a:t>Visualizations:</a:t>
            </a:r>
            <a:r>
              <a:rPr lang="en-US" sz="2000" dirty="0"/>
              <a:t> Histograms, line charts, box plots.  Interval data allows for meaningful differences between values, so you can use more advanced statistics like mean and standard deviation.</a:t>
            </a:r>
          </a:p>
        </p:txBody>
      </p:sp>
      <p:pic>
        <p:nvPicPr>
          <p:cNvPr id="31" name="Picture 30" descr="Diagram&#10;&#10;Description automatically generated">
            <a:extLst>
              <a:ext uri="{FF2B5EF4-FFF2-40B4-BE49-F238E27FC236}">
                <a16:creationId xmlns:a16="http://schemas.microsoft.com/office/drawing/2014/main" id="{79E0A3D9-9B3B-5253-AC49-97F099E5E4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1185" y="3704402"/>
            <a:ext cx="7900423" cy="5964297"/>
          </a:xfrm>
          <a:prstGeom prst="rect">
            <a:avLst/>
          </a:prstGeom>
        </p:spPr>
      </p:pic>
    </p:spTree>
    <p:extLst>
      <p:ext uri="{BB962C8B-B14F-4D97-AF65-F5344CB8AC3E}">
        <p14:creationId xmlns:p14="http://schemas.microsoft.com/office/powerpoint/2010/main" val="36071863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52571-185C-0A19-E940-61C216C875A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4C6D2DA-4F01-A9E7-DAF1-483A80E4CFA5}"/>
              </a:ext>
            </a:extLst>
          </p:cNvPr>
          <p:cNvSpPr/>
          <p:nvPr/>
        </p:nvSpPr>
        <p:spPr>
          <a:xfrm flipH="1" flipV="1">
            <a:off x="0" y="1285875"/>
            <a:ext cx="13716000" cy="771525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sz="1350" dirty="0"/>
          </a:p>
        </p:txBody>
      </p:sp>
      <p:grpSp>
        <p:nvGrpSpPr>
          <p:cNvPr id="3" name="Group 3">
            <a:extLst>
              <a:ext uri="{FF2B5EF4-FFF2-40B4-BE49-F238E27FC236}">
                <a16:creationId xmlns:a16="http://schemas.microsoft.com/office/drawing/2014/main" id="{41A05A90-C84D-2014-2C08-3F28AACEDB8F}"/>
              </a:ext>
            </a:extLst>
          </p:cNvPr>
          <p:cNvGrpSpPr/>
          <p:nvPr/>
        </p:nvGrpSpPr>
        <p:grpSpPr>
          <a:xfrm>
            <a:off x="-396002" y="1285875"/>
            <a:ext cx="14286242" cy="2314575"/>
            <a:chOff x="0" y="0"/>
            <a:chExt cx="5016842" cy="812800"/>
          </a:xfrm>
        </p:grpSpPr>
        <p:sp>
          <p:nvSpPr>
            <p:cNvPr id="4" name="Freeform 4">
              <a:extLst>
                <a:ext uri="{FF2B5EF4-FFF2-40B4-BE49-F238E27FC236}">
                  <a16:creationId xmlns:a16="http://schemas.microsoft.com/office/drawing/2014/main" id="{39099110-C56C-7723-321D-8DD623B7349D}"/>
                </a:ext>
              </a:extLst>
            </p:cNvPr>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sz="1350" dirty="0"/>
            </a:p>
          </p:txBody>
        </p:sp>
        <p:sp>
          <p:nvSpPr>
            <p:cNvPr id="5" name="TextBox 5">
              <a:extLst>
                <a:ext uri="{FF2B5EF4-FFF2-40B4-BE49-F238E27FC236}">
                  <a16:creationId xmlns:a16="http://schemas.microsoft.com/office/drawing/2014/main" id="{A96C1207-1388-DD9E-CA1E-7D8CCEE807CA}"/>
                </a:ext>
              </a:extLst>
            </p:cNvPr>
            <p:cNvSpPr txBox="1"/>
            <p:nvPr/>
          </p:nvSpPr>
          <p:spPr>
            <a:xfrm>
              <a:off x="0" y="-19050"/>
              <a:ext cx="5016842" cy="831850"/>
            </a:xfrm>
            <a:prstGeom prst="rect">
              <a:avLst/>
            </a:prstGeom>
          </p:spPr>
          <p:txBody>
            <a:bodyPr lIns="38100" tIns="38100" rIns="38100" bIns="38100" rtlCol="0" anchor="ctr"/>
            <a:lstStyle/>
            <a:p>
              <a:pPr algn="ctr">
                <a:lnSpc>
                  <a:spcPts val="2144"/>
                </a:lnSpc>
              </a:pPr>
              <a:endParaRPr sz="1350" dirty="0"/>
            </a:p>
          </p:txBody>
        </p:sp>
      </p:grpSp>
      <p:grpSp>
        <p:nvGrpSpPr>
          <p:cNvPr id="7" name="Group 7">
            <a:extLst>
              <a:ext uri="{FF2B5EF4-FFF2-40B4-BE49-F238E27FC236}">
                <a16:creationId xmlns:a16="http://schemas.microsoft.com/office/drawing/2014/main" id="{185E7C16-1FBB-C728-9298-63C573DA6E32}"/>
              </a:ext>
            </a:extLst>
          </p:cNvPr>
          <p:cNvGrpSpPr/>
          <p:nvPr/>
        </p:nvGrpSpPr>
        <p:grpSpPr>
          <a:xfrm>
            <a:off x="228600" y="3867822"/>
            <a:ext cx="5458193" cy="477561"/>
            <a:chOff x="0" y="0"/>
            <a:chExt cx="1178269" cy="167703"/>
          </a:xfrm>
        </p:grpSpPr>
        <p:sp>
          <p:nvSpPr>
            <p:cNvPr id="8" name="Freeform 8">
              <a:extLst>
                <a:ext uri="{FF2B5EF4-FFF2-40B4-BE49-F238E27FC236}">
                  <a16:creationId xmlns:a16="http://schemas.microsoft.com/office/drawing/2014/main" id="{CEE618F4-F6C5-494D-BD8C-0E1314C637C9}"/>
                </a:ext>
              </a:extLst>
            </p:cNvPr>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1C5739"/>
            </a:solidFill>
          </p:spPr>
          <p:txBody>
            <a:bodyPr/>
            <a:lstStyle/>
            <a:p>
              <a:endParaRPr lang="en-US" sz="1350" dirty="0"/>
            </a:p>
          </p:txBody>
        </p:sp>
        <p:sp>
          <p:nvSpPr>
            <p:cNvPr id="9" name="TextBox 9">
              <a:extLst>
                <a:ext uri="{FF2B5EF4-FFF2-40B4-BE49-F238E27FC236}">
                  <a16:creationId xmlns:a16="http://schemas.microsoft.com/office/drawing/2014/main" id="{8F4327D9-2C98-45F5-E3EC-A02651540C44}"/>
                </a:ext>
              </a:extLst>
            </p:cNvPr>
            <p:cNvSpPr txBox="1"/>
            <p:nvPr/>
          </p:nvSpPr>
          <p:spPr>
            <a:xfrm>
              <a:off x="0" y="-47625"/>
              <a:ext cx="1178269" cy="215328"/>
            </a:xfrm>
            <a:prstGeom prst="rect">
              <a:avLst/>
            </a:prstGeom>
          </p:spPr>
          <p:txBody>
            <a:bodyPr lIns="38100" tIns="38100" rIns="38100" bIns="38100" rtlCol="0" anchor="ctr"/>
            <a:lstStyle/>
            <a:p>
              <a:pPr algn="ctr">
                <a:lnSpc>
                  <a:spcPts val="2568"/>
                </a:lnSpc>
                <a:spcBef>
                  <a:spcPct val="0"/>
                </a:spcBef>
              </a:pPr>
              <a:r>
                <a:rPr lang="en-US" sz="1861" spc="18" dirty="0">
                  <a:solidFill>
                    <a:srgbClr val="FFFFFF"/>
                  </a:solidFill>
                  <a:latin typeface="Open Sauce Italics"/>
                </a:rPr>
                <a:t>Ratio Scale</a:t>
              </a:r>
            </a:p>
          </p:txBody>
        </p:sp>
      </p:grpSp>
      <p:sp>
        <p:nvSpPr>
          <p:cNvPr id="10" name="TextBox 10">
            <a:extLst>
              <a:ext uri="{FF2B5EF4-FFF2-40B4-BE49-F238E27FC236}">
                <a16:creationId xmlns:a16="http://schemas.microsoft.com/office/drawing/2014/main" id="{2FA84D26-33BB-93C1-DC95-9D862A2EC195}"/>
              </a:ext>
            </a:extLst>
          </p:cNvPr>
          <p:cNvSpPr txBox="1"/>
          <p:nvPr/>
        </p:nvSpPr>
        <p:spPr>
          <a:xfrm>
            <a:off x="490281" y="2124365"/>
            <a:ext cx="12692319" cy="955903"/>
          </a:xfrm>
          <a:prstGeom prst="rect">
            <a:avLst/>
          </a:prstGeom>
        </p:spPr>
        <p:txBody>
          <a:bodyPr wrap="square" lIns="0" tIns="0" rIns="0" bIns="0" rtlCol="0" anchor="t">
            <a:spAutoFit/>
          </a:bodyPr>
          <a:lstStyle/>
          <a:p>
            <a:pPr algn="ctr">
              <a:lnSpc>
                <a:spcPts val="8165"/>
              </a:lnSpc>
            </a:pPr>
            <a:r>
              <a:rPr lang="en-US" sz="4950" spc="580" dirty="0">
                <a:solidFill>
                  <a:srgbClr val="FFFFFF"/>
                </a:solidFill>
                <a:latin typeface="Arial Black" panose="020B0A04020102020204" pitchFamily="34" charset="0"/>
              </a:rPr>
              <a:t>1. Types of Data: Ratio</a:t>
            </a:r>
          </a:p>
        </p:txBody>
      </p:sp>
      <p:sp>
        <p:nvSpPr>
          <p:cNvPr id="28" name="Freeform 28">
            <a:extLst>
              <a:ext uri="{FF2B5EF4-FFF2-40B4-BE49-F238E27FC236}">
                <a16:creationId xmlns:a16="http://schemas.microsoft.com/office/drawing/2014/main" id="{6E2A742C-2E7A-64A9-1962-F63D5EF07EB0}"/>
              </a:ext>
            </a:extLst>
          </p:cNvPr>
          <p:cNvSpPr/>
          <p:nvPr/>
        </p:nvSpPr>
        <p:spPr>
          <a:xfrm>
            <a:off x="11556361" y="-328990"/>
            <a:ext cx="3087267" cy="3087267"/>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29" name="Freeform 29">
            <a:extLst>
              <a:ext uri="{FF2B5EF4-FFF2-40B4-BE49-F238E27FC236}">
                <a16:creationId xmlns:a16="http://schemas.microsoft.com/office/drawing/2014/main" id="{53EC4A52-77F8-0B76-F2B4-DD719D933343}"/>
              </a:ext>
            </a:extLst>
          </p:cNvPr>
          <p:cNvSpPr/>
          <p:nvPr/>
        </p:nvSpPr>
        <p:spPr>
          <a:xfrm>
            <a:off x="-1951784" y="1285876"/>
            <a:ext cx="2442065" cy="2442065"/>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350" dirty="0"/>
          </a:p>
        </p:txBody>
      </p:sp>
      <p:sp>
        <p:nvSpPr>
          <p:cNvPr id="6" name="TextBox 5">
            <a:extLst>
              <a:ext uri="{FF2B5EF4-FFF2-40B4-BE49-F238E27FC236}">
                <a16:creationId xmlns:a16="http://schemas.microsoft.com/office/drawing/2014/main" id="{99B2493A-BEFB-49E6-64C8-9025C87FAF4E}"/>
              </a:ext>
            </a:extLst>
          </p:cNvPr>
          <p:cNvSpPr txBox="1"/>
          <p:nvPr/>
        </p:nvSpPr>
        <p:spPr>
          <a:xfrm>
            <a:off x="228600" y="4653918"/>
            <a:ext cx="5458193" cy="5016758"/>
          </a:xfrm>
          <a:prstGeom prst="rect">
            <a:avLst/>
          </a:prstGeom>
          <a:noFill/>
        </p:spPr>
        <p:txBody>
          <a:bodyPr wrap="square" rtlCol="0">
            <a:spAutoFit/>
          </a:bodyPr>
          <a:lstStyle/>
          <a:p>
            <a:r>
              <a:rPr lang="en-US" sz="2000" dirty="0"/>
              <a:t>“</a:t>
            </a:r>
            <a:r>
              <a:rPr lang="en-US" sz="2000" b="1" dirty="0"/>
              <a:t>Ratio scales</a:t>
            </a:r>
            <a:r>
              <a:rPr lang="en-US" sz="2000" dirty="0"/>
              <a:t> measure quantity and have both equal intervals and a true zero” (Adams &amp; McGuire, p. 154).</a:t>
            </a:r>
          </a:p>
          <a:p>
            <a:endParaRPr lang="en-US" sz="2000" i="1" u="sng" dirty="0"/>
          </a:p>
          <a:p>
            <a:r>
              <a:rPr lang="en-US" sz="2000" i="1" u="sng" dirty="0"/>
              <a:t>Example of a ratio variable</a:t>
            </a:r>
            <a:r>
              <a:rPr lang="en-US" sz="2000" dirty="0"/>
              <a:t>: pulse, weight, dose amount, income, age</a:t>
            </a:r>
          </a:p>
          <a:p>
            <a:pPr lvl="0"/>
            <a:r>
              <a:rPr lang="en-US" sz="2000" b="1" dirty="0"/>
              <a:t>Calculations:</a:t>
            </a:r>
            <a:r>
              <a:rPr lang="en-US" sz="2000" dirty="0"/>
              <a:t> Frequencies, percentages, mean if normally distributed, or median if not normally distributed), standard deviation, range</a:t>
            </a:r>
          </a:p>
          <a:p>
            <a:pPr lvl="0"/>
            <a:r>
              <a:rPr lang="en-US" sz="2000" b="1" dirty="0"/>
              <a:t>Visualizations:</a:t>
            </a:r>
            <a:r>
              <a:rPr lang="en-US" sz="2000" dirty="0"/>
              <a:t> Histograms, line charts, box plots, scatter plots. Ratio data, like interval data, allows for more advanced calculations. In addition to the mean and standard deviation, you can also calculate the range. Scatter plots are useful for exploring relationships between two ratio variables.</a:t>
            </a:r>
          </a:p>
        </p:txBody>
      </p:sp>
      <p:pic>
        <p:nvPicPr>
          <p:cNvPr id="31" name="Picture 30" descr="Diagram&#10;&#10;Description automatically generated">
            <a:extLst>
              <a:ext uri="{FF2B5EF4-FFF2-40B4-BE49-F238E27FC236}">
                <a16:creationId xmlns:a16="http://schemas.microsoft.com/office/drawing/2014/main" id="{F3860175-79F2-6820-361F-297104153F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1185" y="3704402"/>
            <a:ext cx="7900423" cy="5964297"/>
          </a:xfrm>
          <a:prstGeom prst="rect">
            <a:avLst/>
          </a:prstGeom>
        </p:spPr>
      </p:pic>
    </p:spTree>
    <p:extLst>
      <p:ext uri="{BB962C8B-B14F-4D97-AF65-F5344CB8AC3E}">
        <p14:creationId xmlns:p14="http://schemas.microsoft.com/office/powerpoint/2010/main" val="3765532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a:extLst>
            <a:ext uri="{FF2B5EF4-FFF2-40B4-BE49-F238E27FC236}">
              <a16:creationId xmlns:a16="http://schemas.microsoft.com/office/drawing/2014/main" id="{9029668F-6683-E3E1-B64F-5ADF379F3D2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14F622F-A818-0B40-9A80-C9401BA4A713}"/>
              </a:ext>
            </a:extLst>
          </p:cNvPr>
          <p:cNvSpPr/>
          <p:nvPr/>
        </p:nvSpPr>
        <p:spPr>
          <a:xfrm>
            <a:off x="10944371" y="6966317"/>
            <a:ext cx="3515490" cy="351549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grpSp>
        <p:nvGrpSpPr>
          <p:cNvPr id="3" name="Group 3">
            <a:extLst>
              <a:ext uri="{FF2B5EF4-FFF2-40B4-BE49-F238E27FC236}">
                <a16:creationId xmlns:a16="http://schemas.microsoft.com/office/drawing/2014/main" id="{AC384D0D-AF7B-F271-20BE-9661CFBE9A2F}"/>
              </a:ext>
            </a:extLst>
          </p:cNvPr>
          <p:cNvGrpSpPr/>
          <p:nvPr/>
        </p:nvGrpSpPr>
        <p:grpSpPr>
          <a:xfrm>
            <a:off x="12665972" y="5774715"/>
            <a:ext cx="1563832" cy="1563832"/>
            <a:chOff x="0" y="0"/>
            <a:chExt cx="812800" cy="812800"/>
          </a:xfrm>
        </p:grpSpPr>
        <p:sp>
          <p:nvSpPr>
            <p:cNvPr id="4" name="Freeform 4">
              <a:extLst>
                <a:ext uri="{FF2B5EF4-FFF2-40B4-BE49-F238E27FC236}">
                  <a16:creationId xmlns:a16="http://schemas.microsoft.com/office/drawing/2014/main" id="{0A6621CA-8771-F531-01BE-B55139F8D18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en-US" sz="1350" dirty="0"/>
            </a:p>
          </p:txBody>
        </p:sp>
        <p:sp>
          <p:nvSpPr>
            <p:cNvPr id="5" name="TextBox 5">
              <a:extLst>
                <a:ext uri="{FF2B5EF4-FFF2-40B4-BE49-F238E27FC236}">
                  <a16:creationId xmlns:a16="http://schemas.microsoft.com/office/drawing/2014/main" id="{27DDADC4-AD98-BC86-BA18-F9C3861467B7}"/>
                </a:ext>
              </a:extLst>
            </p:cNvPr>
            <p:cNvSpPr txBox="1"/>
            <p:nvPr/>
          </p:nvSpPr>
          <p:spPr>
            <a:xfrm>
              <a:off x="76200" y="57150"/>
              <a:ext cx="660400" cy="679450"/>
            </a:xfrm>
            <a:prstGeom prst="rect">
              <a:avLst/>
            </a:prstGeom>
          </p:spPr>
          <p:txBody>
            <a:bodyPr lIns="38100" tIns="38100" rIns="38100" bIns="38100" rtlCol="0" anchor="ctr"/>
            <a:lstStyle/>
            <a:p>
              <a:pPr algn="ctr">
                <a:lnSpc>
                  <a:spcPts val="2144"/>
                </a:lnSpc>
                <a:spcBef>
                  <a:spcPct val="0"/>
                </a:spcBef>
              </a:pPr>
              <a:endParaRPr sz="1350" dirty="0"/>
            </a:p>
          </p:txBody>
        </p:sp>
      </p:grpSp>
      <p:sp>
        <p:nvSpPr>
          <p:cNvPr id="6" name="Freeform 6">
            <a:extLst>
              <a:ext uri="{FF2B5EF4-FFF2-40B4-BE49-F238E27FC236}">
                <a16:creationId xmlns:a16="http://schemas.microsoft.com/office/drawing/2014/main" id="{AC3E71D1-71D3-AA3D-56EF-3DDF9EDE2379}"/>
              </a:ext>
            </a:extLst>
          </p:cNvPr>
          <p:cNvSpPr/>
          <p:nvPr/>
        </p:nvSpPr>
        <p:spPr>
          <a:xfrm>
            <a:off x="-1170165" y="2582015"/>
            <a:ext cx="3515490" cy="351549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grpSp>
        <p:nvGrpSpPr>
          <p:cNvPr id="7" name="Group 7">
            <a:extLst>
              <a:ext uri="{FF2B5EF4-FFF2-40B4-BE49-F238E27FC236}">
                <a16:creationId xmlns:a16="http://schemas.microsoft.com/office/drawing/2014/main" id="{88654220-362A-E32D-954A-813999C3C799}"/>
              </a:ext>
            </a:extLst>
          </p:cNvPr>
          <p:cNvGrpSpPr/>
          <p:nvPr/>
        </p:nvGrpSpPr>
        <p:grpSpPr>
          <a:xfrm>
            <a:off x="-1696981" y="-1642550"/>
            <a:ext cx="6766922" cy="6614600"/>
            <a:chOff x="0" y="0"/>
            <a:chExt cx="812800" cy="812800"/>
          </a:xfrm>
        </p:grpSpPr>
        <p:sp>
          <p:nvSpPr>
            <p:cNvPr id="8" name="Freeform 8">
              <a:extLst>
                <a:ext uri="{FF2B5EF4-FFF2-40B4-BE49-F238E27FC236}">
                  <a16:creationId xmlns:a16="http://schemas.microsoft.com/office/drawing/2014/main" id="{CD28A59E-BA4B-94CB-781B-744537BC43B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en-US" sz="1350" dirty="0"/>
            </a:p>
          </p:txBody>
        </p:sp>
        <p:sp>
          <p:nvSpPr>
            <p:cNvPr id="9" name="TextBox 9">
              <a:extLst>
                <a:ext uri="{FF2B5EF4-FFF2-40B4-BE49-F238E27FC236}">
                  <a16:creationId xmlns:a16="http://schemas.microsoft.com/office/drawing/2014/main" id="{A03DCF47-AD83-6A2A-F730-3F5205280254}"/>
                </a:ext>
              </a:extLst>
            </p:cNvPr>
            <p:cNvSpPr txBox="1"/>
            <p:nvPr/>
          </p:nvSpPr>
          <p:spPr>
            <a:xfrm>
              <a:off x="76200" y="57150"/>
              <a:ext cx="660400" cy="679450"/>
            </a:xfrm>
            <a:prstGeom prst="rect">
              <a:avLst/>
            </a:prstGeom>
          </p:spPr>
          <p:txBody>
            <a:bodyPr lIns="38100" tIns="38100" rIns="38100" bIns="38100" rtlCol="0" anchor="ctr"/>
            <a:lstStyle/>
            <a:p>
              <a:pPr algn="ctr">
                <a:lnSpc>
                  <a:spcPts val="2144"/>
                </a:lnSpc>
                <a:spcBef>
                  <a:spcPct val="0"/>
                </a:spcBef>
              </a:pPr>
              <a:endParaRPr sz="1350" dirty="0"/>
            </a:p>
          </p:txBody>
        </p:sp>
      </p:grpSp>
      <p:sp>
        <p:nvSpPr>
          <p:cNvPr id="36" name="Freeform 36">
            <a:extLst>
              <a:ext uri="{FF2B5EF4-FFF2-40B4-BE49-F238E27FC236}">
                <a16:creationId xmlns:a16="http://schemas.microsoft.com/office/drawing/2014/main" id="{284FF928-F877-9FD0-8DCD-40162FE710E1}"/>
              </a:ext>
            </a:extLst>
          </p:cNvPr>
          <p:cNvSpPr/>
          <p:nvPr/>
        </p:nvSpPr>
        <p:spPr>
          <a:xfrm>
            <a:off x="6358381" y="5754302"/>
            <a:ext cx="696605" cy="672540"/>
          </a:xfrm>
          <a:custGeom>
            <a:avLst/>
            <a:gdLst/>
            <a:ahLst/>
            <a:cxnLst/>
            <a:rect l="l" t="t" r="r" b="b"/>
            <a:pathLst>
              <a:path w="928806" h="896720">
                <a:moveTo>
                  <a:pt x="0" y="0"/>
                </a:moveTo>
                <a:lnTo>
                  <a:pt x="928806" y="0"/>
                </a:lnTo>
                <a:lnTo>
                  <a:pt x="928806" y="896719"/>
                </a:lnTo>
                <a:lnTo>
                  <a:pt x="0" y="8967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350" dirty="0"/>
          </a:p>
        </p:txBody>
      </p:sp>
      <p:sp>
        <p:nvSpPr>
          <p:cNvPr id="37" name="Freeform 37">
            <a:extLst>
              <a:ext uri="{FF2B5EF4-FFF2-40B4-BE49-F238E27FC236}">
                <a16:creationId xmlns:a16="http://schemas.microsoft.com/office/drawing/2014/main" id="{9BC01868-3111-401A-B4F4-189373954F0F}"/>
              </a:ext>
            </a:extLst>
          </p:cNvPr>
          <p:cNvSpPr/>
          <p:nvPr/>
        </p:nvSpPr>
        <p:spPr>
          <a:xfrm>
            <a:off x="7376987" y="7188741"/>
            <a:ext cx="657898" cy="657898"/>
          </a:xfrm>
          <a:custGeom>
            <a:avLst/>
            <a:gdLst/>
            <a:ahLst/>
            <a:cxnLst/>
            <a:rect l="l" t="t" r="r" b="b"/>
            <a:pathLst>
              <a:path w="877197" h="877197">
                <a:moveTo>
                  <a:pt x="0" y="0"/>
                </a:moveTo>
                <a:lnTo>
                  <a:pt x="877197" y="0"/>
                </a:lnTo>
                <a:lnTo>
                  <a:pt x="877197" y="877197"/>
                </a:lnTo>
                <a:lnTo>
                  <a:pt x="0" y="8771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350" dirty="0"/>
          </a:p>
        </p:txBody>
      </p:sp>
      <p:sp>
        <p:nvSpPr>
          <p:cNvPr id="39" name="TextBox 39">
            <a:extLst>
              <a:ext uri="{FF2B5EF4-FFF2-40B4-BE49-F238E27FC236}">
                <a16:creationId xmlns:a16="http://schemas.microsoft.com/office/drawing/2014/main" id="{CD9E75FC-2F84-DDEE-2F20-CB1A612256F5}"/>
              </a:ext>
            </a:extLst>
          </p:cNvPr>
          <p:cNvSpPr txBox="1"/>
          <p:nvPr/>
        </p:nvSpPr>
        <p:spPr>
          <a:xfrm>
            <a:off x="7308996" y="2299415"/>
            <a:ext cx="2727049" cy="197362"/>
          </a:xfrm>
          <a:prstGeom prst="rect">
            <a:avLst/>
          </a:prstGeom>
        </p:spPr>
        <p:txBody>
          <a:bodyPr lIns="0" tIns="0" rIns="0" bIns="0" rtlCol="0" anchor="t">
            <a:spAutoFit/>
          </a:bodyPr>
          <a:lstStyle/>
          <a:p>
            <a:pPr>
              <a:lnSpc>
                <a:spcPts val="1509"/>
              </a:lnSpc>
              <a:spcBef>
                <a:spcPct val="0"/>
              </a:spcBef>
            </a:pPr>
            <a:r>
              <a:rPr lang="en-US" spc="107" dirty="0">
                <a:solidFill>
                  <a:srgbClr val="FFFFFF"/>
                </a:solidFill>
                <a:latin typeface="Open Sauce"/>
              </a:rPr>
              <a:t>Triangle or Pacman?</a:t>
            </a:r>
            <a:endParaRPr lang="en-US" sz="1400" spc="107" dirty="0">
              <a:solidFill>
                <a:srgbClr val="FFFFFF"/>
              </a:solidFill>
              <a:latin typeface="Open Sauce"/>
            </a:endParaRPr>
          </a:p>
        </p:txBody>
      </p:sp>
      <p:sp>
        <p:nvSpPr>
          <p:cNvPr id="45" name="TextBox 45">
            <a:extLst>
              <a:ext uri="{FF2B5EF4-FFF2-40B4-BE49-F238E27FC236}">
                <a16:creationId xmlns:a16="http://schemas.microsoft.com/office/drawing/2014/main" id="{B60C0C08-346B-9120-5A91-A1379543B73A}"/>
              </a:ext>
            </a:extLst>
          </p:cNvPr>
          <p:cNvSpPr txBox="1"/>
          <p:nvPr/>
        </p:nvSpPr>
        <p:spPr>
          <a:xfrm>
            <a:off x="4686922" y="3910754"/>
            <a:ext cx="2622074" cy="1138325"/>
          </a:xfrm>
          <a:prstGeom prst="rect">
            <a:avLst/>
          </a:prstGeom>
        </p:spPr>
        <p:txBody>
          <a:bodyPr wrap="square" lIns="0" tIns="0" rIns="0" bIns="0" rtlCol="0" anchor="t">
            <a:spAutoFit/>
          </a:bodyPr>
          <a:lstStyle/>
          <a:p>
            <a:pPr algn="r">
              <a:lnSpc>
                <a:spcPts val="1509"/>
              </a:lnSpc>
              <a:spcBef>
                <a:spcPct val="0"/>
              </a:spcBef>
            </a:pPr>
            <a:r>
              <a:rPr lang="en-US" sz="1094" spc="107" dirty="0">
                <a:solidFill>
                  <a:srgbClr val="FFFFFF"/>
                </a:solidFill>
                <a:latin typeface="Open Sauce"/>
              </a:rPr>
              <a:t>All interns worked approximately the same number of hours per week, but on different days with some overlap with other interns – 4-hour shifts.  </a:t>
            </a:r>
          </a:p>
        </p:txBody>
      </p:sp>
      <p:sp>
        <p:nvSpPr>
          <p:cNvPr id="55" name="TextBox 54">
            <a:extLst>
              <a:ext uri="{FF2B5EF4-FFF2-40B4-BE49-F238E27FC236}">
                <a16:creationId xmlns:a16="http://schemas.microsoft.com/office/drawing/2014/main" id="{BCF47D76-3C11-7683-FD24-32E8CBA79D22}"/>
              </a:ext>
            </a:extLst>
          </p:cNvPr>
          <p:cNvSpPr txBox="1"/>
          <p:nvPr/>
        </p:nvSpPr>
        <p:spPr>
          <a:xfrm>
            <a:off x="1331923" y="9684427"/>
            <a:ext cx="10645348" cy="400110"/>
          </a:xfrm>
          <a:prstGeom prst="rect">
            <a:avLst/>
          </a:prstGeom>
          <a:solidFill>
            <a:srgbClr val="1C5739"/>
          </a:solidFill>
        </p:spPr>
        <p:txBody>
          <a:bodyPr wrap="square" rtlCol="0">
            <a:spAutoFit/>
          </a:bodyPr>
          <a:lstStyle/>
          <a:p>
            <a:r>
              <a:rPr lang="en-US" sz="2000" i="1" dirty="0">
                <a:solidFill>
                  <a:schemeClr val="bg1"/>
                </a:solidFill>
              </a:rPr>
              <a:t>Which graphical display fits the purpose?</a:t>
            </a:r>
          </a:p>
        </p:txBody>
      </p:sp>
      <p:sp>
        <p:nvSpPr>
          <p:cNvPr id="29" name="TextBox 28">
            <a:extLst>
              <a:ext uri="{FF2B5EF4-FFF2-40B4-BE49-F238E27FC236}">
                <a16:creationId xmlns:a16="http://schemas.microsoft.com/office/drawing/2014/main" id="{A85B21A3-2C2F-B377-6C42-849866892EA2}"/>
              </a:ext>
            </a:extLst>
          </p:cNvPr>
          <p:cNvSpPr txBox="1"/>
          <p:nvPr/>
        </p:nvSpPr>
        <p:spPr>
          <a:xfrm>
            <a:off x="6749757" y="4472019"/>
            <a:ext cx="3764157" cy="400110"/>
          </a:xfrm>
          <a:prstGeom prst="rect">
            <a:avLst/>
          </a:prstGeom>
          <a:noFill/>
        </p:spPr>
        <p:txBody>
          <a:bodyPr wrap="square" rtlCol="0">
            <a:spAutoFit/>
          </a:bodyPr>
          <a:lstStyle/>
          <a:p>
            <a:r>
              <a:rPr lang="en-US" spc="107" dirty="0">
                <a:solidFill>
                  <a:srgbClr val="FFFFFF"/>
                </a:solidFill>
                <a:latin typeface="Open Sauce"/>
              </a:rPr>
              <a:t>Gestalt</a:t>
            </a:r>
            <a:r>
              <a:rPr lang="en-US" sz="2000" dirty="0">
                <a:solidFill>
                  <a:schemeClr val="bg1"/>
                </a:solidFill>
              </a:rPr>
              <a:t> </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Principle of </a:t>
            </a:r>
            <a:r>
              <a:rPr lang="en-US" sz="2000" dirty="0">
                <a:solidFill>
                  <a:schemeClr val="bg1"/>
                </a:solidFill>
              </a:rPr>
              <a:t>Closure</a:t>
            </a:r>
          </a:p>
        </p:txBody>
      </p:sp>
      <p:sp>
        <p:nvSpPr>
          <p:cNvPr id="32" name="TextBox 31">
            <a:extLst>
              <a:ext uri="{FF2B5EF4-FFF2-40B4-BE49-F238E27FC236}">
                <a16:creationId xmlns:a16="http://schemas.microsoft.com/office/drawing/2014/main" id="{E2CCCDED-BEEC-64E0-2B44-31AFB8BD6FC9}"/>
              </a:ext>
            </a:extLst>
          </p:cNvPr>
          <p:cNvSpPr txBox="1"/>
          <p:nvPr/>
        </p:nvSpPr>
        <p:spPr>
          <a:xfrm>
            <a:off x="3754652" y="6381266"/>
            <a:ext cx="3352800" cy="369332"/>
          </a:xfrm>
          <a:prstGeom prst="rect">
            <a:avLst/>
          </a:prstGeom>
          <a:noFill/>
        </p:spPr>
        <p:txBody>
          <a:bodyPr wrap="square" rtlCol="0">
            <a:spAutoFit/>
          </a:bodyPr>
          <a:lstStyle/>
          <a:p>
            <a:r>
              <a:rPr lang="en-US" dirty="0">
                <a:solidFill>
                  <a:schemeClr val="bg1"/>
                </a:solidFill>
              </a:rPr>
              <a:t>Gestalt Principle of Figure Ground</a:t>
            </a:r>
          </a:p>
        </p:txBody>
      </p:sp>
      <p:sp>
        <p:nvSpPr>
          <p:cNvPr id="56" name="TextBox 55">
            <a:extLst>
              <a:ext uri="{FF2B5EF4-FFF2-40B4-BE49-F238E27FC236}">
                <a16:creationId xmlns:a16="http://schemas.microsoft.com/office/drawing/2014/main" id="{C0649CDD-8ACE-E858-60F5-047C98EEB033}"/>
              </a:ext>
            </a:extLst>
          </p:cNvPr>
          <p:cNvSpPr txBox="1"/>
          <p:nvPr/>
        </p:nvSpPr>
        <p:spPr>
          <a:xfrm>
            <a:off x="4104367" y="6636200"/>
            <a:ext cx="3352800" cy="646331"/>
          </a:xfrm>
          <a:prstGeom prst="rect">
            <a:avLst/>
          </a:prstGeom>
          <a:noFill/>
        </p:spPr>
        <p:txBody>
          <a:bodyPr wrap="square" rtlCol="0">
            <a:spAutoFit/>
          </a:bodyPr>
          <a:lstStyle/>
          <a:p>
            <a:r>
              <a:rPr lang="en-US" spc="107" dirty="0">
                <a:solidFill>
                  <a:srgbClr val="FFFFFF"/>
                </a:solidFill>
                <a:latin typeface="Open Sauce"/>
              </a:rPr>
              <a:t>Gestalt Principle of Figure Ground</a:t>
            </a:r>
          </a:p>
        </p:txBody>
      </p:sp>
      <p:sp>
        <p:nvSpPr>
          <p:cNvPr id="60" name="TextBox 59">
            <a:extLst>
              <a:ext uri="{FF2B5EF4-FFF2-40B4-BE49-F238E27FC236}">
                <a16:creationId xmlns:a16="http://schemas.microsoft.com/office/drawing/2014/main" id="{FDA66B5F-A182-4889-C13D-99B331203779}"/>
              </a:ext>
            </a:extLst>
          </p:cNvPr>
          <p:cNvSpPr txBox="1"/>
          <p:nvPr/>
        </p:nvSpPr>
        <p:spPr>
          <a:xfrm>
            <a:off x="2345324" y="7926078"/>
            <a:ext cx="8079204" cy="923330"/>
          </a:xfrm>
          <a:prstGeom prst="rect">
            <a:avLst/>
          </a:prstGeom>
          <a:noFill/>
        </p:spPr>
        <p:txBody>
          <a:bodyPr wrap="square">
            <a:spAutoFit/>
          </a:bodyPr>
          <a:lstStyle/>
          <a:p>
            <a:r>
              <a:rPr lang="en-US" dirty="0"/>
              <a:t>Always consider the context and purpose. And always see if your data is normally distributed. It will impact what statistic you report (mean or median) and will impact the type of statistical test (parametric or non-parametric).  </a:t>
            </a:r>
          </a:p>
        </p:txBody>
      </p:sp>
      <p:graphicFrame>
        <p:nvGraphicFramePr>
          <p:cNvPr id="61" name="Table 60">
            <a:extLst>
              <a:ext uri="{FF2B5EF4-FFF2-40B4-BE49-F238E27FC236}">
                <a16:creationId xmlns:a16="http://schemas.microsoft.com/office/drawing/2014/main" id="{907B1890-E8AE-0DCF-AF8B-C588DC74E4A0}"/>
              </a:ext>
            </a:extLst>
          </p:cNvPr>
          <p:cNvGraphicFramePr>
            <a:graphicFrameLocks noGrp="1"/>
          </p:cNvGraphicFramePr>
          <p:nvPr>
            <p:extLst>
              <p:ext uri="{D42A27DB-BD31-4B8C-83A1-F6EECF244321}">
                <p14:modId xmlns:p14="http://schemas.microsoft.com/office/powerpoint/2010/main" val="1095523256"/>
              </p:ext>
            </p:extLst>
          </p:nvPr>
        </p:nvGraphicFramePr>
        <p:xfrm>
          <a:off x="1331923" y="266700"/>
          <a:ext cx="10668002" cy="9208369"/>
        </p:xfrm>
        <a:graphic>
          <a:graphicData uri="http://schemas.openxmlformats.org/drawingml/2006/table">
            <a:tbl>
              <a:tblPr firstRow="1" firstCol="1" bandRow="1">
                <a:tableStyleId>{5C22544A-7EE6-4342-B048-85BDC9FD1C3A}</a:tableStyleId>
              </a:tblPr>
              <a:tblGrid>
                <a:gridCol w="1676400">
                  <a:extLst>
                    <a:ext uri="{9D8B030D-6E8A-4147-A177-3AD203B41FA5}">
                      <a16:colId xmlns:a16="http://schemas.microsoft.com/office/drawing/2014/main" val="2298433520"/>
                    </a:ext>
                  </a:extLst>
                </a:gridCol>
                <a:gridCol w="1447800">
                  <a:extLst>
                    <a:ext uri="{9D8B030D-6E8A-4147-A177-3AD203B41FA5}">
                      <a16:colId xmlns:a16="http://schemas.microsoft.com/office/drawing/2014/main" val="1042320176"/>
                    </a:ext>
                  </a:extLst>
                </a:gridCol>
                <a:gridCol w="1981200">
                  <a:extLst>
                    <a:ext uri="{9D8B030D-6E8A-4147-A177-3AD203B41FA5}">
                      <a16:colId xmlns:a16="http://schemas.microsoft.com/office/drawing/2014/main" val="3386161642"/>
                    </a:ext>
                  </a:extLst>
                </a:gridCol>
                <a:gridCol w="2438400">
                  <a:extLst>
                    <a:ext uri="{9D8B030D-6E8A-4147-A177-3AD203B41FA5}">
                      <a16:colId xmlns:a16="http://schemas.microsoft.com/office/drawing/2014/main" val="2040885483"/>
                    </a:ext>
                  </a:extLst>
                </a:gridCol>
                <a:gridCol w="3124202">
                  <a:extLst>
                    <a:ext uri="{9D8B030D-6E8A-4147-A177-3AD203B41FA5}">
                      <a16:colId xmlns:a16="http://schemas.microsoft.com/office/drawing/2014/main" val="3726328496"/>
                    </a:ext>
                  </a:extLst>
                </a:gridCol>
              </a:tblGrid>
              <a:tr h="504041">
                <a:tc>
                  <a:txBody>
                    <a:bodyPr/>
                    <a:lstStyle/>
                    <a:p>
                      <a:pPr marL="0" marR="0" algn="ctr">
                        <a:spcAft>
                          <a:spcPts val="1200"/>
                        </a:spcAft>
                        <a:buNone/>
                      </a:pPr>
                      <a:r>
                        <a:rPr lang="en-US" sz="1800" spc="-25" dirty="0">
                          <a:effectLst/>
                        </a:rPr>
                        <a:t>Graphical Display</a:t>
                      </a:r>
                      <a:endParaRPr lang="en-US" sz="18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rgbClr val="1C5739"/>
                    </a:solidFill>
                  </a:tcPr>
                </a:tc>
                <a:tc>
                  <a:txBody>
                    <a:bodyPr/>
                    <a:lstStyle/>
                    <a:p>
                      <a:pPr algn="ctr"/>
                      <a:r>
                        <a:rPr lang="en-US" sz="1800" spc="-25" dirty="0">
                          <a:effectLst/>
                        </a:rPr>
                        <a:t>Analysis</a:t>
                      </a:r>
                      <a:br>
                        <a:rPr lang="en-US" sz="1800" spc="-25" dirty="0">
                          <a:effectLst/>
                        </a:rPr>
                      </a:br>
                      <a:r>
                        <a:rPr lang="en-US" sz="1800" spc="-25" dirty="0">
                          <a:effectLst/>
                        </a:rPr>
                        <a:t>Level</a:t>
                      </a:r>
                      <a:endParaRPr lang="en-US" sz="1400" dirty="0"/>
                    </a:p>
                  </a:txBody>
                  <a:tcPr marL="41396" marR="41396" marT="0" marB="0">
                    <a:solidFill>
                      <a:srgbClr val="1C5739"/>
                    </a:solidFill>
                  </a:tcPr>
                </a:tc>
                <a:tc>
                  <a:txBody>
                    <a:bodyPr/>
                    <a:lstStyle/>
                    <a:p>
                      <a:pPr marL="0" marR="0" algn="ctr">
                        <a:spcAft>
                          <a:spcPts val="1200"/>
                        </a:spcAft>
                        <a:buNone/>
                      </a:pPr>
                      <a:r>
                        <a:rPr lang="en-US" sz="1800" spc="-25" dirty="0">
                          <a:effectLst/>
                        </a:rPr>
                        <a:t>Data Type</a:t>
                      </a:r>
                      <a:endParaRPr lang="en-US" sz="18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rgbClr val="1C5739"/>
                    </a:solidFill>
                  </a:tcPr>
                </a:tc>
                <a:tc>
                  <a:txBody>
                    <a:bodyPr/>
                    <a:lstStyle/>
                    <a:p>
                      <a:pPr marL="0" marR="0" algn="ctr">
                        <a:spcAft>
                          <a:spcPts val="1200"/>
                        </a:spcAft>
                        <a:buNone/>
                      </a:pPr>
                      <a:br>
                        <a:rPr lang="en-US" sz="1800" spc="-25" dirty="0">
                          <a:effectLst/>
                        </a:rPr>
                      </a:br>
                      <a:r>
                        <a:rPr lang="en-US" sz="1800" spc="-25" dirty="0">
                          <a:effectLst/>
                        </a:rPr>
                        <a:t>Purpose</a:t>
                      </a:r>
                      <a:endParaRPr lang="en-US" sz="18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rgbClr val="1C5739"/>
                    </a:solidFill>
                  </a:tcPr>
                </a:tc>
                <a:tc>
                  <a:txBody>
                    <a:bodyPr/>
                    <a:lstStyle/>
                    <a:p>
                      <a:pPr marL="0" marR="0" algn="ctr">
                        <a:spcAft>
                          <a:spcPts val="1200"/>
                        </a:spcAft>
                        <a:buNone/>
                      </a:pPr>
                      <a:br>
                        <a:rPr lang="en-US" sz="1800" spc="-25" dirty="0">
                          <a:effectLst/>
                        </a:rPr>
                      </a:br>
                      <a:r>
                        <a:rPr lang="en-US" sz="1800" spc="-25" dirty="0">
                          <a:effectLst/>
                        </a:rPr>
                        <a:t>Summary Statistic</a:t>
                      </a:r>
                      <a:endParaRPr lang="en-US" sz="18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rgbClr val="1C5739"/>
                    </a:solidFill>
                  </a:tcPr>
                </a:tc>
                <a:extLst>
                  <a:ext uri="{0D108BD9-81ED-4DB2-BD59-A6C34878D82A}">
                    <a16:rowId xmlns:a16="http://schemas.microsoft.com/office/drawing/2014/main" val="3292012787"/>
                  </a:ext>
                </a:extLst>
              </a:tr>
              <a:tr h="756061">
                <a:tc>
                  <a:txBody>
                    <a:bodyPr/>
                    <a:lstStyle/>
                    <a:p>
                      <a:pPr marL="0" marR="0" algn="l">
                        <a:spcAft>
                          <a:spcPts val="1200"/>
                        </a:spcAft>
                        <a:buNone/>
                      </a:pPr>
                      <a:r>
                        <a:rPr lang="en-US" sz="1800" spc="-25">
                          <a:effectLst/>
                        </a:rPr>
                        <a:t>Bar chart</a:t>
                      </a:r>
                      <a:endParaRPr lang="en-US" sz="18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rgbClr val="1C5739"/>
                    </a:solidFill>
                  </a:tcPr>
                </a:tc>
                <a:tc>
                  <a:txBody>
                    <a:bodyPr/>
                    <a:lstStyle/>
                    <a:p>
                      <a:pPr marL="0" marR="0" algn="l">
                        <a:spcAft>
                          <a:spcPts val="1200"/>
                        </a:spcAft>
                        <a:buNone/>
                      </a:pPr>
                      <a:r>
                        <a:rPr lang="en-US" sz="1600" spc="-25" dirty="0">
                          <a:effectLst/>
                        </a:rPr>
                        <a:t>Univariate for 2 or more groups</a:t>
                      </a:r>
                      <a:endParaRPr lang="en-US" sz="16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dirty="0">
                          <a:effectLst/>
                        </a:rPr>
                        <a:t>Categorical: Nominal or Ordinal</a:t>
                      </a:r>
                      <a:endParaRPr lang="en-US" sz="16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dirty="0">
                          <a:effectLst/>
                        </a:rPr>
                        <a:t>Compare frequencies or proportions</a:t>
                      </a:r>
                      <a:endParaRPr lang="en-US" sz="16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dirty="0">
                          <a:effectLst/>
                        </a:rPr>
                        <a:t>Frequency, Percentage</a:t>
                      </a:r>
                      <a:endParaRPr lang="en-US" sz="16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extLst>
                  <a:ext uri="{0D108BD9-81ED-4DB2-BD59-A6C34878D82A}">
                    <a16:rowId xmlns:a16="http://schemas.microsoft.com/office/drawing/2014/main" val="907997"/>
                  </a:ext>
                </a:extLst>
              </a:tr>
              <a:tr h="756061">
                <a:tc>
                  <a:txBody>
                    <a:bodyPr/>
                    <a:lstStyle/>
                    <a:p>
                      <a:pPr marL="0" marR="0" algn="l">
                        <a:spcAft>
                          <a:spcPts val="1200"/>
                        </a:spcAft>
                        <a:buNone/>
                      </a:pPr>
                      <a:r>
                        <a:rPr lang="en-US" sz="1800" spc="-25">
                          <a:effectLst/>
                        </a:rPr>
                        <a:t>Comparative Bar Chart</a:t>
                      </a:r>
                      <a:endParaRPr lang="en-US" sz="18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rgbClr val="1C5739"/>
                    </a:solidFill>
                  </a:tcPr>
                </a:tc>
                <a:tc>
                  <a:txBody>
                    <a:bodyPr/>
                    <a:lstStyle/>
                    <a:p>
                      <a:pPr marL="0" marR="0" algn="l">
                        <a:spcAft>
                          <a:spcPts val="1200"/>
                        </a:spcAft>
                        <a:buNone/>
                      </a:pPr>
                      <a:r>
                        <a:rPr lang="en-US" sz="1600" spc="-25" dirty="0">
                          <a:effectLst/>
                        </a:rPr>
                        <a:t>Univariate for 2 or more groups</a:t>
                      </a:r>
                      <a:endParaRPr lang="en-US" sz="16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dirty="0">
                          <a:effectLst/>
                        </a:rPr>
                        <a:t>Categorical: Nominal or Ordinal</a:t>
                      </a:r>
                      <a:endParaRPr lang="en-US" sz="16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dirty="0">
                          <a:effectLst/>
                        </a:rPr>
                        <a:t>Compare frequencies or values across categories</a:t>
                      </a:r>
                      <a:endParaRPr lang="en-US" sz="16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dirty="0">
                          <a:effectLst/>
                        </a:rPr>
                        <a:t>Frequency, Percentage, mean</a:t>
                      </a:r>
                      <a:endParaRPr lang="en-US" sz="16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extLst>
                  <a:ext uri="{0D108BD9-81ED-4DB2-BD59-A6C34878D82A}">
                    <a16:rowId xmlns:a16="http://schemas.microsoft.com/office/drawing/2014/main" val="3042771213"/>
                  </a:ext>
                </a:extLst>
              </a:tr>
              <a:tr h="504041">
                <a:tc>
                  <a:txBody>
                    <a:bodyPr/>
                    <a:lstStyle/>
                    <a:p>
                      <a:pPr marL="0" marR="0" algn="l">
                        <a:spcAft>
                          <a:spcPts val="1200"/>
                        </a:spcAft>
                        <a:buNone/>
                      </a:pPr>
                      <a:r>
                        <a:rPr lang="en-US" sz="1800" spc="-25">
                          <a:effectLst/>
                        </a:rPr>
                        <a:t>Pie Chart</a:t>
                      </a:r>
                      <a:endParaRPr lang="en-US" sz="18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rgbClr val="1C5739"/>
                    </a:solidFill>
                  </a:tcPr>
                </a:tc>
                <a:tc>
                  <a:txBody>
                    <a:bodyPr/>
                    <a:lstStyle/>
                    <a:p>
                      <a:pPr marL="0" marR="0" algn="l">
                        <a:spcAft>
                          <a:spcPts val="1200"/>
                        </a:spcAft>
                        <a:buNone/>
                      </a:pPr>
                      <a:r>
                        <a:rPr lang="en-US" sz="1600" spc="-25">
                          <a:effectLst/>
                        </a:rPr>
                        <a:t>Univariate</a:t>
                      </a:r>
                      <a:endParaRPr lang="en-US" sz="16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a:effectLst/>
                        </a:rPr>
                        <a:t>Categorical: Nominal</a:t>
                      </a:r>
                      <a:endParaRPr lang="en-US" sz="16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dirty="0">
                          <a:effectLst/>
                        </a:rPr>
                        <a:t>Show proportions of a whole</a:t>
                      </a:r>
                      <a:endParaRPr lang="en-US" sz="16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dirty="0">
                          <a:effectLst/>
                        </a:rPr>
                        <a:t>Percentage</a:t>
                      </a:r>
                      <a:endParaRPr lang="en-US" sz="16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extLst>
                  <a:ext uri="{0D108BD9-81ED-4DB2-BD59-A6C34878D82A}">
                    <a16:rowId xmlns:a16="http://schemas.microsoft.com/office/drawing/2014/main" val="2327790950"/>
                  </a:ext>
                </a:extLst>
              </a:tr>
              <a:tr h="589031">
                <a:tc>
                  <a:txBody>
                    <a:bodyPr/>
                    <a:lstStyle/>
                    <a:p>
                      <a:pPr marL="0" marR="0" algn="l">
                        <a:spcAft>
                          <a:spcPts val="1200"/>
                        </a:spcAft>
                        <a:buNone/>
                      </a:pPr>
                      <a:r>
                        <a:rPr lang="en-US" sz="1800" spc="-25">
                          <a:effectLst/>
                        </a:rPr>
                        <a:t>Box plot</a:t>
                      </a:r>
                      <a:endParaRPr lang="en-US" sz="18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rgbClr val="1C5739"/>
                    </a:solidFill>
                  </a:tcPr>
                </a:tc>
                <a:tc>
                  <a:txBody>
                    <a:bodyPr/>
                    <a:lstStyle/>
                    <a:p>
                      <a:pPr marL="0" marR="0" algn="l">
                        <a:spcAft>
                          <a:spcPts val="1200"/>
                        </a:spcAft>
                        <a:buNone/>
                      </a:pPr>
                      <a:r>
                        <a:rPr lang="en-US" sz="1600" spc="-25">
                          <a:effectLst/>
                        </a:rPr>
                        <a:t>Univariate for 2 or more groups</a:t>
                      </a:r>
                      <a:endParaRPr lang="en-US" sz="16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a:effectLst/>
                        </a:rPr>
                        <a:t>Scale: Interval, or Ratio</a:t>
                      </a:r>
                      <a:endParaRPr lang="en-US" sz="16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dirty="0">
                          <a:effectLst/>
                        </a:rPr>
                        <a:t>Show distribution and identify outliers</a:t>
                      </a:r>
                      <a:endParaRPr lang="en-US" sz="16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a:effectLst/>
                        </a:rPr>
                        <a:t>Median, Quartiles, and IQR, and outliers</a:t>
                      </a:r>
                      <a:endParaRPr lang="en-US" sz="16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extLst>
                  <a:ext uri="{0D108BD9-81ED-4DB2-BD59-A6C34878D82A}">
                    <a16:rowId xmlns:a16="http://schemas.microsoft.com/office/drawing/2014/main" val="28409441"/>
                  </a:ext>
                </a:extLst>
              </a:tr>
              <a:tr h="589031">
                <a:tc>
                  <a:txBody>
                    <a:bodyPr/>
                    <a:lstStyle/>
                    <a:p>
                      <a:pPr marL="0" marR="0" algn="l">
                        <a:spcAft>
                          <a:spcPts val="1200"/>
                        </a:spcAft>
                        <a:buNone/>
                      </a:pPr>
                      <a:r>
                        <a:rPr lang="en-US" sz="1800" spc="-25">
                          <a:effectLst/>
                        </a:rPr>
                        <a:t>Dot plot</a:t>
                      </a:r>
                      <a:endParaRPr lang="en-US" sz="18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rgbClr val="1C5739"/>
                    </a:solidFill>
                  </a:tcPr>
                </a:tc>
                <a:tc>
                  <a:txBody>
                    <a:bodyPr/>
                    <a:lstStyle/>
                    <a:p>
                      <a:pPr marL="0" marR="0" algn="l">
                        <a:spcAft>
                          <a:spcPts val="1200"/>
                        </a:spcAft>
                        <a:buNone/>
                      </a:pPr>
                      <a:r>
                        <a:rPr lang="en-US" sz="1600" spc="-25">
                          <a:effectLst/>
                        </a:rPr>
                        <a:t>Univariate</a:t>
                      </a:r>
                      <a:endParaRPr lang="en-US" sz="16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a:effectLst/>
                        </a:rPr>
                        <a:t>Both: Categorical or Scale</a:t>
                      </a:r>
                      <a:endParaRPr lang="en-US" sz="16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dirty="0">
                          <a:effectLst/>
                        </a:rPr>
                        <a:t>Display individual data points</a:t>
                      </a:r>
                      <a:endParaRPr lang="en-US" sz="16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dirty="0">
                          <a:effectLst/>
                        </a:rPr>
                        <a:t>Depends on the type of data</a:t>
                      </a:r>
                      <a:endParaRPr lang="en-US" sz="16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extLst>
                  <a:ext uri="{0D108BD9-81ED-4DB2-BD59-A6C34878D82A}">
                    <a16:rowId xmlns:a16="http://schemas.microsoft.com/office/drawing/2014/main" val="773447968"/>
                  </a:ext>
                </a:extLst>
              </a:tr>
              <a:tr h="756061">
                <a:tc>
                  <a:txBody>
                    <a:bodyPr/>
                    <a:lstStyle/>
                    <a:p>
                      <a:pPr marL="0" marR="0" algn="l">
                        <a:spcAft>
                          <a:spcPts val="1200"/>
                        </a:spcAft>
                        <a:buNone/>
                      </a:pPr>
                      <a:r>
                        <a:rPr lang="en-US" sz="1800" spc="-25">
                          <a:effectLst/>
                        </a:rPr>
                        <a:t>Comparative dot plot</a:t>
                      </a:r>
                      <a:endParaRPr lang="en-US" sz="18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rgbClr val="1C5739"/>
                    </a:solidFill>
                  </a:tcPr>
                </a:tc>
                <a:tc>
                  <a:txBody>
                    <a:bodyPr/>
                    <a:lstStyle/>
                    <a:p>
                      <a:pPr marL="0" marR="0" algn="l">
                        <a:spcAft>
                          <a:spcPts val="1200"/>
                        </a:spcAft>
                        <a:buNone/>
                      </a:pPr>
                      <a:r>
                        <a:rPr lang="en-US" sz="1600" spc="-25">
                          <a:effectLst/>
                        </a:rPr>
                        <a:t>Univariate for 2 or more groups</a:t>
                      </a:r>
                      <a:endParaRPr lang="en-US" sz="16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a:effectLst/>
                        </a:rPr>
                        <a:t>Categorical: Nominal or Ordinal</a:t>
                      </a:r>
                      <a:endParaRPr lang="en-US" sz="16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dirty="0">
                          <a:effectLst/>
                        </a:rPr>
                        <a:t>Compare individual data points across categories</a:t>
                      </a:r>
                      <a:endParaRPr lang="en-US" sz="16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dirty="0">
                          <a:effectLst/>
                        </a:rPr>
                        <a:t>Depends on the type of data</a:t>
                      </a:r>
                      <a:endParaRPr lang="en-US" sz="16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extLst>
                  <a:ext uri="{0D108BD9-81ED-4DB2-BD59-A6C34878D82A}">
                    <a16:rowId xmlns:a16="http://schemas.microsoft.com/office/drawing/2014/main" val="890453912"/>
                  </a:ext>
                </a:extLst>
              </a:tr>
              <a:tr h="504041">
                <a:tc>
                  <a:txBody>
                    <a:bodyPr/>
                    <a:lstStyle/>
                    <a:p>
                      <a:pPr marL="0" marR="0" algn="l">
                        <a:spcAft>
                          <a:spcPts val="1200"/>
                        </a:spcAft>
                        <a:buNone/>
                      </a:pPr>
                      <a:r>
                        <a:rPr lang="en-US" sz="1800" spc="-25">
                          <a:effectLst/>
                        </a:rPr>
                        <a:t>Stem-and-leaf display</a:t>
                      </a:r>
                      <a:endParaRPr lang="en-US" sz="18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rgbClr val="1C5739"/>
                    </a:solidFill>
                  </a:tcPr>
                </a:tc>
                <a:tc>
                  <a:txBody>
                    <a:bodyPr/>
                    <a:lstStyle/>
                    <a:p>
                      <a:pPr marL="0" marR="0" algn="l">
                        <a:spcAft>
                          <a:spcPts val="1200"/>
                        </a:spcAft>
                        <a:buNone/>
                      </a:pPr>
                      <a:r>
                        <a:rPr lang="en-US" sz="1600" spc="-25">
                          <a:effectLst/>
                        </a:rPr>
                        <a:t>Univariate</a:t>
                      </a:r>
                      <a:endParaRPr lang="en-US" sz="16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a:effectLst/>
                        </a:rPr>
                        <a:t>Interval, or Ratio</a:t>
                      </a:r>
                      <a:endParaRPr lang="en-US" sz="16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dirty="0">
                          <a:effectLst/>
                        </a:rPr>
                        <a:t>Show distribution and individual data points</a:t>
                      </a:r>
                      <a:endParaRPr lang="en-US" sz="16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dirty="0">
                          <a:effectLst/>
                        </a:rPr>
                        <a:t>Display counts</a:t>
                      </a:r>
                      <a:endParaRPr lang="en-US" sz="16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extLst>
                  <a:ext uri="{0D108BD9-81ED-4DB2-BD59-A6C34878D82A}">
                    <a16:rowId xmlns:a16="http://schemas.microsoft.com/office/drawing/2014/main" val="102291873"/>
                  </a:ext>
                </a:extLst>
              </a:tr>
              <a:tr h="589031">
                <a:tc>
                  <a:txBody>
                    <a:bodyPr/>
                    <a:lstStyle/>
                    <a:p>
                      <a:pPr marL="0" marR="0" algn="l">
                        <a:spcAft>
                          <a:spcPts val="1200"/>
                        </a:spcAft>
                        <a:buNone/>
                      </a:pPr>
                      <a:r>
                        <a:rPr lang="en-US" sz="1800" spc="-25">
                          <a:effectLst/>
                        </a:rPr>
                        <a:t>Comparative stem-and-leaf display</a:t>
                      </a:r>
                      <a:endParaRPr lang="en-US" sz="18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rgbClr val="1C5739"/>
                    </a:solidFill>
                  </a:tcPr>
                </a:tc>
                <a:tc>
                  <a:txBody>
                    <a:bodyPr/>
                    <a:lstStyle/>
                    <a:p>
                      <a:pPr marL="0" marR="0" algn="l">
                        <a:spcAft>
                          <a:spcPts val="1200"/>
                        </a:spcAft>
                        <a:buNone/>
                      </a:pPr>
                      <a:r>
                        <a:rPr lang="en-US" sz="1600" spc="-25">
                          <a:effectLst/>
                        </a:rPr>
                        <a:t>Univariate for 2 groups</a:t>
                      </a:r>
                      <a:endParaRPr lang="en-US" sz="16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a:effectLst/>
                        </a:rPr>
                        <a:t>Interval, or Ratio</a:t>
                      </a:r>
                      <a:endParaRPr lang="en-US" sz="16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dirty="0">
                          <a:effectLst/>
                        </a:rPr>
                        <a:t>Compare 2 or more groups of individual data points</a:t>
                      </a:r>
                      <a:endParaRPr lang="en-US" sz="16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dirty="0">
                          <a:effectLst/>
                        </a:rPr>
                        <a:t>Display counts to compare</a:t>
                      </a:r>
                      <a:endParaRPr lang="en-US" sz="16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extLst>
                  <a:ext uri="{0D108BD9-81ED-4DB2-BD59-A6C34878D82A}">
                    <a16:rowId xmlns:a16="http://schemas.microsoft.com/office/drawing/2014/main" val="1415022678"/>
                  </a:ext>
                </a:extLst>
              </a:tr>
              <a:tr h="589031">
                <a:tc>
                  <a:txBody>
                    <a:bodyPr/>
                    <a:lstStyle/>
                    <a:p>
                      <a:pPr marL="0" marR="0" algn="l">
                        <a:spcAft>
                          <a:spcPts val="1200"/>
                        </a:spcAft>
                        <a:buNone/>
                      </a:pPr>
                      <a:r>
                        <a:rPr lang="en-US" sz="1800" spc="-25">
                          <a:effectLst/>
                        </a:rPr>
                        <a:t>Histogram</a:t>
                      </a:r>
                      <a:endParaRPr lang="en-US" sz="18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rgbClr val="1C5739"/>
                    </a:solidFill>
                  </a:tcPr>
                </a:tc>
                <a:tc>
                  <a:txBody>
                    <a:bodyPr/>
                    <a:lstStyle/>
                    <a:p>
                      <a:pPr marL="0" marR="0" algn="l">
                        <a:spcAft>
                          <a:spcPts val="1200"/>
                        </a:spcAft>
                        <a:buNone/>
                      </a:pPr>
                      <a:r>
                        <a:rPr lang="en-US" sz="1600" spc="-25">
                          <a:effectLst/>
                        </a:rPr>
                        <a:t>Univariate</a:t>
                      </a:r>
                      <a:endParaRPr lang="en-US" sz="16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a:effectLst/>
                        </a:rPr>
                        <a:t>Scale: Interval, or Ratio</a:t>
                      </a:r>
                      <a:endParaRPr lang="en-US" sz="16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dirty="0">
                          <a:effectLst/>
                        </a:rPr>
                        <a:t>Display distribution of continuous data</a:t>
                      </a:r>
                      <a:endParaRPr lang="en-US" sz="16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dirty="0">
                          <a:effectLst/>
                        </a:rPr>
                        <a:t>Mean, Median, Standard deviation</a:t>
                      </a:r>
                      <a:endParaRPr lang="en-US" sz="16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extLst>
                  <a:ext uri="{0D108BD9-81ED-4DB2-BD59-A6C34878D82A}">
                    <a16:rowId xmlns:a16="http://schemas.microsoft.com/office/drawing/2014/main" val="749440229"/>
                  </a:ext>
                </a:extLst>
              </a:tr>
              <a:tr h="589031">
                <a:tc>
                  <a:txBody>
                    <a:bodyPr/>
                    <a:lstStyle/>
                    <a:p>
                      <a:pPr marL="0" marR="0" algn="l">
                        <a:spcAft>
                          <a:spcPts val="1200"/>
                        </a:spcAft>
                        <a:buNone/>
                      </a:pPr>
                      <a:r>
                        <a:rPr lang="en-US" sz="1800" spc="-25">
                          <a:effectLst/>
                        </a:rPr>
                        <a:t>Scatterplot</a:t>
                      </a:r>
                      <a:endParaRPr lang="en-US" sz="18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rgbClr val="1C5739"/>
                    </a:solidFill>
                  </a:tcPr>
                </a:tc>
                <a:tc>
                  <a:txBody>
                    <a:bodyPr/>
                    <a:lstStyle/>
                    <a:p>
                      <a:pPr marL="0" marR="0" algn="l">
                        <a:spcAft>
                          <a:spcPts val="1200"/>
                        </a:spcAft>
                        <a:buNone/>
                      </a:pPr>
                      <a:r>
                        <a:rPr lang="en-US" sz="1600" spc="-25">
                          <a:effectLst/>
                        </a:rPr>
                        <a:t>Bivariate</a:t>
                      </a:r>
                      <a:endParaRPr lang="en-US" sz="16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a:effectLst/>
                        </a:rPr>
                        <a:t>Scale: Interval, or Ratio</a:t>
                      </a:r>
                      <a:endParaRPr lang="en-US" sz="16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a:effectLst/>
                        </a:rPr>
                        <a:t>Explore relationships between two variables</a:t>
                      </a:r>
                      <a:endParaRPr lang="en-US" sz="16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dirty="0">
                          <a:effectLst/>
                        </a:rPr>
                        <a:t>Correlation coefficient</a:t>
                      </a:r>
                      <a:endParaRPr lang="en-US" sz="16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extLst>
                  <a:ext uri="{0D108BD9-81ED-4DB2-BD59-A6C34878D82A}">
                    <a16:rowId xmlns:a16="http://schemas.microsoft.com/office/drawing/2014/main" val="3125095976"/>
                  </a:ext>
                </a:extLst>
              </a:tr>
              <a:tr h="981719">
                <a:tc>
                  <a:txBody>
                    <a:bodyPr/>
                    <a:lstStyle/>
                    <a:p>
                      <a:pPr marL="0" marR="0" algn="l">
                        <a:spcAft>
                          <a:spcPts val="1200"/>
                        </a:spcAft>
                        <a:buNone/>
                      </a:pPr>
                      <a:r>
                        <a:rPr lang="en-US" sz="1800" spc="-25">
                          <a:effectLst/>
                        </a:rPr>
                        <a:t>Time series plot</a:t>
                      </a:r>
                      <a:endParaRPr lang="en-US" sz="18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rgbClr val="1C5739"/>
                    </a:solidFill>
                  </a:tcPr>
                </a:tc>
                <a:tc>
                  <a:txBody>
                    <a:bodyPr/>
                    <a:lstStyle/>
                    <a:p>
                      <a:pPr marL="0" marR="0" algn="l">
                        <a:spcAft>
                          <a:spcPts val="1200"/>
                        </a:spcAft>
                        <a:buNone/>
                      </a:pPr>
                      <a:r>
                        <a:rPr lang="en-US" sz="1600" spc="-25">
                          <a:effectLst/>
                        </a:rPr>
                        <a:t>Univariate, collected over time</a:t>
                      </a:r>
                      <a:endParaRPr lang="en-US" sz="16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a:effectLst/>
                        </a:rPr>
                        <a:t>Scale: Interval or Ratio </a:t>
                      </a:r>
                      <a:endParaRPr lang="en-US" sz="16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a:effectLst/>
                        </a:rPr>
                        <a:t>Investigate trends over time</a:t>
                      </a:r>
                      <a:endParaRPr lang="en-US" sz="16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dirty="0">
                          <a:effectLst/>
                        </a:rPr>
                        <a:t>Means by time point (if appropriate), Median, Time-related statistics</a:t>
                      </a:r>
                      <a:endParaRPr lang="en-US" sz="16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extLst>
                  <a:ext uri="{0D108BD9-81ED-4DB2-BD59-A6C34878D82A}">
                    <a16:rowId xmlns:a16="http://schemas.microsoft.com/office/drawing/2014/main" val="3949350535"/>
                  </a:ext>
                </a:extLst>
              </a:tr>
              <a:tr h="589031">
                <a:tc>
                  <a:txBody>
                    <a:bodyPr/>
                    <a:lstStyle/>
                    <a:p>
                      <a:pPr marL="0" marR="0" algn="l">
                        <a:spcAft>
                          <a:spcPts val="1200"/>
                        </a:spcAft>
                        <a:buNone/>
                      </a:pPr>
                      <a:r>
                        <a:rPr lang="en-US" sz="1800" spc="-25">
                          <a:effectLst/>
                        </a:rPr>
                        <a:t>Bubble Chart</a:t>
                      </a:r>
                      <a:endParaRPr lang="en-US" sz="18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rgbClr val="1C5739"/>
                    </a:solidFill>
                  </a:tcPr>
                </a:tc>
                <a:tc>
                  <a:txBody>
                    <a:bodyPr/>
                    <a:lstStyle/>
                    <a:p>
                      <a:pPr marL="0" marR="0" algn="l">
                        <a:spcAft>
                          <a:spcPts val="1200"/>
                        </a:spcAft>
                        <a:buNone/>
                      </a:pPr>
                      <a:r>
                        <a:rPr lang="en-US" sz="1600" spc="-25">
                          <a:effectLst/>
                        </a:rPr>
                        <a:t>Bivariate</a:t>
                      </a:r>
                      <a:endParaRPr lang="en-US" sz="16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a:effectLst/>
                        </a:rPr>
                        <a:t>Both: Categorical and Scale</a:t>
                      </a:r>
                      <a:endParaRPr lang="en-US" sz="16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a:effectLst/>
                        </a:rPr>
                        <a:t>Display three dimensions of data with markers</a:t>
                      </a:r>
                      <a:endParaRPr lang="en-US" sz="16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dirty="0">
                          <a:effectLst/>
                        </a:rPr>
                        <a:t>Depends on the type of data</a:t>
                      </a:r>
                      <a:endParaRPr lang="en-US" sz="16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extLst>
                  <a:ext uri="{0D108BD9-81ED-4DB2-BD59-A6C34878D82A}">
                    <a16:rowId xmlns:a16="http://schemas.microsoft.com/office/drawing/2014/main" val="2382082376"/>
                  </a:ext>
                </a:extLst>
              </a:tr>
              <a:tr h="589031">
                <a:tc>
                  <a:txBody>
                    <a:bodyPr/>
                    <a:lstStyle/>
                    <a:p>
                      <a:pPr marL="0" marR="0" algn="l">
                        <a:spcAft>
                          <a:spcPts val="1200"/>
                        </a:spcAft>
                        <a:buNone/>
                      </a:pPr>
                      <a:r>
                        <a:rPr lang="en-US" sz="1800" spc="-25" dirty="0">
                          <a:effectLst/>
                        </a:rPr>
                        <a:t>Heatmap</a:t>
                      </a:r>
                      <a:endParaRPr lang="en-US" sz="18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rgbClr val="1C5739"/>
                    </a:solidFill>
                  </a:tcPr>
                </a:tc>
                <a:tc>
                  <a:txBody>
                    <a:bodyPr/>
                    <a:lstStyle/>
                    <a:p>
                      <a:pPr marL="0" marR="0" algn="l">
                        <a:spcAft>
                          <a:spcPts val="1200"/>
                        </a:spcAft>
                        <a:buNone/>
                      </a:pPr>
                      <a:r>
                        <a:rPr lang="en-US" sz="1600" spc="-25" dirty="0">
                          <a:effectLst/>
                        </a:rPr>
                        <a:t>Univariate or Bivariate</a:t>
                      </a:r>
                      <a:endParaRPr lang="en-US" sz="16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a:effectLst/>
                        </a:rPr>
                        <a:t>Both: Categorical or Scale</a:t>
                      </a:r>
                      <a:endParaRPr lang="en-US" sz="16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a:effectLst/>
                        </a:rPr>
                        <a:t>Visualize the magnitude of a phenomenon</a:t>
                      </a:r>
                      <a:endParaRPr lang="en-US" sz="1600" spc="-25">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tc>
                  <a:txBody>
                    <a:bodyPr/>
                    <a:lstStyle/>
                    <a:p>
                      <a:pPr marL="0" marR="0" algn="l">
                        <a:spcAft>
                          <a:spcPts val="1200"/>
                        </a:spcAft>
                        <a:buNone/>
                      </a:pPr>
                      <a:r>
                        <a:rPr lang="en-US" sz="1600" spc="-25" dirty="0">
                          <a:effectLst/>
                        </a:rPr>
                        <a:t>Mean, Median (if applicable)</a:t>
                      </a:r>
                      <a:endParaRPr lang="en-US" sz="1600" spc="-25"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1396" marR="41396" marT="0" marB="0">
                    <a:solidFill>
                      <a:schemeClr val="accent3">
                        <a:lumMod val="20000"/>
                        <a:lumOff val="80000"/>
                      </a:schemeClr>
                    </a:solidFill>
                  </a:tcPr>
                </a:tc>
                <a:extLst>
                  <a:ext uri="{0D108BD9-81ED-4DB2-BD59-A6C34878D82A}">
                    <a16:rowId xmlns:a16="http://schemas.microsoft.com/office/drawing/2014/main" val="664106330"/>
                  </a:ext>
                </a:extLst>
              </a:tr>
            </a:tbl>
          </a:graphicData>
        </a:graphic>
      </p:graphicFrame>
      <p:sp>
        <p:nvSpPr>
          <p:cNvPr id="64" name="TextBox 63">
            <a:extLst>
              <a:ext uri="{FF2B5EF4-FFF2-40B4-BE49-F238E27FC236}">
                <a16:creationId xmlns:a16="http://schemas.microsoft.com/office/drawing/2014/main" id="{AFCE44D2-6D27-C506-C398-27A730B65BC9}"/>
              </a:ext>
            </a:extLst>
          </p:cNvPr>
          <p:cNvSpPr txBox="1"/>
          <p:nvPr/>
        </p:nvSpPr>
        <p:spPr>
          <a:xfrm>
            <a:off x="-1062582" y="1181100"/>
            <a:ext cx="1900782" cy="1077218"/>
          </a:xfrm>
          <a:prstGeom prst="rect">
            <a:avLst/>
          </a:prstGeom>
          <a:noFill/>
        </p:spPr>
        <p:txBody>
          <a:bodyPr wrap="square" rtlCol="0">
            <a:spAutoFit/>
          </a:bodyPr>
          <a:lstStyle/>
          <a:p>
            <a:r>
              <a:rPr lang="en-US" sz="3200" dirty="0">
                <a:solidFill>
                  <a:schemeClr val="bg1"/>
                </a:solidFill>
              </a:rPr>
              <a:t>1. Chart Types</a:t>
            </a:r>
          </a:p>
        </p:txBody>
      </p:sp>
    </p:spTree>
    <p:extLst>
      <p:ext uri="{BB962C8B-B14F-4D97-AF65-F5344CB8AC3E}">
        <p14:creationId xmlns:p14="http://schemas.microsoft.com/office/powerpoint/2010/main" val="1171966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a:extLst>
            <a:ext uri="{FF2B5EF4-FFF2-40B4-BE49-F238E27FC236}">
              <a16:creationId xmlns:a16="http://schemas.microsoft.com/office/drawing/2014/main" id="{2D3928A5-9602-865C-74E4-FF8379C1FD8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916873F-FAC2-F1E5-8E38-61D00C9B7AC5}"/>
              </a:ext>
            </a:extLst>
          </p:cNvPr>
          <p:cNvSpPr/>
          <p:nvPr/>
        </p:nvSpPr>
        <p:spPr>
          <a:xfrm>
            <a:off x="10944371" y="6966317"/>
            <a:ext cx="3515490" cy="351549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grpSp>
        <p:nvGrpSpPr>
          <p:cNvPr id="3" name="Group 3">
            <a:extLst>
              <a:ext uri="{FF2B5EF4-FFF2-40B4-BE49-F238E27FC236}">
                <a16:creationId xmlns:a16="http://schemas.microsoft.com/office/drawing/2014/main" id="{742FB484-D588-6259-909A-7781E5F28DA2}"/>
              </a:ext>
            </a:extLst>
          </p:cNvPr>
          <p:cNvGrpSpPr/>
          <p:nvPr/>
        </p:nvGrpSpPr>
        <p:grpSpPr>
          <a:xfrm>
            <a:off x="12665972" y="5774715"/>
            <a:ext cx="1563832" cy="1563832"/>
            <a:chOff x="0" y="0"/>
            <a:chExt cx="812800" cy="812800"/>
          </a:xfrm>
        </p:grpSpPr>
        <p:sp>
          <p:nvSpPr>
            <p:cNvPr id="4" name="Freeform 4">
              <a:extLst>
                <a:ext uri="{FF2B5EF4-FFF2-40B4-BE49-F238E27FC236}">
                  <a16:creationId xmlns:a16="http://schemas.microsoft.com/office/drawing/2014/main" id="{B527150D-2C04-B41D-F813-B036F2ECC7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en-US" sz="1350" dirty="0"/>
            </a:p>
          </p:txBody>
        </p:sp>
        <p:sp>
          <p:nvSpPr>
            <p:cNvPr id="5" name="TextBox 5">
              <a:extLst>
                <a:ext uri="{FF2B5EF4-FFF2-40B4-BE49-F238E27FC236}">
                  <a16:creationId xmlns:a16="http://schemas.microsoft.com/office/drawing/2014/main" id="{D7DA50F5-2F88-07F3-F269-EA9AB96FC3A0}"/>
                </a:ext>
              </a:extLst>
            </p:cNvPr>
            <p:cNvSpPr txBox="1"/>
            <p:nvPr/>
          </p:nvSpPr>
          <p:spPr>
            <a:xfrm>
              <a:off x="76200" y="57150"/>
              <a:ext cx="660400" cy="679450"/>
            </a:xfrm>
            <a:prstGeom prst="rect">
              <a:avLst/>
            </a:prstGeom>
          </p:spPr>
          <p:txBody>
            <a:bodyPr lIns="38100" tIns="38100" rIns="38100" bIns="38100" rtlCol="0" anchor="ctr"/>
            <a:lstStyle/>
            <a:p>
              <a:pPr algn="ctr">
                <a:lnSpc>
                  <a:spcPts val="2144"/>
                </a:lnSpc>
                <a:spcBef>
                  <a:spcPct val="0"/>
                </a:spcBef>
              </a:pPr>
              <a:endParaRPr sz="1350" dirty="0"/>
            </a:p>
          </p:txBody>
        </p:sp>
      </p:grpSp>
      <p:sp>
        <p:nvSpPr>
          <p:cNvPr id="6" name="Freeform 6">
            <a:extLst>
              <a:ext uri="{FF2B5EF4-FFF2-40B4-BE49-F238E27FC236}">
                <a16:creationId xmlns:a16="http://schemas.microsoft.com/office/drawing/2014/main" id="{B2B4A2BE-231E-5A41-6E75-A3759F02975D}"/>
              </a:ext>
            </a:extLst>
          </p:cNvPr>
          <p:cNvSpPr/>
          <p:nvPr/>
        </p:nvSpPr>
        <p:spPr>
          <a:xfrm>
            <a:off x="-1170165" y="2582015"/>
            <a:ext cx="3515490" cy="351549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350" dirty="0"/>
          </a:p>
        </p:txBody>
      </p:sp>
      <p:grpSp>
        <p:nvGrpSpPr>
          <p:cNvPr id="7" name="Group 7">
            <a:extLst>
              <a:ext uri="{FF2B5EF4-FFF2-40B4-BE49-F238E27FC236}">
                <a16:creationId xmlns:a16="http://schemas.microsoft.com/office/drawing/2014/main" id="{52F5567E-B187-0C70-851B-711BC2F1BAD2}"/>
              </a:ext>
            </a:extLst>
          </p:cNvPr>
          <p:cNvGrpSpPr/>
          <p:nvPr/>
        </p:nvGrpSpPr>
        <p:grpSpPr>
          <a:xfrm>
            <a:off x="-1431479" y="-1031783"/>
            <a:ext cx="6766922" cy="6614600"/>
            <a:chOff x="0" y="0"/>
            <a:chExt cx="812800" cy="812800"/>
          </a:xfrm>
        </p:grpSpPr>
        <p:sp>
          <p:nvSpPr>
            <p:cNvPr id="8" name="Freeform 8">
              <a:extLst>
                <a:ext uri="{FF2B5EF4-FFF2-40B4-BE49-F238E27FC236}">
                  <a16:creationId xmlns:a16="http://schemas.microsoft.com/office/drawing/2014/main" id="{20264F09-7E2A-6814-7DE7-FAB497D6A45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en-US" sz="1350" dirty="0"/>
            </a:p>
          </p:txBody>
        </p:sp>
        <p:sp>
          <p:nvSpPr>
            <p:cNvPr id="9" name="TextBox 9">
              <a:extLst>
                <a:ext uri="{FF2B5EF4-FFF2-40B4-BE49-F238E27FC236}">
                  <a16:creationId xmlns:a16="http://schemas.microsoft.com/office/drawing/2014/main" id="{92B5CC58-86D2-C3A4-4532-3B536BF071F9}"/>
                </a:ext>
              </a:extLst>
            </p:cNvPr>
            <p:cNvSpPr txBox="1"/>
            <p:nvPr/>
          </p:nvSpPr>
          <p:spPr>
            <a:xfrm>
              <a:off x="76200" y="57150"/>
              <a:ext cx="660400" cy="679450"/>
            </a:xfrm>
            <a:prstGeom prst="rect">
              <a:avLst/>
            </a:prstGeom>
          </p:spPr>
          <p:txBody>
            <a:bodyPr lIns="38100" tIns="38100" rIns="38100" bIns="38100" rtlCol="0" anchor="ctr"/>
            <a:lstStyle/>
            <a:p>
              <a:pPr algn="ctr">
                <a:lnSpc>
                  <a:spcPts val="2144"/>
                </a:lnSpc>
                <a:spcBef>
                  <a:spcPct val="0"/>
                </a:spcBef>
              </a:pPr>
              <a:endParaRPr sz="1350" dirty="0"/>
            </a:p>
          </p:txBody>
        </p:sp>
      </p:grpSp>
      <p:sp>
        <p:nvSpPr>
          <p:cNvPr id="36" name="Freeform 36">
            <a:extLst>
              <a:ext uri="{FF2B5EF4-FFF2-40B4-BE49-F238E27FC236}">
                <a16:creationId xmlns:a16="http://schemas.microsoft.com/office/drawing/2014/main" id="{2D3FAEC1-F0AC-C744-B73E-92C8EEF9394E}"/>
              </a:ext>
            </a:extLst>
          </p:cNvPr>
          <p:cNvSpPr/>
          <p:nvPr/>
        </p:nvSpPr>
        <p:spPr>
          <a:xfrm>
            <a:off x="6358381" y="5754302"/>
            <a:ext cx="696605" cy="672540"/>
          </a:xfrm>
          <a:custGeom>
            <a:avLst/>
            <a:gdLst/>
            <a:ahLst/>
            <a:cxnLst/>
            <a:rect l="l" t="t" r="r" b="b"/>
            <a:pathLst>
              <a:path w="928806" h="896720">
                <a:moveTo>
                  <a:pt x="0" y="0"/>
                </a:moveTo>
                <a:lnTo>
                  <a:pt x="928806" y="0"/>
                </a:lnTo>
                <a:lnTo>
                  <a:pt x="928806" y="896719"/>
                </a:lnTo>
                <a:lnTo>
                  <a:pt x="0" y="8967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350" dirty="0"/>
          </a:p>
        </p:txBody>
      </p:sp>
      <p:sp>
        <p:nvSpPr>
          <p:cNvPr id="37" name="Freeform 37">
            <a:extLst>
              <a:ext uri="{FF2B5EF4-FFF2-40B4-BE49-F238E27FC236}">
                <a16:creationId xmlns:a16="http://schemas.microsoft.com/office/drawing/2014/main" id="{88517593-0C28-37D2-5DF1-0E7DB47A8824}"/>
              </a:ext>
            </a:extLst>
          </p:cNvPr>
          <p:cNvSpPr/>
          <p:nvPr/>
        </p:nvSpPr>
        <p:spPr>
          <a:xfrm>
            <a:off x="7376987" y="7188741"/>
            <a:ext cx="657898" cy="657898"/>
          </a:xfrm>
          <a:custGeom>
            <a:avLst/>
            <a:gdLst/>
            <a:ahLst/>
            <a:cxnLst/>
            <a:rect l="l" t="t" r="r" b="b"/>
            <a:pathLst>
              <a:path w="877197" h="877197">
                <a:moveTo>
                  <a:pt x="0" y="0"/>
                </a:moveTo>
                <a:lnTo>
                  <a:pt x="877197" y="0"/>
                </a:lnTo>
                <a:lnTo>
                  <a:pt x="877197" y="877197"/>
                </a:lnTo>
                <a:lnTo>
                  <a:pt x="0" y="8771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350" dirty="0"/>
          </a:p>
        </p:txBody>
      </p:sp>
      <p:sp>
        <p:nvSpPr>
          <p:cNvPr id="38" name="TextBox 38">
            <a:extLst>
              <a:ext uri="{FF2B5EF4-FFF2-40B4-BE49-F238E27FC236}">
                <a16:creationId xmlns:a16="http://schemas.microsoft.com/office/drawing/2014/main" id="{9E5597D4-BFEE-BA71-67DA-2DD767BE63DA}"/>
              </a:ext>
            </a:extLst>
          </p:cNvPr>
          <p:cNvSpPr txBox="1"/>
          <p:nvPr/>
        </p:nvSpPr>
        <p:spPr>
          <a:xfrm>
            <a:off x="28082" y="1387222"/>
            <a:ext cx="5377300" cy="2306914"/>
          </a:xfrm>
          <a:prstGeom prst="rect">
            <a:avLst/>
          </a:prstGeom>
        </p:spPr>
        <p:txBody>
          <a:bodyPr wrap="square" lIns="0" tIns="0" rIns="0" bIns="0" rtlCol="0" anchor="t">
            <a:spAutoFit/>
          </a:bodyPr>
          <a:lstStyle/>
          <a:p>
            <a:pPr>
              <a:lnSpc>
                <a:spcPts val="6155"/>
              </a:lnSpc>
              <a:spcBef>
                <a:spcPct val="0"/>
              </a:spcBef>
            </a:pPr>
            <a:r>
              <a:rPr lang="en-US" sz="3600" spc="437" dirty="0">
                <a:solidFill>
                  <a:srgbClr val="FFFFFF"/>
                </a:solidFill>
                <a:latin typeface="Codec Pro ExtraBold"/>
              </a:rPr>
              <a:t>1. Charts </a:t>
            </a:r>
            <a:br>
              <a:rPr lang="en-US" sz="3600" spc="437" dirty="0">
                <a:solidFill>
                  <a:srgbClr val="FFFFFF"/>
                </a:solidFill>
                <a:latin typeface="Codec Pro ExtraBold"/>
              </a:rPr>
            </a:br>
            <a:r>
              <a:rPr lang="en-US" sz="3600" spc="437" dirty="0">
                <a:solidFill>
                  <a:srgbClr val="FFFFFF"/>
                </a:solidFill>
                <a:latin typeface="Codec Pro ExtraBold"/>
              </a:rPr>
              <a:t>&amp; Graphs</a:t>
            </a:r>
          </a:p>
          <a:p>
            <a:pPr>
              <a:lnSpc>
                <a:spcPts val="6155"/>
              </a:lnSpc>
              <a:spcBef>
                <a:spcPct val="0"/>
              </a:spcBef>
            </a:pPr>
            <a:r>
              <a:rPr lang="en-US" sz="3600" spc="437" dirty="0">
                <a:solidFill>
                  <a:srgbClr val="FFFFFF"/>
                </a:solidFill>
                <a:latin typeface="Codec Pro ExtraBold"/>
              </a:rPr>
              <a:t>In SPSS</a:t>
            </a:r>
          </a:p>
        </p:txBody>
      </p:sp>
      <p:sp>
        <p:nvSpPr>
          <p:cNvPr id="39" name="TextBox 39">
            <a:extLst>
              <a:ext uri="{FF2B5EF4-FFF2-40B4-BE49-F238E27FC236}">
                <a16:creationId xmlns:a16="http://schemas.microsoft.com/office/drawing/2014/main" id="{F2F4943F-DE85-C763-25E8-0B03DD756E15}"/>
              </a:ext>
            </a:extLst>
          </p:cNvPr>
          <p:cNvSpPr txBox="1"/>
          <p:nvPr/>
        </p:nvSpPr>
        <p:spPr>
          <a:xfrm>
            <a:off x="7086600" y="2107974"/>
            <a:ext cx="2727049" cy="587981"/>
          </a:xfrm>
          <a:prstGeom prst="rect">
            <a:avLst/>
          </a:prstGeom>
        </p:spPr>
        <p:txBody>
          <a:bodyPr lIns="0" tIns="0" rIns="0" bIns="0" rtlCol="0" anchor="t">
            <a:spAutoFit/>
          </a:bodyPr>
          <a:lstStyle/>
          <a:p>
            <a:pPr>
              <a:lnSpc>
                <a:spcPts val="1509"/>
              </a:lnSpc>
              <a:spcBef>
                <a:spcPct val="0"/>
              </a:spcBef>
            </a:pPr>
            <a:r>
              <a:rPr lang="en-US" sz="2000" spc="107" dirty="0">
                <a:solidFill>
                  <a:schemeClr val="bg1"/>
                </a:solidFill>
                <a:latin typeface="Open Sauce"/>
              </a:rPr>
              <a:t>Gestalt Principle –</a:t>
            </a:r>
            <a:br>
              <a:rPr lang="en-US" sz="2000" spc="107" dirty="0">
                <a:solidFill>
                  <a:schemeClr val="bg1"/>
                </a:solidFill>
                <a:latin typeface="Open Sauce"/>
              </a:rPr>
            </a:br>
            <a:br>
              <a:rPr lang="en-US" sz="2000" spc="107" dirty="0">
                <a:solidFill>
                  <a:schemeClr val="bg1"/>
                </a:solidFill>
                <a:latin typeface="Open Sauce"/>
              </a:rPr>
            </a:br>
            <a:r>
              <a:rPr lang="en-US" sz="2000" spc="107" dirty="0">
                <a:solidFill>
                  <a:schemeClr val="bg1"/>
                </a:solidFill>
                <a:latin typeface="Open Sauce"/>
              </a:rPr>
              <a:t> Proximity</a:t>
            </a:r>
            <a:endParaRPr lang="en-US" sz="1094" spc="107" dirty="0">
              <a:solidFill>
                <a:schemeClr val="bg1"/>
              </a:solidFill>
              <a:latin typeface="Open Sauce"/>
            </a:endParaRPr>
          </a:p>
        </p:txBody>
      </p:sp>
      <p:sp>
        <p:nvSpPr>
          <p:cNvPr id="55" name="TextBox 54">
            <a:extLst>
              <a:ext uri="{FF2B5EF4-FFF2-40B4-BE49-F238E27FC236}">
                <a16:creationId xmlns:a16="http://schemas.microsoft.com/office/drawing/2014/main" id="{3E16D2D9-A7CE-AC2F-DA1C-1DF3E14FAE1F}"/>
              </a:ext>
            </a:extLst>
          </p:cNvPr>
          <p:cNvSpPr txBox="1"/>
          <p:nvPr/>
        </p:nvSpPr>
        <p:spPr>
          <a:xfrm>
            <a:off x="2307651" y="9275102"/>
            <a:ext cx="10305424" cy="400110"/>
          </a:xfrm>
          <a:prstGeom prst="rect">
            <a:avLst/>
          </a:prstGeom>
          <a:solidFill>
            <a:srgbClr val="1C5739"/>
          </a:solidFill>
        </p:spPr>
        <p:txBody>
          <a:bodyPr wrap="square" rtlCol="0">
            <a:spAutoFit/>
          </a:bodyPr>
          <a:lstStyle/>
          <a:p>
            <a:endParaRPr lang="en-US" sz="2000" i="1" dirty="0">
              <a:solidFill>
                <a:schemeClr val="bg1"/>
              </a:solidFill>
            </a:endParaRPr>
          </a:p>
        </p:txBody>
      </p:sp>
      <p:sp>
        <p:nvSpPr>
          <p:cNvPr id="28" name="TextBox 45">
            <a:extLst>
              <a:ext uri="{FF2B5EF4-FFF2-40B4-BE49-F238E27FC236}">
                <a16:creationId xmlns:a16="http://schemas.microsoft.com/office/drawing/2014/main" id="{AA668221-8799-8E23-DE9F-4EBDC514484E}"/>
              </a:ext>
            </a:extLst>
          </p:cNvPr>
          <p:cNvSpPr txBox="1"/>
          <p:nvPr/>
        </p:nvSpPr>
        <p:spPr>
          <a:xfrm>
            <a:off x="7152453" y="4150591"/>
            <a:ext cx="3829489" cy="587981"/>
          </a:xfrm>
          <a:prstGeom prst="rect">
            <a:avLst/>
          </a:prstGeom>
        </p:spPr>
        <p:txBody>
          <a:bodyPr wrap="square" lIns="0" tIns="0" rIns="0" bIns="0" rtlCol="0" anchor="t">
            <a:spAutoFit/>
          </a:bodyPr>
          <a:lstStyle/>
          <a:p>
            <a:pPr lvl="0" indent="0">
              <a:lnSpc>
                <a:spcPts val="1509"/>
              </a:lnSpc>
              <a:spcBef>
                <a:spcPct val="0"/>
              </a:spcBef>
            </a:pPr>
            <a:r>
              <a:rPr lang="en-US" sz="2000" spc="107" dirty="0">
                <a:solidFill>
                  <a:schemeClr val="bg1"/>
                </a:solidFill>
                <a:latin typeface="Open Sauce"/>
              </a:rPr>
              <a:t>Gestalt Principle –</a:t>
            </a:r>
            <a:br>
              <a:rPr lang="en-US" sz="2000" spc="107" dirty="0">
                <a:solidFill>
                  <a:schemeClr val="bg1"/>
                </a:solidFill>
                <a:latin typeface="Open Sauce"/>
              </a:rPr>
            </a:br>
            <a:br>
              <a:rPr lang="en-US" sz="2000" spc="107" dirty="0">
                <a:solidFill>
                  <a:schemeClr val="bg1"/>
                </a:solidFill>
                <a:latin typeface="Open Sauce"/>
              </a:rPr>
            </a:br>
            <a:r>
              <a:rPr lang="en-US" sz="2000" spc="107" dirty="0">
                <a:solidFill>
                  <a:schemeClr val="bg1"/>
                </a:solidFill>
                <a:latin typeface="Open Sauce"/>
              </a:rPr>
              <a:t> Similarity and Dissimilarity</a:t>
            </a:r>
          </a:p>
        </p:txBody>
      </p:sp>
      <p:grpSp>
        <p:nvGrpSpPr>
          <p:cNvPr id="31" name="Group 10">
            <a:extLst>
              <a:ext uri="{FF2B5EF4-FFF2-40B4-BE49-F238E27FC236}">
                <a16:creationId xmlns:a16="http://schemas.microsoft.com/office/drawing/2014/main" id="{96A91350-AB8E-2D95-4583-4CE9B0DA0306}"/>
              </a:ext>
            </a:extLst>
          </p:cNvPr>
          <p:cNvGrpSpPr/>
          <p:nvPr/>
        </p:nvGrpSpPr>
        <p:grpSpPr>
          <a:xfrm>
            <a:off x="642694" y="7102430"/>
            <a:ext cx="873462" cy="1432807"/>
            <a:chOff x="0" y="0"/>
            <a:chExt cx="1451520" cy="2381040"/>
          </a:xfrm>
        </p:grpSpPr>
        <p:sp>
          <p:nvSpPr>
            <p:cNvPr id="32" name="Freeform 11">
              <a:extLst>
                <a:ext uri="{FF2B5EF4-FFF2-40B4-BE49-F238E27FC236}">
                  <a16:creationId xmlns:a16="http://schemas.microsoft.com/office/drawing/2014/main" id="{851799C1-B04F-4550-2AA6-0B57795332A5}"/>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1C5739"/>
            </a:solidFill>
          </p:spPr>
          <p:txBody>
            <a:bodyPr/>
            <a:lstStyle/>
            <a:p>
              <a:endParaRPr lang="en-US" sz="1350" dirty="0"/>
            </a:p>
          </p:txBody>
        </p:sp>
      </p:grpSp>
      <p:grpSp>
        <p:nvGrpSpPr>
          <p:cNvPr id="33" name="Group 12">
            <a:extLst>
              <a:ext uri="{FF2B5EF4-FFF2-40B4-BE49-F238E27FC236}">
                <a16:creationId xmlns:a16="http://schemas.microsoft.com/office/drawing/2014/main" id="{79BFD473-7F77-6660-707C-B8F59E7F0FED}"/>
              </a:ext>
            </a:extLst>
          </p:cNvPr>
          <p:cNvGrpSpPr/>
          <p:nvPr/>
        </p:nvGrpSpPr>
        <p:grpSpPr>
          <a:xfrm>
            <a:off x="695104" y="7619608"/>
            <a:ext cx="244361" cy="454061"/>
            <a:chOff x="0" y="0"/>
            <a:chExt cx="406080" cy="754560"/>
          </a:xfrm>
        </p:grpSpPr>
        <p:sp>
          <p:nvSpPr>
            <p:cNvPr id="34" name="Freeform 13">
              <a:extLst>
                <a:ext uri="{FF2B5EF4-FFF2-40B4-BE49-F238E27FC236}">
                  <a16:creationId xmlns:a16="http://schemas.microsoft.com/office/drawing/2014/main" id="{8EB08E82-A6E3-5210-B1F5-66E7C4F7706C}"/>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1C5739"/>
            </a:solidFill>
          </p:spPr>
          <p:txBody>
            <a:bodyPr/>
            <a:lstStyle/>
            <a:p>
              <a:endParaRPr lang="en-US" sz="1350" dirty="0"/>
            </a:p>
          </p:txBody>
        </p:sp>
      </p:grpSp>
      <p:grpSp>
        <p:nvGrpSpPr>
          <p:cNvPr id="35" name="Group 14">
            <a:extLst>
              <a:ext uri="{FF2B5EF4-FFF2-40B4-BE49-F238E27FC236}">
                <a16:creationId xmlns:a16="http://schemas.microsoft.com/office/drawing/2014/main" id="{FD5B2D38-BCD4-F614-88ED-D89ECA380829}"/>
              </a:ext>
            </a:extLst>
          </p:cNvPr>
          <p:cNvGrpSpPr/>
          <p:nvPr/>
        </p:nvGrpSpPr>
        <p:grpSpPr>
          <a:xfrm>
            <a:off x="917998" y="7228160"/>
            <a:ext cx="4437498" cy="1153351"/>
            <a:chOff x="0" y="0"/>
            <a:chExt cx="7374240" cy="1916640"/>
          </a:xfrm>
        </p:grpSpPr>
        <p:sp>
          <p:nvSpPr>
            <p:cNvPr id="40" name="Freeform 15">
              <a:extLst>
                <a:ext uri="{FF2B5EF4-FFF2-40B4-BE49-F238E27FC236}">
                  <a16:creationId xmlns:a16="http://schemas.microsoft.com/office/drawing/2014/main" id="{0699C5A6-F0B2-3D3E-DB41-46057CEB0A71}"/>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1C5739"/>
            </a:solidFill>
          </p:spPr>
          <p:txBody>
            <a:bodyPr/>
            <a:lstStyle/>
            <a:p>
              <a:endParaRPr lang="en-US" sz="1350" dirty="0"/>
            </a:p>
          </p:txBody>
        </p:sp>
      </p:grpSp>
      <p:sp>
        <p:nvSpPr>
          <p:cNvPr id="41" name="TextBox 39">
            <a:extLst>
              <a:ext uri="{FF2B5EF4-FFF2-40B4-BE49-F238E27FC236}">
                <a16:creationId xmlns:a16="http://schemas.microsoft.com/office/drawing/2014/main" id="{C7FBA58A-185F-8475-0879-EB165A4BB6AC}"/>
              </a:ext>
            </a:extLst>
          </p:cNvPr>
          <p:cNvSpPr txBox="1"/>
          <p:nvPr/>
        </p:nvSpPr>
        <p:spPr>
          <a:xfrm>
            <a:off x="1900857" y="7422904"/>
            <a:ext cx="2727049" cy="972702"/>
          </a:xfrm>
          <a:prstGeom prst="rect">
            <a:avLst/>
          </a:prstGeom>
        </p:spPr>
        <p:txBody>
          <a:bodyPr lIns="0" tIns="0" rIns="0" bIns="0" rtlCol="0" anchor="t">
            <a:spAutoFit/>
          </a:bodyPr>
          <a:lstStyle/>
          <a:p>
            <a:pPr>
              <a:lnSpc>
                <a:spcPts val="1509"/>
              </a:lnSpc>
              <a:spcBef>
                <a:spcPct val="0"/>
              </a:spcBef>
            </a:pPr>
            <a:r>
              <a:rPr lang="en-US" sz="2000" spc="107" dirty="0">
                <a:solidFill>
                  <a:schemeClr val="bg1"/>
                </a:solidFill>
                <a:latin typeface="Open Sauce"/>
              </a:rPr>
              <a:t>Graphboard</a:t>
            </a:r>
            <a:br>
              <a:rPr lang="en-US" sz="2000" spc="107" dirty="0">
                <a:solidFill>
                  <a:schemeClr val="bg1"/>
                </a:solidFill>
                <a:latin typeface="Open Sauce"/>
              </a:rPr>
            </a:br>
            <a:br>
              <a:rPr lang="en-US" sz="2000" spc="107" dirty="0">
                <a:solidFill>
                  <a:schemeClr val="bg1"/>
                </a:solidFill>
                <a:latin typeface="Open Sauce"/>
              </a:rPr>
            </a:br>
            <a:r>
              <a:rPr lang="en-US" sz="2000" spc="107" dirty="0">
                <a:solidFill>
                  <a:schemeClr val="bg1"/>
                </a:solidFill>
                <a:latin typeface="Open Sauce"/>
              </a:rPr>
              <a:t>Template Chooser </a:t>
            </a:r>
            <a:br>
              <a:rPr lang="en-US" sz="2000" spc="107" dirty="0">
                <a:solidFill>
                  <a:schemeClr val="bg1"/>
                </a:solidFill>
                <a:latin typeface="Open Sauce"/>
              </a:rPr>
            </a:br>
            <a:br>
              <a:rPr lang="en-US" sz="2000" spc="107" dirty="0">
                <a:solidFill>
                  <a:schemeClr val="bg1"/>
                </a:solidFill>
                <a:latin typeface="Open Sauce"/>
              </a:rPr>
            </a:br>
            <a:r>
              <a:rPr lang="en-US" sz="2000" spc="107" dirty="0">
                <a:solidFill>
                  <a:schemeClr val="bg1"/>
                </a:solidFill>
                <a:latin typeface="Open Sauce"/>
              </a:rPr>
              <a:t>in SPSS</a:t>
            </a:r>
            <a:endParaRPr lang="en-US" sz="1094" spc="107" dirty="0">
              <a:solidFill>
                <a:schemeClr val="bg1"/>
              </a:solidFill>
              <a:latin typeface="Open Sauce"/>
            </a:endParaRPr>
          </a:p>
        </p:txBody>
      </p:sp>
      <p:pic>
        <p:nvPicPr>
          <p:cNvPr id="49" name="Picture 48" descr="A screenshot of a computer&#10;&#10;Description automatically generated">
            <a:extLst>
              <a:ext uri="{FF2B5EF4-FFF2-40B4-BE49-F238E27FC236}">
                <a16:creationId xmlns:a16="http://schemas.microsoft.com/office/drawing/2014/main" id="{E51D83E9-BA61-03F6-276E-CFC0E5EF5E35}"/>
              </a:ext>
            </a:extLst>
          </p:cNvPr>
          <p:cNvPicPr>
            <a:picLocks noChangeAspect="1"/>
          </p:cNvPicPr>
          <p:nvPr/>
        </p:nvPicPr>
        <p:blipFill>
          <a:blip r:embed="rId9"/>
          <a:stretch>
            <a:fillRect/>
          </a:stretch>
        </p:blipFill>
        <p:spPr>
          <a:xfrm>
            <a:off x="2718410" y="604597"/>
            <a:ext cx="10873419" cy="3147503"/>
          </a:xfrm>
          <a:prstGeom prst="rect">
            <a:avLst/>
          </a:prstGeom>
          <a:ln w="9525">
            <a:solidFill>
              <a:schemeClr val="tx1"/>
            </a:solidFill>
          </a:ln>
        </p:spPr>
      </p:pic>
      <p:pic>
        <p:nvPicPr>
          <p:cNvPr id="50" name="Picture 49" descr="A screenshot of a computer&#10;&#10;Description automatically generated">
            <a:extLst>
              <a:ext uri="{FF2B5EF4-FFF2-40B4-BE49-F238E27FC236}">
                <a16:creationId xmlns:a16="http://schemas.microsoft.com/office/drawing/2014/main" id="{0E1C5623-2FEE-C222-2129-143DF5CDCD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59963" y="4183111"/>
            <a:ext cx="5955179" cy="4961329"/>
          </a:xfrm>
          <a:prstGeom prst="rect">
            <a:avLst/>
          </a:prstGeom>
          <a:ln w="12700">
            <a:solidFill>
              <a:schemeClr val="tx1"/>
            </a:solidFill>
          </a:ln>
        </p:spPr>
      </p:pic>
    </p:spTree>
    <p:extLst>
      <p:ext uri="{BB962C8B-B14F-4D97-AF65-F5344CB8AC3E}">
        <p14:creationId xmlns:p14="http://schemas.microsoft.com/office/powerpoint/2010/main" val="1481918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21634</TotalTime>
  <Words>3003</Words>
  <Application>Microsoft Office PowerPoint</Application>
  <PresentationFormat>Custom</PresentationFormat>
  <Paragraphs>300</Paragraphs>
  <Slides>25</Slides>
  <Notes>25</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Open Sans</vt:lpstr>
      <vt:lpstr>Baguet Script</vt:lpstr>
      <vt:lpstr>Arial Black</vt:lpstr>
      <vt:lpstr>Calibri</vt:lpstr>
      <vt:lpstr>Open Sauce</vt:lpstr>
      <vt:lpstr>Open Sauce Bold</vt:lpstr>
      <vt:lpstr>Garamond</vt:lpstr>
      <vt:lpstr>Montserrat Light Bold</vt:lpstr>
      <vt:lpstr>Aptos</vt:lpstr>
      <vt:lpstr>Montserrat Light</vt:lpstr>
      <vt:lpstr>Codec Pro ExtraBold Italics</vt:lpstr>
      <vt:lpstr>Codec Pro ExtraBold</vt:lpstr>
      <vt:lpstr>Arial</vt:lpstr>
      <vt:lpstr>Open Sauce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minimalist professional Business Proposal Presentation</dc:title>
  <dc:creator>Jennie Mitchell</dc:creator>
  <cp:lastModifiedBy>Jennie Mitchell</cp:lastModifiedBy>
  <cp:revision>9</cp:revision>
  <dcterms:created xsi:type="dcterms:W3CDTF">2006-08-16T00:00:00Z</dcterms:created>
  <dcterms:modified xsi:type="dcterms:W3CDTF">2025-06-18T15:07:29Z</dcterms:modified>
  <dc:identifier>DAF6FTwx1oU</dc:identifier>
</cp:coreProperties>
</file>