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61" r:id="rId12"/>
    <p:sldId id="262" r:id="rId13"/>
    <p:sldId id="268" r:id="rId14"/>
  </p:sldIdLst>
  <p:sldSz cx="13716000" cy="10287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odec Pro ExtraBold" panose="020B0604020202020204" charset="0"/>
      <p:regular r:id="rId17"/>
    </p:embeddedFont>
    <p:embeddedFont>
      <p:font typeface="Montserrat Light" panose="00000400000000000000" pitchFamily="2" charset="0"/>
      <p:regular r:id="rId18"/>
      <p:italic r:id="rId19"/>
    </p:embeddedFont>
    <p:embeddedFont>
      <p:font typeface="Montserrat Light Bold" panose="020B0604020202020204" charset="0"/>
      <p:regular r:id="rId20"/>
    </p:embeddedFont>
    <p:embeddedFont>
      <p:font typeface="Open Sauce" panose="020B0604020202020204" charset="0"/>
      <p:regular r:id="rId21"/>
    </p:embeddedFont>
    <p:embeddedFont>
      <p:font typeface="Open Sauce Bold" panose="020B0604020202020204" charset="0"/>
      <p:regular r:id="rId22"/>
    </p:embeddedFont>
    <p:embeddedFont>
      <p:font typeface="Open Sauce Italic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FB"/>
    <a:srgbClr val="1C5739"/>
    <a:srgbClr val="397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084" y="8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F1FB3-DD44-4CC2-B134-39B7BDA60A65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7158C-5970-4AF7-8322-3034B49E9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6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8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sv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nago.com/academy/data-visualization-techniques-qualitative-research/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echblog.bozho.net/we-dont-need-that-documentation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pxhere.com/tr/photo/116149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31073" y="1130572"/>
            <a:ext cx="2314575" cy="8474925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sp>
        <p:nvSpPr>
          <p:cNvPr id="5" name="Freeform 5"/>
          <p:cNvSpPr/>
          <p:nvPr/>
        </p:nvSpPr>
        <p:spPr>
          <a:xfrm>
            <a:off x="12288537" y="8043073"/>
            <a:ext cx="2854928" cy="1562424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grpSp>
        <p:nvGrpSpPr>
          <p:cNvPr id="7" name="Group 7"/>
          <p:cNvGrpSpPr/>
          <p:nvPr/>
        </p:nvGrpSpPr>
        <p:grpSpPr>
          <a:xfrm>
            <a:off x="-1157288" y="867212"/>
            <a:ext cx="2314575" cy="8474925"/>
            <a:chOff x="0" y="0"/>
            <a:chExt cx="812800" cy="29761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0830" y="4408592"/>
            <a:ext cx="82677" cy="2114247"/>
            <a:chOff x="0" y="0"/>
            <a:chExt cx="26312" cy="6728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14696" y="3690906"/>
            <a:ext cx="2594322" cy="427115"/>
            <a:chOff x="0" y="0"/>
            <a:chExt cx="825638" cy="1359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25638" cy="164503"/>
            </a:xfrm>
            <a:prstGeom prst="rect">
              <a:avLst/>
            </a:prstGeom>
          </p:spPr>
          <p:txBody>
            <a:bodyPr lIns="42041" tIns="42041" rIns="42041" bIns="42041" rtlCol="0" anchor="ctr"/>
            <a:lstStyle/>
            <a:p>
              <a:pPr algn="ctr">
                <a:lnSpc>
                  <a:spcPts val="2340"/>
                </a:lnSpc>
              </a:pPr>
              <a:r>
                <a:rPr lang="en-US" dirty="0">
                  <a:solidFill>
                    <a:srgbClr val="FFFFFF"/>
                  </a:solidFill>
                  <a:latin typeface="Montserrat Light"/>
                </a:rPr>
                <a:t>CHAPTER 2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14697" y="6561788"/>
            <a:ext cx="6415391" cy="73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4"/>
              </a:lnSpc>
            </a:pPr>
            <a:r>
              <a:rPr lang="en-US" sz="2167" spc="108" dirty="0">
                <a:solidFill>
                  <a:srgbClr val="1C5739"/>
                </a:solidFill>
                <a:latin typeface="Open Sauce"/>
              </a:rPr>
              <a:t>Leveraging Data Visualization to Communicate Effectively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4696" y="4338053"/>
            <a:ext cx="806715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dirty="0">
                <a:solidFill>
                  <a:srgbClr val="1C5739"/>
                </a:solidFill>
                <a:latin typeface="Arial Black" panose="020B0A04020102020204" pitchFamily="34" charset="0"/>
              </a:rPr>
              <a:t>What is Data Visualization?</a:t>
            </a:r>
          </a:p>
        </p:txBody>
      </p:sp>
      <p:sp>
        <p:nvSpPr>
          <p:cNvPr id="18" name="Freeform 18"/>
          <p:cNvSpPr/>
          <p:nvPr/>
        </p:nvSpPr>
        <p:spPr>
          <a:xfrm>
            <a:off x="-2083403" y="1130572"/>
            <a:ext cx="2854928" cy="1562424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52A337-1F53-CBCB-3FEF-F86275EA24EE}"/>
              </a:ext>
            </a:extLst>
          </p:cNvPr>
          <p:cNvSpPr txBox="1"/>
          <p:nvPr/>
        </p:nvSpPr>
        <p:spPr>
          <a:xfrm>
            <a:off x="1497914" y="7525337"/>
            <a:ext cx="611505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  <a:p>
            <a:r>
              <a:rPr lang="en-US" sz="1500" b="1" dirty="0">
                <a:solidFill>
                  <a:srgbClr val="1C5739"/>
                </a:solidFill>
              </a:rPr>
              <a:t>By Jennie Mitchell, Ph.D. Saint Mary-of-the-Woods College</a:t>
            </a:r>
          </a:p>
          <a:p>
            <a:r>
              <a:rPr lang="en-US" sz="1500" b="1" dirty="0">
                <a:solidFill>
                  <a:srgbClr val="1C5739"/>
                </a:solidFill>
              </a:rPr>
              <a:t>and Trent Deckard, Indiana University</a:t>
            </a:r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F211C2-5CFF-69AD-FB69-C0F1311BF43C}"/>
              </a:ext>
            </a:extLst>
          </p:cNvPr>
          <p:cNvCxnSpPr/>
          <p:nvPr/>
        </p:nvCxnSpPr>
        <p:spPr>
          <a:xfrm>
            <a:off x="1314696" y="6424296"/>
            <a:ext cx="8067150" cy="24281"/>
          </a:xfrm>
          <a:prstGeom prst="line">
            <a:avLst/>
          </a:prstGeom>
          <a:ln>
            <a:solidFill>
              <a:srgbClr val="1C5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BEBAECA-886E-EA2A-F2C8-E28F3904BAFB}"/>
              </a:ext>
            </a:extLst>
          </p:cNvPr>
          <p:cNvSpPr txBox="1"/>
          <p:nvPr/>
        </p:nvSpPr>
        <p:spPr>
          <a:xfrm>
            <a:off x="10001250" y="1828800"/>
            <a:ext cx="177165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LO#1 – Evaluate data storytelling for effectiveness.</a:t>
            </a:r>
          </a:p>
          <a:p>
            <a:endParaRPr lang="en-US" sz="1350" dirty="0">
              <a:solidFill>
                <a:schemeClr val="bg1"/>
              </a:solidFill>
            </a:endParaRPr>
          </a:p>
          <a:p>
            <a:r>
              <a:rPr lang="en-US" sz="1350" dirty="0">
                <a:solidFill>
                  <a:schemeClr val="bg1"/>
                </a:solidFill>
              </a:rPr>
              <a:t>LO#2 – Differentiate between effective and ineffective data visualizations.</a:t>
            </a:r>
          </a:p>
          <a:p>
            <a:endParaRPr lang="en-US" sz="1350" dirty="0">
              <a:solidFill>
                <a:schemeClr val="bg1"/>
              </a:solidFill>
            </a:endParaRPr>
          </a:p>
          <a:p>
            <a:r>
              <a:rPr lang="en-US" sz="1350" dirty="0">
                <a:solidFill>
                  <a:schemeClr val="bg1"/>
                </a:solidFill>
              </a:rPr>
              <a:t>LO#3 – Apply design principles to evaluate infographics.</a:t>
            </a:r>
          </a:p>
          <a:p>
            <a:endParaRPr lang="en-US" sz="1350" dirty="0">
              <a:solidFill>
                <a:schemeClr val="bg1"/>
              </a:solidFill>
            </a:endParaRPr>
          </a:p>
          <a:p>
            <a:r>
              <a:rPr lang="en-US" sz="1350" dirty="0">
                <a:solidFill>
                  <a:schemeClr val="bg1"/>
                </a:solidFill>
              </a:rPr>
              <a:t>LO#4- Differentiate between static, interaction, and video infographics.</a:t>
            </a:r>
          </a:p>
          <a:p>
            <a:endParaRPr lang="en-US" sz="1350" dirty="0">
              <a:solidFill>
                <a:schemeClr val="bg1"/>
              </a:solidFill>
            </a:endParaRPr>
          </a:p>
          <a:p>
            <a:r>
              <a:rPr lang="en-US" sz="1350" dirty="0">
                <a:solidFill>
                  <a:schemeClr val="bg1"/>
                </a:solidFill>
              </a:rPr>
              <a:t>LO#5 – Design an effective infographic using a free application.</a:t>
            </a:r>
          </a:p>
          <a:p>
            <a:endParaRPr lang="en-US" sz="1350" dirty="0">
              <a:solidFill>
                <a:schemeClr val="bg1"/>
              </a:solidFill>
            </a:endParaRPr>
          </a:p>
          <a:p>
            <a:r>
              <a:rPr lang="en-US" sz="1350" dirty="0">
                <a:solidFill>
                  <a:schemeClr val="bg1"/>
                </a:solidFill>
              </a:rPr>
              <a:t>LO#6 – Recognize bias and unethical use of data.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C4357-27BC-776F-5DA2-5A2F2D81F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8EDA1D4-CE63-21BF-D468-A890F5A4B498}"/>
              </a:ext>
            </a:extLst>
          </p:cNvPr>
          <p:cNvSpPr/>
          <p:nvPr/>
        </p:nvSpPr>
        <p:spPr>
          <a:xfrm flipH="1" flipV="1">
            <a:off x="1182947" y="4698691"/>
            <a:ext cx="4607825" cy="16906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1AE9B1C-A676-7D30-B192-A5BE44585872}"/>
              </a:ext>
            </a:extLst>
          </p:cNvPr>
          <p:cNvGrpSpPr/>
          <p:nvPr/>
        </p:nvGrpSpPr>
        <p:grpSpPr>
          <a:xfrm>
            <a:off x="-275853" y="1274367"/>
            <a:ext cx="14286242" cy="2314575"/>
            <a:chOff x="0" y="0"/>
            <a:chExt cx="5016842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CC4A674-4BA7-4AD5-AB24-16DEFC6003DE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FFB15D9-C601-C50A-1E3E-7AF73435F0B6}"/>
                </a:ext>
              </a:extLst>
            </p:cNvPr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9F80BE15-9507-6275-AD5D-8707A0E90372}"/>
              </a:ext>
            </a:extLst>
          </p:cNvPr>
          <p:cNvSpPr txBox="1"/>
          <p:nvPr/>
        </p:nvSpPr>
        <p:spPr>
          <a:xfrm>
            <a:off x="1714500" y="1590287"/>
            <a:ext cx="9841861" cy="1820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16" spc="580" dirty="0">
                <a:solidFill>
                  <a:srgbClr val="FFFFFF"/>
                </a:solidFill>
                <a:latin typeface="Arial Black" panose="020B0A04020102020204" pitchFamily="34" charset="0"/>
              </a:rPr>
              <a:t>Types of Infographics</a:t>
            </a:r>
            <a:endParaRPr kumimoji="0" lang="en-US" sz="5916" b="0" i="0" u="none" strike="noStrike" kern="1200" cap="none" spc="5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7EB88FDA-69C8-9A75-5580-708F6E25FD1C}"/>
              </a:ext>
            </a:extLst>
          </p:cNvPr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D1638B2C-E559-87AB-FFC1-BD1F09C8E14A}"/>
              </a:ext>
            </a:extLst>
          </p:cNvPr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74C6C4DF-C945-B78C-A9E2-F2946FFF4444}"/>
              </a:ext>
            </a:extLst>
          </p:cNvPr>
          <p:cNvSpPr txBox="1"/>
          <p:nvPr/>
        </p:nvSpPr>
        <p:spPr>
          <a:xfrm>
            <a:off x="516439" y="3872250"/>
            <a:ext cx="3734381" cy="1030297"/>
          </a:xfrm>
          <a:prstGeom prst="rect">
            <a:avLst/>
          </a:prstGeom>
        </p:spPr>
        <p:txBody>
          <a:bodyPr lIns="38100" tIns="38100" rIns="381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5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1" b="0" i="0" u="none" strike="noStrike" kern="1200" cap="none" spc="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Italics"/>
                <a:ea typeface="+mn-ea"/>
                <a:cs typeface="+mn-cs"/>
              </a:rPr>
              <a:t>Good rules of Data Visualization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E521A-3223-B869-C2DD-674528476740}"/>
              </a:ext>
            </a:extLst>
          </p:cNvPr>
          <p:cNvSpPr txBox="1"/>
          <p:nvPr/>
        </p:nvSpPr>
        <p:spPr>
          <a:xfrm>
            <a:off x="2057400" y="4147688"/>
            <a:ext cx="10896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1C57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uses charts, multiple types of graphs, and people icons representing numbers to present statistical 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1C57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shows a step-by-step visual guide to explain a process or instruction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1C57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have a chronological layout to represent historical events, and time-related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1C57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allows the user to interact and dive deeper into the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1C57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compares two or more concepts side-by-side using visuals to highlight similarities and differences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1C57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use maps to visualize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Statistics with solid fill">
            <a:extLst>
              <a:ext uri="{FF2B5EF4-FFF2-40B4-BE49-F238E27FC236}">
                <a16:creationId xmlns:a16="http://schemas.microsoft.com/office/drawing/2014/main" id="{C859A7A9-B15F-F0B6-63D8-C732E6152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000" y="4147688"/>
            <a:ext cx="914400" cy="914400"/>
          </a:xfrm>
          <a:prstGeom prst="rect">
            <a:avLst/>
          </a:prstGeom>
        </p:spPr>
      </p:pic>
      <p:pic>
        <p:nvPicPr>
          <p:cNvPr id="15" name="Graphic 14" descr="Cause And Effect with solid fill">
            <a:extLst>
              <a:ext uri="{FF2B5EF4-FFF2-40B4-BE49-F238E27FC236}">
                <a16:creationId xmlns:a16="http://schemas.microsoft.com/office/drawing/2014/main" id="{CA7262AA-2998-20EA-8798-FBEF1517E4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6595" y="5108988"/>
            <a:ext cx="914400" cy="914400"/>
          </a:xfrm>
          <a:prstGeom prst="rect">
            <a:avLst/>
          </a:prstGeom>
        </p:spPr>
      </p:pic>
      <p:pic>
        <p:nvPicPr>
          <p:cNvPr id="17" name="Graphic 16" descr="Hourglass Finished with solid fill">
            <a:extLst>
              <a:ext uri="{FF2B5EF4-FFF2-40B4-BE49-F238E27FC236}">
                <a16:creationId xmlns:a16="http://schemas.microsoft.com/office/drawing/2014/main" id="{19648797-138F-B54F-A9E8-21510DE2A9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57300" y="6138612"/>
            <a:ext cx="914400" cy="914400"/>
          </a:xfrm>
          <a:prstGeom prst="rect">
            <a:avLst/>
          </a:prstGeom>
        </p:spPr>
      </p:pic>
      <p:pic>
        <p:nvPicPr>
          <p:cNvPr id="19" name="Graphic 18" descr="Hold Gesture with solid fill">
            <a:extLst>
              <a:ext uri="{FF2B5EF4-FFF2-40B4-BE49-F238E27FC236}">
                <a16:creationId xmlns:a16="http://schemas.microsoft.com/office/drawing/2014/main" id="{26571F32-59CA-6C96-53C2-76C8AFA5B3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57300" y="7102343"/>
            <a:ext cx="914400" cy="914400"/>
          </a:xfrm>
          <a:prstGeom prst="rect">
            <a:avLst/>
          </a:prstGeom>
        </p:spPr>
      </p:pic>
      <p:pic>
        <p:nvPicPr>
          <p:cNvPr id="21" name="Graphic 20" descr="Venn diagram with solid fill">
            <a:extLst>
              <a:ext uri="{FF2B5EF4-FFF2-40B4-BE49-F238E27FC236}">
                <a16:creationId xmlns:a16="http://schemas.microsoft.com/office/drawing/2014/main" id="{0BA86F0D-A08B-E861-1279-3F7ED3C70E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84596" y="8016743"/>
            <a:ext cx="914400" cy="914400"/>
          </a:xfrm>
          <a:prstGeom prst="rect">
            <a:avLst/>
          </a:prstGeom>
        </p:spPr>
      </p:pic>
      <p:pic>
        <p:nvPicPr>
          <p:cNvPr id="23" name="Graphic 22" descr="Earth globe: Africa and Europe with solid fill">
            <a:extLst>
              <a:ext uri="{FF2B5EF4-FFF2-40B4-BE49-F238E27FC236}">
                <a16:creationId xmlns:a16="http://schemas.microsoft.com/office/drawing/2014/main" id="{C0F921C6-C8A1-9939-663C-BE2D27FE1C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39103" y="8980474"/>
            <a:ext cx="9144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F06A000-74ED-2CCB-4D81-EDE3CD54B8E0}"/>
              </a:ext>
            </a:extLst>
          </p:cNvPr>
          <p:cNvSpPr/>
          <p:nvPr/>
        </p:nvSpPr>
        <p:spPr>
          <a:xfrm>
            <a:off x="685800" y="3872250"/>
            <a:ext cx="12420600" cy="6022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65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85875"/>
            <a:ext cx="13716000" cy="77152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47800" y="3972328"/>
            <a:ext cx="10668000" cy="2601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30" b="0" i="0" u="none" strike="noStrike" kern="1200" cap="none" spc="78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Ch 2 Case</a:t>
            </a:r>
          </a:p>
          <a:p>
            <a:pPr marL="0" marR="0" lvl="0" indent="0" algn="ctr" defTabSz="914400" rtl="0" eaLnBrk="1" fontAlgn="auto" latinLnBrk="0" hangingPunct="1">
              <a:lnSpc>
                <a:spcPts val="110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spc="787" dirty="0">
                <a:solidFill>
                  <a:srgbClr val="FFFFFF"/>
                </a:solidFill>
                <a:latin typeface="Codec Pro ExtraBold"/>
              </a:rPr>
              <a:t>Creating an Infographic</a:t>
            </a:r>
            <a:r>
              <a:rPr kumimoji="0" lang="en-US" sz="3300" b="0" i="0" u="none" strike="noStrike" kern="1200" cap="none" spc="78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 </a:t>
            </a:r>
          </a:p>
        </p:txBody>
      </p:sp>
      <p:sp>
        <p:nvSpPr>
          <p:cNvPr id="5" name="Freeform 5"/>
          <p:cNvSpPr/>
          <p:nvPr/>
        </p:nvSpPr>
        <p:spPr>
          <a:xfrm flipH="1" flipV="1">
            <a:off x="-2850940" y="1285876"/>
            <a:ext cx="5701879" cy="5059121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6745495"/>
                </a:moveTo>
                <a:lnTo>
                  <a:pt x="0" y="6745495"/>
                </a:lnTo>
                <a:lnTo>
                  <a:pt x="0" y="0"/>
                </a:lnTo>
                <a:lnTo>
                  <a:pt x="7602506" y="0"/>
                </a:lnTo>
                <a:lnTo>
                  <a:pt x="7602506" y="674549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0865061" y="3942004"/>
            <a:ext cx="5701879" cy="5059121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0"/>
                </a:moveTo>
                <a:lnTo>
                  <a:pt x="0" y="0"/>
                </a:lnTo>
                <a:lnTo>
                  <a:pt x="0" y="6745495"/>
                </a:lnTo>
                <a:lnTo>
                  <a:pt x="7602506" y="6745495"/>
                </a:lnTo>
                <a:lnTo>
                  <a:pt x="760250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" y="1285876"/>
            <a:ext cx="7163789" cy="4029632"/>
            <a:chOff x="0" y="0"/>
            <a:chExt cx="6089457" cy="3425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2"/>
              <a:stretch>
                <a:fillRect t="-83416" b="-83416"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5" name="Group 5"/>
          <p:cNvGrpSpPr/>
          <p:nvPr/>
        </p:nvGrpSpPr>
        <p:grpSpPr>
          <a:xfrm rot="-1660488">
            <a:off x="-3174905" y="5177757"/>
            <a:ext cx="6211782" cy="303568"/>
            <a:chOff x="0" y="0"/>
            <a:chExt cx="2181367" cy="1066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81366" cy="106603"/>
            </a:xfrm>
            <a:custGeom>
              <a:avLst/>
              <a:gdLst/>
              <a:ahLst/>
              <a:cxnLst/>
              <a:rect l="l" t="t" r="r" b="b"/>
              <a:pathLst>
                <a:path w="2181366" h="106603">
                  <a:moveTo>
                    <a:pt x="0" y="0"/>
                  </a:moveTo>
                  <a:lnTo>
                    <a:pt x="2181366" y="0"/>
                  </a:lnTo>
                  <a:lnTo>
                    <a:pt x="2181366" y="106603"/>
                  </a:lnTo>
                  <a:lnTo>
                    <a:pt x="0" y="106603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81367" cy="125653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grpSp>
        <p:nvGrpSpPr>
          <p:cNvPr id="8" name="Group 8"/>
          <p:cNvGrpSpPr/>
          <p:nvPr/>
        </p:nvGrpSpPr>
        <p:grpSpPr>
          <a:xfrm rot="-1747322">
            <a:off x="2941469" y="2038547"/>
            <a:ext cx="6211782" cy="83385"/>
            <a:chOff x="0" y="0"/>
            <a:chExt cx="2181367" cy="292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81366" cy="29282"/>
            </a:xfrm>
            <a:custGeom>
              <a:avLst/>
              <a:gdLst/>
              <a:ahLst/>
              <a:cxnLst/>
              <a:rect l="l" t="t" r="r" b="b"/>
              <a:pathLst>
                <a:path w="2181366" h="29282">
                  <a:moveTo>
                    <a:pt x="0" y="0"/>
                  </a:moveTo>
                  <a:lnTo>
                    <a:pt x="2181366" y="0"/>
                  </a:lnTo>
                  <a:lnTo>
                    <a:pt x="2181366" y="29282"/>
                  </a:lnTo>
                  <a:lnTo>
                    <a:pt x="0" y="29282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81367" cy="48332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18456" y="2920684"/>
            <a:ext cx="3364752" cy="1195537"/>
            <a:chOff x="0" y="0"/>
            <a:chExt cx="4073040" cy="1447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73017" cy="1447165"/>
            </a:xfrm>
            <a:custGeom>
              <a:avLst/>
              <a:gdLst/>
              <a:ahLst/>
              <a:cxnLst/>
              <a:rect l="l" t="t" r="r" b="b"/>
              <a:pathLst>
                <a:path w="4073017" h="1447165">
                  <a:moveTo>
                    <a:pt x="33492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49244" y="1447165"/>
                    <a:pt x="3349244" y="1447165"/>
                    <a:pt x="3349244" y="1447165"/>
                  </a:cubicBezTo>
                  <a:cubicBezTo>
                    <a:pt x="3747897" y="1447165"/>
                    <a:pt x="4073017" y="1122172"/>
                    <a:pt x="4073017" y="723519"/>
                  </a:cubicBezTo>
                  <a:cubicBezTo>
                    <a:pt x="4073017" y="324866"/>
                    <a:pt x="3747897" y="0"/>
                    <a:pt x="3349244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28569" y="2420462"/>
            <a:ext cx="1698733" cy="1697543"/>
            <a:chOff x="0" y="0"/>
            <a:chExt cx="2056320" cy="20548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196228" y="4310718"/>
            <a:ext cx="3367727" cy="1197321"/>
            <a:chOff x="0" y="0"/>
            <a:chExt cx="4076640" cy="14493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76573" cy="1449324"/>
            </a:xfrm>
            <a:custGeom>
              <a:avLst/>
              <a:gdLst/>
              <a:ahLst/>
              <a:cxnLst/>
              <a:rect l="l" t="t" r="r" b="b"/>
              <a:pathLst>
                <a:path w="4076573" h="1449324">
                  <a:moveTo>
                    <a:pt x="3352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9324"/>
                    <a:pt x="0" y="1449324"/>
                    <a:pt x="0" y="1449324"/>
                  </a:cubicBezTo>
                  <a:cubicBezTo>
                    <a:pt x="3352165" y="1449324"/>
                    <a:pt x="3352165" y="1449324"/>
                    <a:pt x="3352165" y="1449324"/>
                  </a:cubicBezTo>
                  <a:cubicBezTo>
                    <a:pt x="3751199" y="1449324"/>
                    <a:pt x="4076573" y="1123823"/>
                    <a:pt x="4076573" y="724662"/>
                  </a:cubicBezTo>
                  <a:cubicBezTo>
                    <a:pt x="4076573" y="325501"/>
                    <a:pt x="3751199" y="0"/>
                    <a:pt x="3352165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403962" y="3808711"/>
            <a:ext cx="1700517" cy="1699328"/>
            <a:chOff x="0" y="0"/>
            <a:chExt cx="2058480" cy="20570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58416" cy="2057146"/>
            </a:xfrm>
            <a:custGeom>
              <a:avLst/>
              <a:gdLst/>
              <a:ahLst/>
              <a:cxnLst/>
              <a:rect l="l" t="t" r="r" b="b"/>
              <a:pathLst>
                <a:path w="2058416" h="2057146">
                  <a:moveTo>
                    <a:pt x="0" y="1028573"/>
                  </a:moveTo>
                  <a:cubicBezTo>
                    <a:pt x="0" y="460502"/>
                    <a:pt x="460756" y="0"/>
                    <a:pt x="1029208" y="0"/>
                  </a:cubicBezTo>
                  <a:cubicBezTo>
                    <a:pt x="1597660" y="0"/>
                    <a:pt x="2058416" y="460502"/>
                    <a:pt x="2058416" y="1028573"/>
                  </a:cubicBezTo>
                  <a:cubicBezTo>
                    <a:pt x="2058416" y="1596644"/>
                    <a:pt x="1597660" y="2057146"/>
                    <a:pt x="1029208" y="2057146"/>
                  </a:cubicBezTo>
                  <a:cubicBezTo>
                    <a:pt x="460756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893034" y="5702537"/>
            <a:ext cx="3367132" cy="1196132"/>
            <a:chOff x="0" y="0"/>
            <a:chExt cx="4075920" cy="14479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75811" cy="1447927"/>
            </a:xfrm>
            <a:custGeom>
              <a:avLst/>
              <a:gdLst/>
              <a:ahLst/>
              <a:cxnLst/>
              <a:rect l="l" t="t" r="r" b="b"/>
              <a:pathLst>
                <a:path w="4075811" h="1447927">
                  <a:moveTo>
                    <a:pt x="33515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927"/>
                    <a:pt x="0" y="1447927"/>
                    <a:pt x="0" y="1447927"/>
                  </a:cubicBezTo>
                  <a:cubicBezTo>
                    <a:pt x="3351530" y="1447927"/>
                    <a:pt x="3351530" y="1447927"/>
                    <a:pt x="3351530" y="1447927"/>
                  </a:cubicBezTo>
                  <a:cubicBezTo>
                    <a:pt x="3750564" y="1447927"/>
                    <a:pt x="4075811" y="1122807"/>
                    <a:pt x="4075811" y="724027"/>
                  </a:cubicBezTo>
                  <a:cubicBezTo>
                    <a:pt x="4075811" y="325247"/>
                    <a:pt x="3750564" y="0"/>
                    <a:pt x="335153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000842" y="5198747"/>
            <a:ext cx="1698138" cy="1698138"/>
            <a:chOff x="0" y="0"/>
            <a:chExt cx="2055600" cy="20556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55622" cy="2055622"/>
            </a:xfrm>
            <a:custGeom>
              <a:avLst/>
              <a:gdLst/>
              <a:ahLst/>
              <a:cxnLst/>
              <a:rect l="l" t="t" r="r" b="b"/>
              <a:pathLst>
                <a:path w="2055622" h="2055622">
                  <a:moveTo>
                    <a:pt x="0" y="1027811"/>
                  </a:moveTo>
                  <a:cubicBezTo>
                    <a:pt x="0" y="460121"/>
                    <a:pt x="460121" y="0"/>
                    <a:pt x="1027811" y="0"/>
                  </a:cubicBezTo>
                  <a:cubicBezTo>
                    <a:pt x="1595501" y="0"/>
                    <a:pt x="2055622" y="460121"/>
                    <a:pt x="2055622" y="1027811"/>
                  </a:cubicBezTo>
                  <a:cubicBezTo>
                    <a:pt x="2055622" y="1595501"/>
                    <a:pt x="1595501" y="2055622"/>
                    <a:pt x="1027811" y="2055622"/>
                  </a:cubicBezTo>
                  <a:cubicBezTo>
                    <a:pt x="460121" y="2055622"/>
                    <a:pt x="0" y="1595501"/>
                    <a:pt x="0" y="1027811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14895" y="7090193"/>
            <a:ext cx="3365942" cy="1195537"/>
            <a:chOff x="0" y="0"/>
            <a:chExt cx="4074480" cy="1447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74414" cy="1447165"/>
            </a:xfrm>
            <a:custGeom>
              <a:avLst/>
              <a:gdLst/>
              <a:ahLst/>
              <a:cxnLst/>
              <a:rect l="l" t="t" r="r" b="b"/>
              <a:pathLst>
                <a:path w="4074414" h="1447165">
                  <a:moveTo>
                    <a:pt x="33503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50387" y="1447165"/>
                    <a:pt x="3350387" y="1447165"/>
                    <a:pt x="3350387" y="1447165"/>
                  </a:cubicBezTo>
                  <a:cubicBezTo>
                    <a:pt x="3749294" y="1447165"/>
                    <a:pt x="4074414" y="1122172"/>
                    <a:pt x="4074414" y="723519"/>
                  </a:cubicBezTo>
                  <a:cubicBezTo>
                    <a:pt x="4074414" y="324866"/>
                    <a:pt x="3749294" y="0"/>
                    <a:pt x="3350387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sz="1350" dirty="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678614" y="6586402"/>
            <a:ext cx="1697543" cy="1699328"/>
            <a:chOff x="0" y="0"/>
            <a:chExt cx="2054880" cy="20570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5486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559449" y="7276767"/>
            <a:ext cx="2049474" cy="282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3"/>
              </a:lnSpc>
            </a:pPr>
            <a:r>
              <a:rPr lang="en-US" sz="1756" spc="172" dirty="0">
                <a:solidFill>
                  <a:srgbClr val="231F20"/>
                </a:solidFill>
                <a:latin typeface="Open Sauce Bold"/>
              </a:rPr>
              <a:t>Step 1</a:t>
            </a:r>
          </a:p>
        </p:txBody>
      </p:sp>
      <p:sp>
        <p:nvSpPr>
          <p:cNvPr id="30" name="Freeform 30"/>
          <p:cNvSpPr/>
          <p:nvPr/>
        </p:nvSpPr>
        <p:spPr>
          <a:xfrm>
            <a:off x="5255611" y="7036350"/>
            <a:ext cx="543548" cy="799432"/>
          </a:xfrm>
          <a:custGeom>
            <a:avLst/>
            <a:gdLst/>
            <a:ahLst/>
            <a:cxnLst/>
            <a:rect l="l" t="t" r="r" b="b"/>
            <a:pathLst>
              <a:path w="724731" h="1065909">
                <a:moveTo>
                  <a:pt x="0" y="0"/>
                </a:moveTo>
                <a:lnTo>
                  <a:pt x="724731" y="0"/>
                </a:lnTo>
                <a:lnTo>
                  <a:pt x="724731" y="1065908"/>
                </a:lnTo>
                <a:lnTo>
                  <a:pt x="0" y="10659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32" name="TextBox 32"/>
          <p:cNvSpPr txBox="1"/>
          <p:nvPr/>
        </p:nvSpPr>
        <p:spPr>
          <a:xfrm>
            <a:off x="7878896" y="5910395"/>
            <a:ext cx="2049474" cy="282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2423"/>
              </a:lnSpc>
              <a:spcBef>
                <a:spcPct val="0"/>
              </a:spcBef>
            </a:pPr>
            <a:r>
              <a:rPr lang="en-US" sz="1756" spc="172" dirty="0">
                <a:solidFill>
                  <a:srgbClr val="231F20"/>
                </a:solidFill>
                <a:latin typeface="Open Sauce Bold"/>
              </a:rPr>
              <a:t>Step 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283073" y="4528588"/>
            <a:ext cx="2049474" cy="282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2423"/>
              </a:lnSpc>
              <a:spcBef>
                <a:spcPct val="0"/>
              </a:spcBef>
            </a:pPr>
            <a:r>
              <a:rPr lang="en-US" sz="1756" spc="172" dirty="0">
                <a:solidFill>
                  <a:srgbClr val="231F20"/>
                </a:solidFill>
                <a:latin typeface="Open Sauce Bold"/>
              </a:rPr>
              <a:t>Step 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539217" y="3142953"/>
            <a:ext cx="2049474" cy="282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2423"/>
              </a:lnSpc>
              <a:spcBef>
                <a:spcPct val="0"/>
              </a:spcBef>
            </a:pPr>
            <a:r>
              <a:rPr lang="en-US" sz="1756" spc="172" dirty="0">
                <a:solidFill>
                  <a:srgbClr val="231F20"/>
                </a:solidFill>
                <a:latin typeface="Open Sauce Bold"/>
              </a:rPr>
              <a:t>Step 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864518" y="4760513"/>
            <a:ext cx="4116235" cy="162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21"/>
              </a:lnSpc>
            </a:pPr>
            <a:r>
              <a:rPr lang="en-US" sz="4263" spc="149" dirty="0">
                <a:solidFill>
                  <a:srgbClr val="040506"/>
                </a:solidFill>
                <a:latin typeface="Codec Pro ExtraBold"/>
              </a:rPr>
              <a:t>Making your own Creative Infographic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00400" y="7653645"/>
            <a:ext cx="2373276" cy="710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9"/>
              </a:lnSpc>
            </a:pPr>
            <a:r>
              <a:rPr lang="en-US" sz="1383" spc="135" dirty="0">
                <a:solidFill>
                  <a:srgbClr val="231F20"/>
                </a:solidFill>
                <a:latin typeface="Open Sauce"/>
              </a:rPr>
              <a:t>Please visit the step-by-step instructions to use Flourish.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559449" y="7609285"/>
            <a:ext cx="5499201" cy="710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9"/>
              </a:lnSpc>
            </a:pPr>
            <a:r>
              <a:rPr lang="en-US" sz="1383" spc="135" dirty="0">
                <a:solidFill>
                  <a:srgbClr val="231F20"/>
                </a:solidFill>
                <a:latin typeface="Open Sauce"/>
              </a:rPr>
              <a:t>Choose from a topic of interest from within your organization. Conduct research and gather data to support the passing of this information.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845270" y="6267785"/>
            <a:ext cx="4522655" cy="954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9"/>
              </a:lnSpc>
            </a:pPr>
            <a:r>
              <a:rPr lang="en-US" sz="1383" spc="135" dirty="0">
                <a:solidFill>
                  <a:srgbClr val="231F20"/>
                </a:solidFill>
                <a:latin typeface="Open Sauce"/>
              </a:rPr>
              <a:t>Design a visual presentation using a digital tool (Canva, </a:t>
            </a:r>
            <a:r>
              <a:rPr lang="en-US" sz="1383" spc="135" dirty="0" err="1">
                <a:solidFill>
                  <a:srgbClr val="231F20"/>
                </a:solidFill>
                <a:latin typeface="Open Sauce"/>
              </a:rPr>
              <a:t>Snappa</a:t>
            </a:r>
            <a:r>
              <a:rPr lang="en-US" sz="1383" spc="135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383" spc="135" dirty="0" err="1">
                <a:solidFill>
                  <a:srgbClr val="231F20"/>
                </a:solidFill>
                <a:latin typeface="Open Sauce"/>
              </a:rPr>
              <a:t>Venngage</a:t>
            </a:r>
            <a:r>
              <a:rPr lang="en-US" sz="1383" spc="135" dirty="0">
                <a:solidFill>
                  <a:srgbClr val="231F20"/>
                </a:solidFill>
                <a:latin typeface="Open Sauce"/>
              </a:rPr>
              <a:t>). Use a framework (like CASS) to evaluate the infographic. 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283073" y="4772830"/>
            <a:ext cx="3073093" cy="954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9"/>
              </a:lnSpc>
            </a:pPr>
            <a:r>
              <a:rPr lang="en-US" sz="1383" spc="135" dirty="0">
                <a:solidFill>
                  <a:srgbClr val="231F20"/>
                </a:solidFill>
                <a:latin typeface="Open Sauce"/>
              </a:rPr>
              <a:t>Create a compelling narrative to frame your presentation. Separately, identify a target audience.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539217" y="3428951"/>
            <a:ext cx="2221462" cy="954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9"/>
              </a:lnSpc>
            </a:pPr>
            <a:r>
              <a:rPr lang="en-US" sz="1383" spc="135" dirty="0">
                <a:solidFill>
                  <a:srgbClr val="231F20"/>
                </a:solidFill>
                <a:latin typeface="Open Sauce"/>
              </a:rPr>
              <a:t>Present, reflect, and gather feedback on the design choice and presentation.</a:t>
            </a:r>
          </a:p>
        </p:txBody>
      </p:sp>
      <p:pic>
        <p:nvPicPr>
          <p:cNvPr id="46" name="Picture 45" descr="A black and blue drawing of a presentation board&#10;&#10;Description automatically generated">
            <a:extLst>
              <a:ext uri="{FF2B5EF4-FFF2-40B4-BE49-F238E27FC236}">
                <a16:creationId xmlns:a16="http://schemas.microsoft.com/office/drawing/2014/main" id="{A00CDA38-5866-A71C-C24A-0DF06CA59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71" y="2839544"/>
            <a:ext cx="889600" cy="834000"/>
          </a:xfrm>
          <a:prstGeom prst="rect">
            <a:avLst/>
          </a:prstGeom>
        </p:spPr>
      </p:pic>
      <p:pic>
        <p:nvPicPr>
          <p:cNvPr id="31" name="Graphic 30" descr="Palette with solid fill">
            <a:extLst>
              <a:ext uri="{FF2B5EF4-FFF2-40B4-BE49-F238E27FC236}">
                <a16:creationId xmlns:a16="http://schemas.microsoft.com/office/drawing/2014/main" id="{20A1F6CB-4241-DDBE-0231-2D6E501AF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3721" y="5550273"/>
            <a:ext cx="914400" cy="914400"/>
          </a:xfrm>
          <a:prstGeom prst="rect">
            <a:avLst/>
          </a:prstGeom>
        </p:spPr>
      </p:pic>
      <p:pic>
        <p:nvPicPr>
          <p:cNvPr id="43" name="Graphic 42" descr="Storytelling with solid fill">
            <a:extLst>
              <a:ext uri="{FF2B5EF4-FFF2-40B4-BE49-F238E27FC236}">
                <a16:creationId xmlns:a16="http://schemas.microsoft.com/office/drawing/2014/main" id="{96DE88E9-0B32-FA79-71AA-E4B8BAD0F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93435" y="4130217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6908900" y="-273323"/>
            <a:ext cx="13716000" cy="77152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3" name="TextBox 3"/>
          <p:cNvSpPr txBox="1"/>
          <p:nvPr/>
        </p:nvSpPr>
        <p:spPr>
          <a:xfrm>
            <a:off x="2963327" y="3001467"/>
            <a:ext cx="4076896" cy="1486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2"/>
              </a:lnSpc>
            </a:pPr>
            <a:r>
              <a:rPr lang="en-US" sz="6131" spc="662" dirty="0">
                <a:solidFill>
                  <a:srgbClr val="231F20"/>
                </a:solidFill>
                <a:latin typeface="Arial Black" panose="020B0A04020102020204" pitchFamily="34" charset="0"/>
              </a:rPr>
              <a:t>THANK YOU</a:t>
            </a:r>
          </a:p>
        </p:txBody>
      </p:sp>
      <p:grpSp>
        <p:nvGrpSpPr>
          <p:cNvPr id="9" name="Group 9"/>
          <p:cNvGrpSpPr/>
          <p:nvPr/>
        </p:nvGrpSpPr>
        <p:grpSpPr>
          <a:xfrm rot="773821">
            <a:off x="7192532" y="3962903"/>
            <a:ext cx="2244881" cy="6361762"/>
            <a:chOff x="0" y="0"/>
            <a:chExt cx="82656" cy="22340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grpSp>
        <p:nvGrpSpPr>
          <p:cNvPr id="12" name="Group 12"/>
          <p:cNvGrpSpPr/>
          <p:nvPr/>
        </p:nvGrpSpPr>
        <p:grpSpPr>
          <a:xfrm rot="773821">
            <a:off x="1402128" y="1962619"/>
            <a:ext cx="235375" cy="6361762"/>
            <a:chOff x="0" y="0"/>
            <a:chExt cx="82656" cy="22340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803162" y="1701500"/>
            <a:ext cx="2226792" cy="33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</a:pPr>
            <a:r>
              <a:rPr lang="en-US" sz="2061" spc="103" dirty="0">
                <a:solidFill>
                  <a:srgbClr val="1C5739"/>
                </a:solidFill>
                <a:latin typeface="Open Sauce"/>
              </a:rPr>
              <a:t>Chapter 2</a:t>
            </a:r>
          </a:p>
        </p:txBody>
      </p:sp>
      <p:sp>
        <p:nvSpPr>
          <p:cNvPr id="19" name="Freeform 19"/>
          <p:cNvSpPr/>
          <p:nvPr/>
        </p:nvSpPr>
        <p:spPr>
          <a:xfrm>
            <a:off x="631470" y="5813356"/>
            <a:ext cx="2101444" cy="2101444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397D5A"/>
          </a:solidFill>
        </p:spPr>
        <p:txBody>
          <a:bodyPr/>
          <a:lstStyle/>
          <a:p>
            <a:endParaRPr lang="en-US" sz="1350"/>
          </a:p>
        </p:txBody>
      </p:sp>
      <p:sp>
        <p:nvSpPr>
          <p:cNvPr id="21" name="TextBox 21"/>
          <p:cNvSpPr txBox="1"/>
          <p:nvPr/>
        </p:nvSpPr>
        <p:spPr>
          <a:xfrm>
            <a:off x="10424516" y="6545538"/>
            <a:ext cx="2260644" cy="257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1"/>
              </a:lnSpc>
            </a:pPr>
            <a:r>
              <a:rPr lang="en-US" sz="1558" dirty="0">
                <a:solidFill>
                  <a:srgbClr val="000000"/>
                </a:solidFill>
                <a:latin typeface="Open Sauce"/>
              </a:rPr>
              <a:t>jmitchell@smwc.edu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393397" y="6942430"/>
            <a:ext cx="3548842" cy="257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1"/>
              </a:lnSpc>
            </a:pPr>
            <a:r>
              <a:rPr lang="en-US" sz="1558" dirty="0">
                <a:solidFill>
                  <a:srgbClr val="000000"/>
                </a:solidFill>
                <a:latin typeface="Open Sauce"/>
              </a:rPr>
              <a:t>Saint Mary-of-the-Woods College</a:t>
            </a:r>
          </a:p>
        </p:txBody>
      </p:sp>
      <p:sp>
        <p:nvSpPr>
          <p:cNvPr id="24" name="Freeform 24"/>
          <p:cNvSpPr/>
          <p:nvPr/>
        </p:nvSpPr>
        <p:spPr>
          <a:xfrm>
            <a:off x="9941134" y="6908833"/>
            <a:ext cx="288716" cy="288716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25" name="Freeform 25"/>
          <p:cNvSpPr/>
          <p:nvPr/>
        </p:nvSpPr>
        <p:spPr>
          <a:xfrm>
            <a:off x="9959277" y="6544998"/>
            <a:ext cx="288716" cy="288716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28" name="TextBox 28"/>
          <p:cNvSpPr txBox="1"/>
          <p:nvPr/>
        </p:nvSpPr>
        <p:spPr>
          <a:xfrm>
            <a:off x="9959277" y="6147942"/>
            <a:ext cx="4393034" cy="30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1"/>
              </a:lnSpc>
            </a:pPr>
            <a:r>
              <a:rPr lang="en-US" sz="1858" dirty="0">
                <a:solidFill>
                  <a:srgbClr val="000000"/>
                </a:solidFill>
                <a:latin typeface="Montserrat Light Bold"/>
              </a:rPr>
              <a:t>Jennie Mitchell, Ph.D.</a:t>
            </a:r>
          </a:p>
        </p:txBody>
      </p:sp>
      <p:pic>
        <p:nvPicPr>
          <p:cNvPr id="30" name="Picture 29" descr="A hand holding a black card&#10;&#10;Description automatically generated">
            <a:extLst>
              <a:ext uri="{FF2B5EF4-FFF2-40B4-BE49-F238E27FC236}">
                <a16:creationId xmlns:a16="http://schemas.microsoft.com/office/drawing/2014/main" id="{2ED954C3-E08F-B731-395C-0588EB3832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12" y="6445400"/>
            <a:ext cx="1132680" cy="1725989"/>
          </a:xfrm>
          <a:prstGeom prst="rect">
            <a:avLst/>
          </a:prstGeom>
        </p:spPr>
      </p:pic>
      <p:pic>
        <p:nvPicPr>
          <p:cNvPr id="29" name="Picture 28" descr="A group of people in front of a city&#10;&#10;Description automatically generated">
            <a:extLst>
              <a:ext uri="{FF2B5EF4-FFF2-40B4-BE49-F238E27FC236}">
                <a16:creationId xmlns:a16="http://schemas.microsoft.com/office/drawing/2014/main" id="{14DA767B-6275-7F28-AAC6-8A0A010B66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04" y="1771650"/>
            <a:ext cx="5425733" cy="3618964"/>
          </a:xfrm>
          <a:prstGeom prst="rect">
            <a:avLst/>
          </a:prstGeom>
        </p:spPr>
      </p:pic>
      <p:grpSp>
        <p:nvGrpSpPr>
          <p:cNvPr id="31" name="Group 6">
            <a:extLst>
              <a:ext uri="{FF2B5EF4-FFF2-40B4-BE49-F238E27FC236}">
                <a16:creationId xmlns:a16="http://schemas.microsoft.com/office/drawing/2014/main" id="{78D32B37-73CA-AD42-ED41-B2F9A9B11015}"/>
              </a:ext>
            </a:extLst>
          </p:cNvPr>
          <p:cNvGrpSpPr/>
          <p:nvPr/>
        </p:nvGrpSpPr>
        <p:grpSpPr>
          <a:xfrm rot="756955">
            <a:off x="-5472262" y="-466731"/>
            <a:ext cx="6896373" cy="9623941"/>
            <a:chOff x="0" y="0"/>
            <a:chExt cx="5537802" cy="3379601"/>
          </a:xfrm>
        </p:grpSpPr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278D4A3-3FE0-070B-A6B8-C975A1589EF0}"/>
                </a:ext>
              </a:extLst>
            </p:cNvPr>
            <p:cNvSpPr/>
            <p:nvPr/>
          </p:nvSpPr>
          <p:spPr>
            <a:xfrm>
              <a:off x="0" y="0"/>
              <a:ext cx="5537802" cy="3379601"/>
            </a:xfrm>
            <a:custGeom>
              <a:avLst/>
              <a:gdLst/>
              <a:ahLst/>
              <a:cxnLst/>
              <a:rect l="l" t="t" r="r" b="b"/>
              <a:pathLst>
                <a:path w="5537802" h="3379601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" name="TextBox 8">
              <a:extLst>
                <a:ext uri="{FF2B5EF4-FFF2-40B4-BE49-F238E27FC236}">
                  <a16:creationId xmlns:a16="http://schemas.microsoft.com/office/drawing/2014/main" id="{1F811AE3-D0C6-CFF0-22A3-0F62BB6458E5}"/>
                </a:ext>
              </a:extLst>
            </p:cNvPr>
            <p:cNvSpPr txBox="1"/>
            <p:nvPr/>
          </p:nvSpPr>
          <p:spPr>
            <a:xfrm>
              <a:off x="0" y="-19050"/>
              <a:ext cx="5537802" cy="3398651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sp>
        <p:nvSpPr>
          <p:cNvPr id="35" name="TextBox 28">
            <a:extLst>
              <a:ext uri="{FF2B5EF4-FFF2-40B4-BE49-F238E27FC236}">
                <a16:creationId xmlns:a16="http://schemas.microsoft.com/office/drawing/2014/main" id="{EFC86650-D694-606F-D3EF-7488814E1A15}"/>
              </a:ext>
            </a:extLst>
          </p:cNvPr>
          <p:cNvSpPr txBox="1"/>
          <p:nvPr/>
        </p:nvSpPr>
        <p:spPr>
          <a:xfrm>
            <a:off x="9972102" y="7475778"/>
            <a:ext cx="4393034" cy="30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1"/>
              </a:lnSpc>
            </a:pPr>
            <a:r>
              <a:rPr lang="en-US" sz="1858" dirty="0">
                <a:solidFill>
                  <a:srgbClr val="000000"/>
                </a:solidFill>
                <a:latin typeface="Montserrat Light Bold"/>
              </a:rPr>
              <a:t>Trent Deckard</a:t>
            </a:r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id="{4640AB3B-BAB5-2153-5285-5327C80C894E}"/>
              </a:ext>
            </a:extLst>
          </p:cNvPr>
          <p:cNvSpPr txBox="1"/>
          <p:nvPr/>
        </p:nvSpPr>
        <p:spPr>
          <a:xfrm>
            <a:off x="10528970" y="7916270"/>
            <a:ext cx="3339687" cy="257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1"/>
              </a:lnSpc>
            </a:pPr>
            <a:r>
              <a:rPr lang="en-US" sz="1558" dirty="0">
                <a:solidFill>
                  <a:srgbClr val="000000"/>
                </a:solidFill>
                <a:latin typeface="Open Sauce"/>
              </a:rPr>
              <a:t>Trent.deckard@smwc.edu</a:t>
            </a:r>
          </a:p>
        </p:txBody>
      </p:sp>
      <p:sp>
        <p:nvSpPr>
          <p:cNvPr id="37" name="Freeform 25">
            <a:extLst>
              <a:ext uri="{FF2B5EF4-FFF2-40B4-BE49-F238E27FC236}">
                <a16:creationId xmlns:a16="http://schemas.microsoft.com/office/drawing/2014/main" id="{0C124862-CD6B-03CD-4B5A-C900D17CC2F4}"/>
              </a:ext>
            </a:extLst>
          </p:cNvPr>
          <p:cNvSpPr/>
          <p:nvPr/>
        </p:nvSpPr>
        <p:spPr>
          <a:xfrm>
            <a:off x="10001251" y="7898915"/>
            <a:ext cx="288716" cy="288716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38" name="Freeform 24">
            <a:extLst>
              <a:ext uri="{FF2B5EF4-FFF2-40B4-BE49-F238E27FC236}">
                <a16:creationId xmlns:a16="http://schemas.microsoft.com/office/drawing/2014/main" id="{6B0B3626-D463-71DE-3B2C-8443339C8E13}"/>
              </a:ext>
            </a:extLst>
          </p:cNvPr>
          <p:cNvSpPr/>
          <p:nvPr/>
        </p:nvSpPr>
        <p:spPr>
          <a:xfrm>
            <a:off x="9986818" y="8285927"/>
            <a:ext cx="288716" cy="288716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41" name="TextBox 22">
            <a:extLst>
              <a:ext uri="{FF2B5EF4-FFF2-40B4-BE49-F238E27FC236}">
                <a16:creationId xmlns:a16="http://schemas.microsoft.com/office/drawing/2014/main" id="{7CE3BCB9-412A-A4A5-2887-CFAE03359E2C}"/>
              </a:ext>
            </a:extLst>
          </p:cNvPr>
          <p:cNvSpPr txBox="1"/>
          <p:nvPr/>
        </p:nvSpPr>
        <p:spPr>
          <a:xfrm>
            <a:off x="10381372" y="8319524"/>
            <a:ext cx="3548842" cy="257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1"/>
              </a:lnSpc>
            </a:pPr>
            <a:r>
              <a:rPr lang="en-US" sz="1558" dirty="0">
                <a:solidFill>
                  <a:srgbClr val="000000"/>
                </a:solidFill>
                <a:latin typeface="Open Sauce"/>
              </a:rPr>
              <a:t>Saint Mary-of-the-Woods College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59471" y="3462148"/>
            <a:ext cx="1050364" cy="4580925"/>
            <a:chOff x="0" y="0"/>
            <a:chExt cx="368852" cy="16086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852" cy="1608665"/>
            </a:xfrm>
            <a:custGeom>
              <a:avLst/>
              <a:gdLst/>
              <a:ahLst/>
              <a:cxnLst/>
              <a:rect l="l" t="t" r="r" b="b"/>
              <a:pathLst>
                <a:path w="368852" h="1608665">
                  <a:moveTo>
                    <a:pt x="0" y="0"/>
                  </a:moveTo>
                  <a:lnTo>
                    <a:pt x="368852" y="0"/>
                  </a:lnTo>
                  <a:lnTo>
                    <a:pt x="368852" y="1608665"/>
                  </a:lnTo>
                  <a:lnTo>
                    <a:pt x="0" y="1608665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68852" cy="162771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  <a:spcBef>
                  <a:spcPct val="0"/>
                </a:spcBef>
              </a:pPr>
              <a:endParaRPr sz="135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7288" y="867212"/>
            <a:ext cx="2314575" cy="8474925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912" y="2347460"/>
            <a:ext cx="4056738" cy="5984571"/>
            <a:chOff x="0" y="0"/>
            <a:chExt cx="1424588" cy="21015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144"/>
                </a:lnSpc>
              </a:pPr>
              <a:endParaRPr sz="135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774187" y="7809235"/>
            <a:ext cx="2854928" cy="1562424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13" name="TextBox 13"/>
          <p:cNvSpPr txBox="1"/>
          <p:nvPr/>
        </p:nvSpPr>
        <p:spPr>
          <a:xfrm>
            <a:off x="3909835" y="2273600"/>
            <a:ext cx="4246493" cy="97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44"/>
              </a:lnSpc>
            </a:pPr>
            <a:r>
              <a:rPr lang="en-US" sz="5901" spc="578" dirty="0">
                <a:solidFill>
                  <a:srgbClr val="231F20"/>
                </a:solidFill>
                <a:latin typeface="Codec Pro ExtraBold"/>
              </a:rPr>
              <a:t>Content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18495" y="3661902"/>
            <a:ext cx="7029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3203" spc="263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18495" y="4259741"/>
            <a:ext cx="7029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3203" spc="263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18495" y="5007769"/>
            <a:ext cx="7029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3203" spc="263" dirty="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18495" y="5579269"/>
            <a:ext cx="7029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3203" spc="263" dirty="0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050553" y="3785728"/>
            <a:ext cx="4342877" cy="30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2"/>
              </a:lnSpc>
            </a:pPr>
            <a:r>
              <a:rPr lang="en-US" sz="1893" spc="185" dirty="0">
                <a:solidFill>
                  <a:srgbClr val="231F20"/>
                </a:solidFill>
                <a:latin typeface="Open Sauce"/>
              </a:rPr>
              <a:t>Storytelling and Complex Data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50553" y="4381392"/>
            <a:ext cx="4557472" cy="30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2"/>
              </a:lnSpc>
            </a:pPr>
            <a:r>
              <a:rPr lang="en-US" sz="1893" spc="185" dirty="0">
                <a:solidFill>
                  <a:srgbClr val="231F20"/>
                </a:solidFill>
                <a:latin typeface="Open Sauce"/>
              </a:rPr>
              <a:t>Evaluating Data Visualizations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50553" y="5071459"/>
            <a:ext cx="5094359" cy="305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12"/>
              </a:lnSpc>
              <a:spcBef>
                <a:spcPct val="0"/>
              </a:spcBef>
            </a:pPr>
            <a:r>
              <a:rPr lang="en-US" sz="1893" spc="185" dirty="0">
                <a:solidFill>
                  <a:srgbClr val="231F20"/>
                </a:solidFill>
                <a:latin typeface="Open Sauce"/>
              </a:rPr>
              <a:t>Evaluation and Context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CF1EB88E-00ED-206E-00D0-F490FBBE4077}"/>
              </a:ext>
            </a:extLst>
          </p:cNvPr>
          <p:cNvSpPr txBox="1"/>
          <p:nvPr/>
        </p:nvSpPr>
        <p:spPr>
          <a:xfrm>
            <a:off x="4050552" y="5690741"/>
            <a:ext cx="4557472" cy="30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2"/>
              </a:lnSpc>
              <a:spcBef>
                <a:spcPct val="0"/>
              </a:spcBef>
            </a:pPr>
            <a:r>
              <a:rPr lang="en-US" sz="1893" spc="185" dirty="0">
                <a:solidFill>
                  <a:srgbClr val="231F20"/>
                </a:solidFill>
                <a:latin typeface="Open Sauce"/>
              </a:rPr>
              <a:t>Infographic Basics</a:t>
            </a:r>
          </a:p>
        </p:txBody>
      </p:sp>
      <p:pic>
        <p:nvPicPr>
          <p:cNvPr id="30" name="Picture 29" descr="A close-up of a whiteboard with drawings">
            <a:extLst>
              <a:ext uri="{FF2B5EF4-FFF2-40B4-BE49-F238E27FC236}">
                <a16:creationId xmlns:a16="http://schemas.microsoft.com/office/drawing/2014/main" id="{83EBF34B-AA4A-C49C-8027-64C7CB2A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87263" y="4175011"/>
            <a:ext cx="5138531" cy="2329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1285875"/>
            <a:ext cx="13716000" cy="77152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396002" y="1285875"/>
            <a:ext cx="14286242" cy="2314575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04800" y="4376801"/>
            <a:ext cx="3658182" cy="666078"/>
            <a:chOff x="0" y="0"/>
            <a:chExt cx="1178269" cy="1677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178269" cy="215328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6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1" b="0" i="0" u="none" strike="noStrike" kern="1200" cap="none" spc="1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uce Italics"/>
                  <a:ea typeface="+mn-ea"/>
                  <a:cs typeface="+mn-cs"/>
                </a:rPr>
                <a:t>Design</a:t>
              </a:r>
              <a:r>
                <a:rPr lang="en-US" sz="1861" spc="18" dirty="0">
                  <a:solidFill>
                    <a:srgbClr val="FFFFFF"/>
                  </a:solidFill>
                  <a:latin typeface="Open Sauce Italics"/>
                </a:rPr>
                <a:t> Thinking Approaches</a:t>
              </a:r>
              <a:endParaRPr kumimoji="0" lang="en-US" sz="1861" b="0" i="0" u="none" strike="noStrike" kern="1200" cap="none" spc="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Italics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08532" y="1629902"/>
            <a:ext cx="9088967" cy="1820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16" b="0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 Storytelling</a:t>
            </a:r>
            <a:r>
              <a:rPr lang="en-US" sz="5916" spc="580" dirty="0">
                <a:solidFill>
                  <a:srgbClr val="FFFFFF"/>
                </a:solidFill>
                <a:latin typeface="Arial Black" panose="020B0A04020102020204" pitchFamily="34" charset="0"/>
              </a:rPr>
              <a:t> and Complex Data</a:t>
            </a:r>
            <a:endParaRPr kumimoji="0" lang="en-US" sz="5916" b="0" i="0" u="none" strike="noStrike" kern="1200" cap="none" spc="5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Picture 38" descr="People at meeting">
            <a:extLst>
              <a:ext uri="{FF2B5EF4-FFF2-40B4-BE49-F238E27FC236}">
                <a16:creationId xmlns:a16="http://schemas.microsoft.com/office/drawing/2014/main" id="{5EEE8892-D41C-9C55-CD66-6CB994E2C4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3"/>
          <a:stretch/>
        </p:blipFill>
        <p:spPr>
          <a:xfrm>
            <a:off x="10277183" y="2823271"/>
            <a:ext cx="2822811" cy="22836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58095A-5ACC-8309-69AC-6B6295BFD0AF}"/>
              </a:ext>
            </a:extLst>
          </p:cNvPr>
          <p:cNvSpPr txBox="1"/>
          <p:nvPr/>
        </p:nvSpPr>
        <p:spPr>
          <a:xfrm>
            <a:off x="457014" y="5070003"/>
            <a:ext cx="121921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C5739"/>
                </a:solidFill>
              </a:rPr>
              <a:t>Contextualization: </a:t>
            </a:r>
            <a:r>
              <a:rPr lang="en-US" dirty="0"/>
              <a:t>Reflect the audience’s world using real-life examples, mini-stories, and supporting media like video or audio. A clear story arc can guide understanding and evoke emotional connection even without physical presence.</a:t>
            </a:r>
          </a:p>
          <a:p>
            <a:endParaRPr lang="en-US" b="1" dirty="0">
              <a:solidFill>
                <a:srgbClr val="1C5739"/>
              </a:solidFill>
            </a:endParaRPr>
          </a:p>
          <a:p>
            <a:r>
              <a:rPr lang="en-US" b="1" dirty="0">
                <a:solidFill>
                  <a:srgbClr val="1C5739"/>
                </a:solidFill>
              </a:rPr>
              <a:t>Engagement: </a:t>
            </a:r>
            <a:r>
              <a:rPr lang="en-US" dirty="0"/>
              <a:t>Interactive elements such as dashboards, filters, or live queries invite exploration and build involvement. Techniques like foreshadowing create suspense and keep users curious.</a:t>
            </a:r>
          </a:p>
          <a:p>
            <a:endParaRPr lang="en-US" b="1" dirty="0">
              <a:solidFill>
                <a:srgbClr val="1C5739"/>
              </a:solidFill>
            </a:endParaRPr>
          </a:p>
          <a:p>
            <a:r>
              <a:rPr lang="en-US" b="1" dirty="0">
                <a:solidFill>
                  <a:srgbClr val="1C5739"/>
                </a:solidFill>
              </a:rPr>
              <a:t>Emotional Connection: </a:t>
            </a:r>
            <a:r>
              <a:rPr lang="en-US" dirty="0"/>
              <a:t>Use metaphors, symbolism, and storytelling devices to give the data emotional resonance. Prototyping and ethical considerations ensure the visuals are meaningful and inclusive.</a:t>
            </a:r>
          </a:p>
          <a:p>
            <a:endParaRPr lang="en-US" b="1" dirty="0">
              <a:solidFill>
                <a:srgbClr val="1C5739"/>
              </a:solidFill>
            </a:endParaRPr>
          </a:p>
          <a:p>
            <a:r>
              <a:rPr lang="en-US" b="1" dirty="0">
                <a:solidFill>
                  <a:srgbClr val="1C5739"/>
                </a:solidFill>
              </a:rPr>
              <a:t>Simplification &amp; Clarity: </a:t>
            </a:r>
            <a:r>
              <a:rPr lang="en-US" dirty="0"/>
              <a:t>Design thinking fosters collaboration, ensuring visuals are accessible and meaningful to diverse audiences with varying expertise.</a:t>
            </a:r>
          </a:p>
          <a:p>
            <a:endParaRPr lang="en-US" b="1" dirty="0">
              <a:solidFill>
                <a:srgbClr val="1C5739"/>
              </a:solidFill>
            </a:endParaRPr>
          </a:p>
          <a:p>
            <a:r>
              <a:rPr lang="en-US" b="1" dirty="0">
                <a:solidFill>
                  <a:srgbClr val="1C5739"/>
                </a:solidFill>
              </a:rPr>
              <a:t>Guiding Attention: </a:t>
            </a:r>
            <a:r>
              <a:rPr lang="en-US" dirty="0"/>
              <a:t>Anchor visual storytelling in familiar goals and components, like KPIs, to make key takeaways instantly recognizable.</a:t>
            </a:r>
          </a:p>
          <a:p>
            <a:endParaRPr lang="en-US" b="1" dirty="0">
              <a:solidFill>
                <a:srgbClr val="1C5739"/>
              </a:solidFill>
            </a:endParaRPr>
          </a:p>
          <a:p>
            <a:r>
              <a:rPr lang="en-US" b="1" dirty="0">
                <a:solidFill>
                  <a:srgbClr val="1C5739"/>
                </a:solidFill>
              </a:rPr>
              <a:t>Retention &amp; Comprehension: </a:t>
            </a:r>
            <a:r>
              <a:rPr lang="en-US" dirty="0"/>
              <a:t>Tailor content to individual users and test visualizations with pilot audiences. Use tools like eye-tracking and follow-up questions to evaluate what resonates and sticks.</a:t>
            </a:r>
          </a:p>
        </p:txBody>
      </p:sp>
    </p:spTree>
    <p:extLst>
      <p:ext uri="{BB962C8B-B14F-4D97-AF65-F5344CB8AC3E}">
        <p14:creationId xmlns:p14="http://schemas.microsoft.com/office/powerpoint/2010/main" val="2861452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1285875"/>
            <a:ext cx="13716000" cy="77152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396002" y="1285875"/>
            <a:ext cx="14286242" cy="2314575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08532" y="1629902"/>
            <a:ext cx="9088967" cy="1820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16" spc="580" dirty="0">
                <a:solidFill>
                  <a:srgbClr val="FFFFFF"/>
                </a:solidFill>
                <a:latin typeface="Arial Black" panose="020B0A04020102020204" pitchFamily="34" charset="0"/>
              </a:rPr>
              <a:t>CASS Storytelling Framework</a:t>
            </a:r>
            <a:endParaRPr kumimoji="0" lang="en-US" sz="5916" b="0" i="0" u="none" strike="noStrike" kern="1200" cap="none" spc="5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7CF686-2157-5A6F-0756-F1A02C683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4076700"/>
            <a:ext cx="10134600" cy="596317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2E33A5C4-F060-E2FE-ECEB-070A36D9CB84}"/>
              </a:ext>
            </a:extLst>
          </p:cNvPr>
          <p:cNvSpPr/>
          <p:nvPr/>
        </p:nvSpPr>
        <p:spPr>
          <a:xfrm>
            <a:off x="2126099" y="4838700"/>
            <a:ext cx="1295400" cy="609600"/>
          </a:xfrm>
          <a:prstGeom prst="rightArrow">
            <a:avLst/>
          </a:prstGeom>
          <a:solidFill>
            <a:srgbClr val="1C57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DE76C4F-5AB1-EAC3-70B9-2C66459C2007}"/>
              </a:ext>
            </a:extLst>
          </p:cNvPr>
          <p:cNvSpPr/>
          <p:nvPr/>
        </p:nvSpPr>
        <p:spPr>
          <a:xfrm>
            <a:off x="2126099" y="7353300"/>
            <a:ext cx="1295400" cy="609600"/>
          </a:xfrm>
          <a:prstGeom prst="rightArrow">
            <a:avLst/>
          </a:prstGeom>
          <a:solidFill>
            <a:srgbClr val="1C57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04C1CB0-3433-8D7D-343C-77AEDBBAFBAD}"/>
              </a:ext>
            </a:extLst>
          </p:cNvPr>
          <p:cNvSpPr/>
          <p:nvPr/>
        </p:nvSpPr>
        <p:spPr>
          <a:xfrm>
            <a:off x="2126099" y="8771222"/>
            <a:ext cx="1295400" cy="609600"/>
          </a:xfrm>
          <a:prstGeom prst="rightArrow">
            <a:avLst/>
          </a:prstGeom>
          <a:solidFill>
            <a:srgbClr val="1C57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3AB24F6-9E7F-F8FD-5739-745EF78C1F9D}"/>
              </a:ext>
            </a:extLst>
          </p:cNvPr>
          <p:cNvSpPr/>
          <p:nvPr/>
        </p:nvSpPr>
        <p:spPr>
          <a:xfrm>
            <a:off x="1445308" y="6034739"/>
            <a:ext cx="1295400" cy="609600"/>
          </a:xfrm>
          <a:prstGeom prst="rightArrow">
            <a:avLst/>
          </a:prstGeom>
          <a:solidFill>
            <a:srgbClr val="1C57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5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1285875"/>
            <a:ext cx="13716000" cy="77152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75853" y="1274367"/>
            <a:ext cx="14286242" cy="2314575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16439" y="3872250"/>
            <a:ext cx="3734381" cy="1030297"/>
            <a:chOff x="0" y="-47625"/>
            <a:chExt cx="1311388" cy="3618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11388" cy="314180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311388" cy="36180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6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61" spc="18" dirty="0">
                  <a:solidFill>
                    <a:srgbClr val="FFFFFF"/>
                  </a:solidFill>
                  <a:latin typeface="Open Sauce Italics"/>
                </a:rPr>
                <a:t>Good rules of Data Visualization</a:t>
              </a:r>
              <a:endParaRPr kumimoji="0" lang="en-US" sz="1861" b="0" i="0" u="none" strike="noStrike" kern="1200" cap="none" spc="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Italics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14500" y="1590287"/>
            <a:ext cx="9841861" cy="1820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16" b="0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Evaluating Data Visualization</a:t>
            </a:r>
          </a:p>
        </p:txBody>
      </p:sp>
      <p:sp>
        <p:nvSpPr>
          <p:cNvPr id="28" name="Freeform 28"/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2CFD5C-D223-17DC-C3D9-8D9064668CCF}"/>
              </a:ext>
            </a:extLst>
          </p:cNvPr>
          <p:cNvSpPr txBox="1"/>
          <p:nvPr/>
        </p:nvSpPr>
        <p:spPr>
          <a:xfrm>
            <a:off x="685800" y="5080447"/>
            <a:ext cx="121921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373D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0" i="0" dirty="0">
                <a:solidFill>
                  <a:srgbClr val="1C5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tell the truth</a:t>
            </a:r>
            <a:r>
              <a:rPr lang="en-US" sz="2800" b="0" i="0" dirty="0">
                <a:solidFill>
                  <a:srgbClr val="373D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visuals use appropriate scale</a:t>
            </a:r>
          </a:p>
          <a:p>
            <a:pPr algn="l"/>
            <a:endParaRPr lang="en-US" sz="2800" b="0" i="0" dirty="0">
              <a:solidFill>
                <a:srgbClr val="373D3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0" i="0" dirty="0">
                <a:solidFill>
                  <a:srgbClr val="373D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0" i="0" dirty="0">
                <a:solidFill>
                  <a:srgbClr val="1C5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are valid</a:t>
            </a:r>
            <a:r>
              <a:rPr lang="en-US" sz="2800" b="0" i="0" dirty="0">
                <a:solidFill>
                  <a:srgbClr val="373D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accurate, relatable, and credible</a:t>
            </a:r>
          </a:p>
          <a:p>
            <a:pPr algn="l"/>
            <a:endParaRPr lang="en-US" sz="2800" b="0" i="0" dirty="0">
              <a:solidFill>
                <a:srgbClr val="373D3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0" i="0" dirty="0">
                <a:solidFill>
                  <a:srgbClr val="373D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0" i="0" dirty="0">
                <a:solidFill>
                  <a:srgbClr val="1C5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are insightful</a:t>
            </a:r>
            <a:r>
              <a:rPr lang="en-US" sz="2800" b="0" i="0" dirty="0">
                <a:solidFill>
                  <a:srgbClr val="373D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explanatory, and concrete</a:t>
            </a:r>
          </a:p>
          <a:p>
            <a:pPr algn="l"/>
            <a:endParaRPr lang="en-US" sz="2800" b="0" i="0" dirty="0">
              <a:solidFill>
                <a:srgbClr val="373D3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0" i="0" dirty="0">
                <a:solidFill>
                  <a:srgbClr val="373D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0" i="0" dirty="0">
                <a:solidFill>
                  <a:srgbClr val="1C5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are transparent </a:t>
            </a:r>
            <a:r>
              <a:rPr lang="en-US" sz="2800" b="0" i="0" dirty="0">
                <a:solidFill>
                  <a:srgbClr val="373D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supports the action or decision</a:t>
            </a:r>
          </a:p>
          <a:p>
            <a:pPr algn="l"/>
            <a:endParaRPr lang="en-US" sz="2800" b="0" i="0" dirty="0">
              <a:solidFill>
                <a:srgbClr val="373D3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0" i="0" dirty="0">
                <a:solidFill>
                  <a:srgbClr val="373D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800" b="0" i="0" dirty="0">
                <a:solidFill>
                  <a:srgbClr val="1C5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consumer of the data </a:t>
            </a:r>
            <a:r>
              <a:rPr lang="en-US" sz="2800" b="0" i="0" dirty="0">
                <a:solidFill>
                  <a:srgbClr val="373D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provided with relevant context that impacts the data (e.g., maps are representative of population density centers).</a:t>
            </a:r>
          </a:p>
        </p:txBody>
      </p:sp>
      <p:pic>
        <p:nvPicPr>
          <p:cNvPr id="35" name="Picture 34" descr="Green numbers falling from a cloud">
            <a:extLst>
              <a:ext uri="{FF2B5EF4-FFF2-40B4-BE49-F238E27FC236}">
                <a16:creationId xmlns:a16="http://schemas.microsoft.com/office/drawing/2014/main" id="{F6636DA5-D8AD-8B3B-6DD9-3E824966B2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37974" y="4089507"/>
            <a:ext cx="3808106" cy="26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41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1285875"/>
            <a:ext cx="13716000" cy="77152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75853" y="1274367"/>
            <a:ext cx="14286242" cy="2314575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7218" y="3867822"/>
            <a:ext cx="3355304" cy="477561"/>
            <a:chOff x="0" y="0"/>
            <a:chExt cx="1178269" cy="1677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178269" cy="215328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6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1" b="0" i="0" u="none" strike="noStrike" kern="1200" cap="none" spc="1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uce Italics"/>
                  <a:ea typeface="+mn-ea"/>
                  <a:cs typeface="+mn-cs"/>
                </a:rPr>
                <a:t>The Good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14500" y="1590287"/>
            <a:ext cx="9841861" cy="1820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16" b="0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Evaluating Data Visualization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47218" y="7212408"/>
            <a:ext cx="3355304" cy="1017193"/>
            <a:chOff x="0" y="0"/>
            <a:chExt cx="1178269" cy="3572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78269" cy="357204"/>
            </a:xfrm>
            <a:custGeom>
              <a:avLst/>
              <a:gdLst/>
              <a:ahLst/>
              <a:cxnLst/>
              <a:rect l="l" t="t" r="r" b="b"/>
              <a:pathLst>
                <a:path w="1178269" h="357204">
                  <a:moveTo>
                    <a:pt x="0" y="0"/>
                  </a:moveTo>
                  <a:lnTo>
                    <a:pt x="1178269" y="0"/>
                  </a:lnTo>
                  <a:lnTo>
                    <a:pt x="1178269" y="357204"/>
                  </a:lnTo>
                  <a:lnTo>
                    <a:pt x="0" y="357204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178269" cy="376254"/>
            </a:xfrm>
            <a:prstGeom prst="rect">
              <a:avLst/>
            </a:prstGeom>
          </p:spPr>
          <p:txBody>
            <a:bodyPr lIns="85725" tIns="85725" rIns="85725" bIns="8572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5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5" b="0" i="0" u="none" strike="noStrike" kern="1200" cap="none" spc="1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uce Italics"/>
                  <a:ea typeface="+mn-ea"/>
                  <a:cs typeface="+mn-cs"/>
                </a:rPr>
                <a:t>Bar chart starts with a 0.00 scale. Doesn’t distort the data.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070572" y="3867822"/>
            <a:ext cx="3464289" cy="477561"/>
            <a:chOff x="0" y="0"/>
            <a:chExt cx="1178269" cy="16770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178269" cy="215328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6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1" b="0" i="0" u="none" strike="noStrike" kern="1200" cap="none" spc="1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uce Italics"/>
                  <a:ea typeface="+mn-ea"/>
                  <a:cs typeface="+mn-cs"/>
                </a:rPr>
                <a:t>The Bad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132615" y="7212408"/>
            <a:ext cx="3469306" cy="1017193"/>
            <a:chOff x="0" y="0"/>
            <a:chExt cx="1178269" cy="3572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78269" cy="357204"/>
            </a:xfrm>
            <a:custGeom>
              <a:avLst/>
              <a:gdLst/>
              <a:ahLst/>
              <a:cxnLst/>
              <a:rect l="l" t="t" r="r" b="b"/>
              <a:pathLst>
                <a:path w="1178269" h="357204">
                  <a:moveTo>
                    <a:pt x="0" y="0"/>
                  </a:moveTo>
                  <a:lnTo>
                    <a:pt x="1178269" y="0"/>
                  </a:lnTo>
                  <a:lnTo>
                    <a:pt x="1178269" y="357204"/>
                  </a:lnTo>
                  <a:lnTo>
                    <a:pt x="0" y="357204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178269" cy="376254"/>
            </a:xfrm>
            <a:prstGeom prst="rect">
              <a:avLst/>
            </a:prstGeom>
          </p:spPr>
          <p:txBody>
            <a:bodyPr lIns="85725" tIns="85725" rIns="85725" bIns="8572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5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5" b="0" i="0" u="none" strike="noStrike" kern="1200" cap="none" spc="1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uce Italics"/>
                  <a:ea typeface="+mn-ea"/>
                  <a:cs typeface="+mn-cs"/>
                </a:rPr>
                <a:t>Pie chart has too many slices. Information incomplete. Will distract audience.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913479" y="3867822"/>
            <a:ext cx="3355304" cy="477561"/>
            <a:chOff x="0" y="0"/>
            <a:chExt cx="1178269" cy="16770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178269" cy="215328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6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1" b="0" i="0" u="none" strike="noStrike" kern="1200" cap="none" spc="1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uce Italics"/>
                  <a:ea typeface="+mn-ea"/>
                  <a:cs typeface="+mn-cs"/>
                </a:rPr>
                <a:t>The Ugly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913479" y="7212408"/>
            <a:ext cx="3355304" cy="1017193"/>
            <a:chOff x="0" y="0"/>
            <a:chExt cx="1178269" cy="35720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78269" cy="357204"/>
            </a:xfrm>
            <a:custGeom>
              <a:avLst/>
              <a:gdLst/>
              <a:ahLst/>
              <a:cxnLst/>
              <a:rect l="l" t="t" r="r" b="b"/>
              <a:pathLst>
                <a:path w="1178269" h="357204">
                  <a:moveTo>
                    <a:pt x="0" y="0"/>
                  </a:moveTo>
                  <a:lnTo>
                    <a:pt x="1178269" y="0"/>
                  </a:lnTo>
                  <a:lnTo>
                    <a:pt x="1178269" y="357204"/>
                  </a:lnTo>
                  <a:lnTo>
                    <a:pt x="0" y="357204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178269" cy="376254"/>
            </a:xfrm>
            <a:prstGeom prst="rect">
              <a:avLst/>
            </a:prstGeom>
          </p:spPr>
          <p:txBody>
            <a:bodyPr lIns="85725" tIns="85725" rIns="85725" bIns="8572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5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5" b="0" i="0" u="none" strike="noStrike" kern="1200" cap="none" spc="1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uce Italics"/>
                  <a:ea typeface="+mn-ea"/>
                  <a:cs typeface="+mn-cs"/>
                </a:rPr>
                <a:t>A waterfall chart, used here, is good for showing increases and decreases. This chart will be confusing.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1E1F7D-2200-D63F-70E7-15C7891EC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148" y="4737003"/>
            <a:ext cx="3352800" cy="2019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2FD032E-05C3-9711-A3B1-FC4B7BD8D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4795422"/>
            <a:ext cx="3049598" cy="1877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092826-6013-91C1-8FD9-F9DBDCFD5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073" y="4751050"/>
            <a:ext cx="3107564" cy="18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94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1285875"/>
            <a:ext cx="13716000" cy="77152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75853" y="1274367"/>
            <a:ext cx="14286242" cy="2314575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14500" y="1590287"/>
            <a:ext cx="9841861" cy="1820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16" spc="580" dirty="0"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  <a:r>
              <a:rPr kumimoji="0" lang="en-US" sz="5916" b="0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r>
              <a:rPr lang="en-US" sz="5916" spc="580" dirty="0">
                <a:solidFill>
                  <a:srgbClr val="FFFFFF"/>
                </a:solidFill>
                <a:latin typeface="Arial Black" panose="020B0A04020102020204" pitchFamily="34" charset="0"/>
              </a:rPr>
              <a:t>Evaluation and Context</a:t>
            </a:r>
            <a:endParaRPr kumimoji="0" lang="en-US" sz="5916" b="0" i="0" u="none" strike="noStrike" kern="1200" cap="none" spc="5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806A47-76A2-0365-FB58-F8DFACEBC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3888236"/>
            <a:ext cx="90678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42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182947" y="4698691"/>
            <a:ext cx="4607825" cy="16906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75853" y="1274367"/>
            <a:ext cx="14286242" cy="2314575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14500" y="1590287"/>
            <a:ext cx="9841861" cy="1820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16" b="0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4. </a:t>
            </a:r>
            <a:r>
              <a:rPr lang="en-US" sz="5916" spc="580" dirty="0">
                <a:solidFill>
                  <a:srgbClr val="FFFFFF"/>
                </a:solidFill>
                <a:latin typeface="Arial Black" panose="020B0A04020102020204" pitchFamily="34" charset="0"/>
              </a:rPr>
              <a:t>Infographic Basics</a:t>
            </a:r>
            <a:endParaRPr kumimoji="0" lang="en-US" sz="5916" b="0" i="0" u="none" strike="noStrike" kern="1200" cap="none" spc="5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B6B82-5214-88DB-4798-56646FAA7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384" y="3894254"/>
            <a:ext cx="3971925" cy="5991225"/>
          </a:xfrm>
          <a:prstGeom prst="rect">
            <a:avLst/>
          </a:prstGeom>
        </p:spPr>
      </p:pic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F1ABA1E2-C8FC-F2D9-2ECA-3115703A4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43" y="5189836"/>
            <a:ext cx="4798325" cy="31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6067D068-36FE-BBC8-4416-F196B00C56F7}"/>
              </a:ext>
            </a:extLst>
          </p:cNvPr>
          <p:cNvSpPr txBox="1"/>
          <p:nvPr/>
        </p:nvSpPr>
        <p:spPr>
          <a:xfrm>
            <a:off x="516439" y="3872250"/>
            <a:ext cx="3734381" cy="1030297"/>
          </a:xfrm>
          <a:prstGeom prst="rect">
            <a:avLst/>
          </a:prstGeom>
        </p:spPr>
        <p:txBody>
          <a:bodyPr lIns="38100" tIns="38100" rIns="381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5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1" spc="18" dirty="0">
                <a:solidFill>
                  <a:srgbClr val="FFFFFF"/>
                </a:solidFill>
                <a:latin typeface="Open Sauce Italics"/>
              </a:rPr>
              <a:t>Good rules of Data Visualization</a:t>
            </a:r>
            <a:endParaRPr kumimoji="0" lang="en-US" sz="1861" b="0" i="0" u="none" strike="noStrike" kern="1200" cap="none" spc="18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uce Italics"/>
              <a:ea typeface="+mn-ea"/>
              <a:cs typeface="+mn-cs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BC24F086-0DE7-5A81-4C2A-2E4CA557E1F9}"/>
              </a:ext>
            </a:extLst>
          </p:cNvPr>
          <p:cNvSpPr txBox="1"/>
          <p:nvPr/>
        </p:nvSpPr>
        <p:spPr>
          <a:xfrm>
            <a:off x="2830943" y="4302720"/>
            <a:ext cx="3658182" cy="855234"/>
          </a:xfrm>
          <a:prstGeom prst="rect">
            <a:avLst/>
          </a:prstGeom>
          <a:solidFill>
            <a:srgbClr val="1C5739"/>
          </a:solidFill>
        </p:spPr>
        <p:txBody>
          <a:bodyPr lIns="38100" tIns="38100" rIns="381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5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1" spc="18" dirty="0">
                <a:solidFill>
                  <a:srgbClr val="FFFFFF"/>
                </a:solidFill>
                <a:latin typeface="Open Sauce Italics"/>
              </a:rPr>
              <a:t>Infographics can address key questions for audiences</a:t>
            </a:r>
            <a:endParaRPr kumimoji="0" lang="en-US" sz="1861" b="0" i="0" u="none" strike="noStrike" kern="1200" cap="none" spc="18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uce Italic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8DF3DF-7B19-3063-B9D8-DB1D445F42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5430" y="6389371"/>
            <a:ext cx="132294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30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88934-D8BC-F6A8-601D-49470C1CB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B56CF6-E1DF-5D08-2360-FA90FC1B4CB1}"/>
              </a:ext>
            </a:extLst>
          </p:cNvPr>
          <p:cNvSpPr/>
          <p:nvPr/>
        </p:nvSpPr>
        <p:spPr>
          <a:xfrm flipH="1" flipV="1">
            <a:off x="1182947" y="4698691"/>
            <a:ext cx="4607825" cy="16906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388BECD-E575-43CB-38FD-40484B5A1FC6}"/>
              </a:ext>
            </a:extLst>
          </p:cNvPr>
          <p:cNvGrpSpPr/>
          <p:nvPr/>
        </p:nvGrpSpPr>
        <p:grpSpPr>
          <a:xfrm>
            <a:off x="-275853" y="1274367"/>
            <a:ext cx="14286242" cy="2314575"/>
            <a:chOff x="0" y="0"/>
            <a:chExt cx="5016842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A1F8693-6C63-7971-9E2A-FA8C1C2DA792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DC1E428-3F51-57F1-AE10-1BCB42F72775}"/>
                </a:ext>
              </a:extLst>
            </p:cNvPr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4B553ECB-266D-08A5-653D-A0693D5A5999}"/>
              </a:ext>
            </a:extLst>
          </p:cNvPr>
          <p:cNvSpPr txBox="1"/>
          <p:nvPr/>
        </p:nvSpPr>
        <p:spPr>
          <a:xfrm>
            <a:off x="1714500" y="1590287"/>
            <a:ext cx="9841861" cy="1820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16" b="0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Infographic Checklist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253D0366-3EAB-1E99-B009-1095F636DF77}"/>
              </a:ext>
            </a:extLst>
          </p:cNvPr>
          <p:cNvSpPr/>
          <p:nvPr/>
        </p:nvSpPr>
        <p:spPr>
          <a:xfrm>
            <a:off x="11556361" y="-328990"/>
            <a:ext cx="3087267" cy="308726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FE963443-5C3F-2878-41B0-9E28916B8F81}"/>
              </a:ext>
            </a:extLst>
          </p:cNvPr>
          <p:cNvSpPr/>
          <p:nvPr/>
        </p:nvSpPr>
        <p:spPr>
          <a:xfrm>
            <a:off x="-1951784" y="1285876"/>
            <a:ext cx="2442065" cy="244206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8C6F27A-AD86-A34A-2B52-3DFA784B7D24}"/>
              </a:ext>
            </a:extLst>
          </p:cNvPr>
          <p:cNvSpPr txBox="1"/>
          <p:nvPr/>
        </p:nvSpPr>
        <p:spPr>
          <a:xfrm>
            <a:off x="516439" y="3872250"/>
            <a:ext cx="3734381" cy="1030297"/>
          </a:xfrm>
          <a:prstGeom prst="rect">
            <a:avLst/>
          </a:prstGeom>
        </p:spPr>
        <p:txBody>
          <a:bodyPr lIns="38100" tIns="38100" rIns="381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5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1" b="0" i="0" u="none" strike="noStrike" kern="1200" cap="none" spc="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Italics"/>
                <a:ea typeface="+mn-ea"/>
                <a:cs typeface="+mn-cs"/>
              </a:rPr>
              <a:t>Good rules of Data Visualization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5430529-6E82-85AF-5FC1-83810ECD846B}"/>
              </a:ext>
            </a:extLst>
          </p:cNvPr>
          <p:cNvSpPr txBox="1"/>
          <p:nvPr/>
        </p:nvSpPr>
        <p:spPr>
          <a:xfrm>
            <a:off x="2048795" y="3728938"/>
            <a:ext cx="3974525" cy="1363217"/>
          </a:xfrm>
          <a:prstGeom prst="rect">
            <a:avLst/>
          </a:prstGeom>
          <a:solidFill>
            <a:srgbClr val="1C5739"/>
          </a:solidFill>
        </p:spPr>
        <p:txBody>
          <a:bodyPr lIns="38100" tIns="38100" rIns="381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5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1" spc="18" dirty="0">
                <a:solidFill>
                  <a:srgbClr val="FFFFFF"/>
                </a:solidFill>
                <a:latin typeface="Open Sauce Italics"/>
              </a:rPr>
              <a:t>This checklist by Beegle (2014) and Wallace (2015) provides a path for universal infographic adoption.</a:t>
            </a:r>
            <a:endParaRPr kumimoji="0" lang="en-US" sz="1861" b="0" i="0" u="none" strike="noStrike" kern="1200" cap="none" spc="18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uce Italics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12C20B-41BE-E8F6-46FF-605690E27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064" y="3643190"/>
            <a:ext cx="5586413" cy="6531806"/>
          </a:xfrm>
          <a:prstGeom prst="rect">
            <a:avLst/>
          </a:prstGeom>
        </p:spPr>
      </p:pic>
      <p:pic>
        <p:nvPicPr>
          <p:cNvPr id="13" name="Picture 12" descr="A hand holding a marker and writing on a checklist&#10;&#10;AI-generated content may be incorrect.">
            <a:extLst>
              <a:ext uri="{FF2B5EF4-FFF2-40B4-BE49-F238E27FC236}">
                <a16:creationId xmlns:a16="http://schemas.microsoft.com/office/drawing/2014/main" id="{3E2F9E58-A8EE-4551-0132-AD4E3F585C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72078" y="5517304"/>
            <a:ext cx="3534968" cy="4142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310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8758</TotalTime>
  <Words>717</Words>
  <Application>Microsoft Office PowerPoint</Application>
  <PresentationFormat>Custom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Wingdings</vt:lpstr>
      <vt:lpstr>Codec Pro ExtraBold Italics</vt:lpstr>
      <vt:lpstr>Arial Black</vt:lpstr>
      <vt:lpstr>Open Sauce Bold</vt:lpstr>
      <vt:lpstr>Arial</vt:lpstr>
      <vt:lpstr>Montserrat Light</vt:lpstr>
      <vt:lpstr>Montserrat Light Bold</vt:lpstr>
      <vt:lpstr>Open Sauce Italics</vt:lpstr>
      <vt:lpstr>Calibri</vt:lpstr>
      <vt:lpstr>Codec Pro ExtraBold</vt:lpstr>
      <vt:lpstr>Aptos</vt:lpstr>
      <vt:lpstr>Open Sauce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minimalist professional Business Proposal Presentation</dc:title>
  <dc:creator>Deckard, Trent Ryan</dc:creator>
  <cp:lastModifiedBy>Deckard, Trent Ryan</cp:lastModifiedBy>
  <cp:revision>11</cp:revision>
  <dcterms:created xsi:type="dcterms:W3CDTF">2006-08-16T00:00:00Z</dcterms:created>
  <dcterms:modified xsi:type="dcterms:W3CDTF">2025-06-20T02:40:26Z</dcterms:modified>
  <dc:identifier>DAF6FTwx1oU</dc:identifier>
</cp:coreProperties>
</file>