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8" r:id="rId10"/>
    <p:sldId id="263" r:id="rId11"/>
    <p:sldId id="264" r:id="rId12"/>
    <p:sldId id="265" r:id="rId13"/>
    <p:sldId id="266" r:id="rId14"/>
    <p:sldId id="267" r:id="rId15"/>
  </p:sldIdLst>
  <p:sldSz cx="18288000" cy="10287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odec Pro ExtraBold" panose="020B0604020202020204" charset="0"/>
      <p:regular r:id="rId17"/>
    </p:embeddedFont>
    <p:embeddedFont>
      <p:font typeface="Garamond" panose="02020404030301010803" pitchFamily="18" charset="0"/>
      <p:regular r:id="rId18"/>
      <p:bold r:id="rId19"/>
      <p:italic r:id="rId20"/>
    </p:embeddedFont>
    <p:embeddedFont>
      <p:font typeface="Montserrat Light" panose="00000400000000000000" pitchFamily="2" charset="0"/>
      <p:regular r:id="rId21"/>
      <p:italic r:id="rId22"/>
    </p:embeddedFont>
    <p:embeddedFont>
      <p:font typeface="Montserrat Light Bold" panose="020B0604020202020204" charset="0"/>
      <p:regular r:id="rId23"/>
    </p:embeddedFont>
    <p:embeddedFont>
      <p:font typeface="Open Sauce" panose="020B0604020202020204" charset="0"/>
      <p:regular r:id="rId24"/>
    </p:embeddedFont>
    <p:embeddedFont>
      <p:font typeface="Open Sauce Bold" panose="020B0604020202020204" charset="0"/>
      <p:regular r:id="rId25"/>
    </p:embeddedFont>
    <p:embeddedFont>
      <p:font typeface="Open Sauce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739"/>
    <a:srgbClr val="397D5A"/>
    <a:srgbClr val="FD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e Mitchell" userId="a70c2a12-612a-4248-9f29-3318fb34994f" providerId="ADAL" clId="{9269650A-2D3A-4D41-BDCA-52E58B6D0514}"/>
    <pc:docChg chg="undo custSel modSld">
      <pc:chgData name="Jennie Mitchell" userId="a70c2a12-612a-4248-9f29-3318fb34994f" providerId="ADAL" clId="{9269650A-2D3A-4D41-BDCA-52E58B6D0514}" dt="2025-06-01T13:08:50.300" v="382" actId="6549"/>
      <pc:docMkLst>
        <pc:docMk/>
      </pc:docMkLst>
      <pc:sldChg chg="addSp modSp mod">
        <pc:chgData name="Jennie Mitchell" userId="a70c2a12-612a-4248-9f29-3318fb34994f" providerId="ADAL" clId="{9269650A-2D3A-4D41-BDCA-52E58B6D0514}" dt="2025-06-01T13:08:50.300" v="382" actId="6549"/>
        <pc:sldMkLst>
          <pc:docMk/>
          <pc:sldMk cId="0" sldId="256"/>
        </pc:sldMkLst>
        <pc:spChg chg="mod">
          <ac:chgData name="Jennie Mitchell" userId="a70c2a12-612a-4248-9f29-3318fb34994f" providerId="ADAL" clId="{9269650A-2D3A-4D41-BDCA-52E58B6D0514}" dt="2025-06-01T13:08:50.300" v="382" actId="6549"/>
          <ac:spMkLst>
            <pc:docMk/>
            <pc:sldMk cId="0" sldId="256"/>
            <ac:spMk id="22" creationId="{8252A337-1F53-CBCB-3FEF-F86275EA24EE}"/>
          </ac:spMkLst>
        </pc:spChg>
      </pc:sldChg>
      <pc:sldChg chg="addSp delSp modSp mod">
        <pc:chgData name="Jennie Mitchell" userId="a70c2a12-612a-4248-9f29-3318fb34994f" providerId="ADAL" clId="{9269650A-2D3A-4D41-BDCA-52E58B6D0514}" dt="2024-10-29T16:47:52.160" v="311" actId="14100"/>
        <pc:sldMkLst>
          <pc:docMk/>
          <pc:sldMk cId="0" sldId="257"/>
        </pc:sldMkLst>
      </pc:sldChg>
      <pc:sldChg chg="modSp mod">
        <pc:chgData name="Jennie Mitchell" userId="a70c2a12-612a-4248-9f29-3318fb34994f" providerId="ADAL" clId="{9269650A-2D3A-4D41-BDCA-52E58B6D0514}" dt="2024-10-29T16:51:06.114" v="381" actId="20577"/>
        <pc:sldMkLst>
          <pc:docMk/>
          <pc:sldMk cId="0" sldId="25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Relationship Id="rId9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.png"/><Relationship Id="rId7" Type="http://schemas.openxmlformats.org/officeDocument/2006/relationships/image" Target="../media/image6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2.svg"/><Relationship Id="rId9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svg"/><Relationship Id="rId3" Type="http://schemas.openxmlformats.org/officeDocument/2006/relationships/image" Target="../media/image68.jpeg"/><Relationship Id="rId7" Type="http://schemas.openxmlformats.org/officeDocument/2006/relationships/image" Target="../media/image72.svg"/><Relationship Id="rId12" Type="http://schemas.openxmlformats.org/officeDocument/2006/relationships/image" Target="../media/image7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svg"/><Relationship Id="rId5" Type="http://schemas.openxmlformats.org/officeDocument/2006/relationships/image" Target="../media/image70.sv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79.png"/><Relationship Id="rId7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3.png"/><Relationship Id="rId3" Type="http://schemas.openxmlformats.org/officeDocument/2006/relationships/image" Target="../media/image83.png"/><Relationship Id="rId7" Type="http://schemas.openxmlformats.org/officeDocument/2006/relationships/image" Target="../media/image87.jpeg"/><Relationship Id="rId12" Type="http://schemas.openxmlformats.org/officeDocument/2006/relationships/image" Target="../media/image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1.png"/><Relationship Id="rId5" Type="http://schemas.openxmlformats.org/officeDocument/2006/relationships/image" Target="../media/image85.jpeg"/><Relationship Id="rId10" Type="http://schemas.openxmlformats.org/officeDocument/2006/relationships/image" Target="../media/image90.svg"/><Relationship Id="rId4" Type="http://schemas.openxmlformats.org/officeDocument/2006/relationships/image" Target="../media/image84.svg"/><Relationship Id="rId9" Type="http://schemas.openxmlformats.org/officeDocument/2006/relationships/image" Target="../media/image89.png"/><Relationship Id="rId1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Relationship Id="rId9" Type="http://schemas.openxmlformats.org/officeDocument/2006/relationships/image" Target="../media/image4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4764" y="-207071"/>
            <a:ext cx="3086100" cy="11299900"/>
            <a:chOff x="0" y="0"/>
            <a:chExt cx="812800" cy="297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773" y="4163622"/>
            <a:ext cx="110236" cy="2818996"/>
            <a:chOff x="0" y="0"/>
            <a:chExt cx="26312" cy="67285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6312" cy="672855"/>
            </a:xfrm>
            <a:custGeom>
              <a:avLst/>
              <a:gdLst/>
              <a:ahLst/>
              <a:cxnLst/>
              <a:rect l="l" t="t" r="r" b="b"/>
              <a:pathLst>
                <a:path w="26312" h="672855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52928" y="3206708"/>
            <a:ext cx="3459096" cy="569486"/>
            <a:chOff x="0" y="0"/>
            <a:chExt cx="825638" cy="135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25638" cy="135928"/>
            </a:xfrm>
            <a:custGeom>
              <a:avLst/>
              <a:gdLst/>
              <a:ahLst/>
              <a:cxnLst/>
              <a:rect l="l" t="t" r="r" b="b"/>
              <a:pathLst>
                <a:path w="825638" h="13592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825638" cy="164503"/>
            </a:xfrm>
            <a:prstGeom prst="rect">
              <a:avLst/>
            </a:prstGeom>
          </p:spPr>
          <p:txBody>
            <a:bodyPr lIns="56055" tIns="56055" rIns="56055" bIns="56055" rtlCol="0" anchor="ctr"/>
            <a:lstStyle/>
            <a:p>
              <a:pPr algn="ctr">
                <a:lnSpc>
                  <a:spcPts val="3120"/>
                </a:lnSpc>
              </a:pPr>
              <a:r>
                <a:rPr lang="en-US" sz="2400" dirty="0">
                  <a:solidFill>
                    <a:srgbClr val="FFFFFF"/>
                  </a:solidFill>
                  <a:latin typeface="Montserrat Light"/>
                </a:rPr>
                <a:t>CHAPTER 1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52928" y="7034551"/>
            <a:ext cx="8553855" cy="982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45"/>
              </a:lnSpc>
            </a:pPr>
            <a:r>
              <a:rPr lang="en-US" sz="2889" spc="144" dirty="0">
                <a:solidFill>
                  <a:srgbClr val="1C5739"/>
                </a:solidFill>
                <a:latin typeface="Open Sauce"/>
              </a:rPr>
              <a:t>Leveraging Data Visualization to Communicate Effectively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52928" y="4069570"/>
            <a:ext cx="10756200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8000" dirty="0">
                <a:solidFill>
                  <a:srgbClr val="1C5739"/>
                </a:solidFill>
                <a:latin typeface="Arial Black" panose="020B0A04020102020204" pitchFamily="34" charset="0"/>
              </a:rPr>
              <a:t>Communication Results</a:t>
            </a:r>
          </a:p>
        </p:txBody>
      </p:sp>
      <p:sp>
        <p:nvSpPr>
          <p:cNvPr id="18" name="Freeform 18"/>
          <p:cNvSpPr/>
          <p:nvPr/>
        </p:nvSpPr>
        <p:spPr>
          <a:xfrm>
            <a:off x="-2777871" y="-207071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52A337-1F53-CBCB-3FEF-F86275EA24EE}"/>
              </a:ext>
            </a:extLst>
          </p:cNvPr>
          <p:cNvSpPr txBox="1"/>
          <p:nvPr/>
        </p:nvSpPr>
        <p:spPr>
          <a:xfrm>
            <a:off x="1997219" y="8319282"/>
            <a:ext cx="8153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000" b="1" dirty="0">
                <a:solidFill>
                  <a:srgbClr val="1C5739"/>
                </a:solidFill>
              </a:rPr>
              <a:t>By Jennie Mitchell, Ph.D. Saint Mary-of-the-Woods College</a:t>
            </a:r>
          </a:p>
          <a:p>
            <a:r>
              <a:rPr lang="en-US" sz="2000" b="1" dirty="0">
                <a:solidFill>
                  <a:srgbClr val="1C5739"/>
                </a:solidFill>
              </a:rPr>
              <a:t>and Trent Deckard, </a:t>
            </a:r>
            <a:r>
              <a:rPr lang="en-US" sz="2000" b="1">
                <a:solidFill>
                  <a:srgbClr val="1C5739"/>
                </a:solidFill>
              </a:rPr>
              <a:t>Indiana University</a:t>
            </a:r>
            <a:endParaRPr lang="en-US" dirty="0"/>
          </a:p>
        </p:txBody>
      </p:sp>
      <p:pic>
        <p:nvPicPr>
          <p:cNvPr id="20" name="Picture 19" descr="A map and a computer and a pair of shoes&#10;&#10;Description automatically generated with medium confidence">
            <a:extLst>
              <a:ext uri="{FF2B5EF4-FFF2-40B4-BE49-F238E27FC236}">
                <a16:creationId xmlns:a16="http://schemas.microsoft.com/office/drawing/2014/main" id="{136387CC-E5D7-DC9E-CEA5-E45AE5B20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698" y="419100"/>
            <a:ext cx="5958231" cy="397413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F211C2-5CFF-69AD-FB69-C0F1311BF43C}"/>
              </a:ext>
            </a:extLst>
          </p:cNvPr>
          <p:cNvCxnSpPr/>
          <p:nvPr/>
        </p:nvCxnSpPr>
        <p:spPr>
          <a:xfrm>
            <a:off x="1752928" y="6851228"/>
            <a:ext cx="10756200" cy="32374"/>
          </a:xfrm>
          <a:prstGeom prst="line">
            <a:avLst/>
          </a:prstGeom>
          <a:ln>
            <a:solidFill>
              <a:srgbClr val="1C57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33448" y="374453"/>
            <a:ext cx="17021103" cy="3970203"/>
            <a:chOff x="0" y="0"/>
            <a:chExt cx="4482924" cy="10456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2924" cy="1045650"/>
            </a:xfrm>
            <a:custGeom>
              <a:avLst/>
              <a:gdLst/>
              <a:ahLst/>
              <a:cxnLst/>
              <a:rect l="l" t="t" r="r" b="b"/>
              <a:pathLst>
                <a:path w="4482924" h="1045650">
                  <a:moveTo>
                    <a:pt x="0" y="0"/>
                  </a:moveTo>
                  <a:lnTo>
                    <a:pt x="4482924" y="0"/>
                  </a:lnTo>
                  <a:lnTo>
                    <a:pt x="4482924" y="1045650"/>
                  </a:lnTo>
                  <a:lnTo>
                    <a:pt x="0" y="104565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482924" cy="106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09948" y="4923675"/>
            <a:ext cx="1770793" cy="906370"/>
          </a:xfrm>
          <a:custGeom>
            <a:avLst/>
            <a:gdLst/>
            <a:ahLst/>
            <a:cxnLst/>
            <a:rect l="l" t="t" r="r" b="b"/>
            <a:pathLst>
              <a:path w="1770793" h="906370">
                <a:moveTo>
                  <a:pt x="0" y="0"/>
                </a:moveTo>
                <a:lnTo>
                  <a:pt x="1770793" y="0"/>
                </a:lnTo>
                <a:lnTo>
                  <a:pt x="1770793" y="906370"/>
                </a:lnTo>
                <a:lnTo>
                  <a:pt x="0" y="906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600679" y="4923675"/>
            <a:ext cx="1183955" cy="1136738"/>
          </a:xfrm>
          <a:custGeom>
            <a:avLst/>
            <a:gdLst/>
            <a:ahLst/>
            <a:cxnLst/>
            <a:rect l="l" t="t" r="r" b="b"/>
            <a:pathLst>
              <a:path w="1183955" h="1136738">
                <a:moveTo>
                  <a:pt x="0" y="0"/>
                </a:moveTo>
                <a:lnTo>
                  <a:pt x="1183954" y="0"/>
                </a:lnTo>
                <a:lnTo>
                  <a:pt x="1183954" y="1136738"/>
                </a:lnTo>
                <a:lnTo>
                  <a:pt x="0" y="113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598994" y="4808491"/>
            <a:ext cx="1435116" cy="1237070"/>
          </a:xfrm>
          <a:custGeom>
            <a:avLst/>
            <a:gdLst/>
            <a:ahLst/>
            <a:cxnLst/>
            <a:rect l="l" t="t" r="r" b="b"/>
            <a:pathLst>
              <a:path w="1435116" h="1237070">
                <a:moveTo>
                  <a:pt x="0" y="0"/>
                </a:moveTo>
                <a:lnTo>
                  <a:pt x="1435116" y="0"/>
                </a:lnTo>
                <a:lnTo>
                  <a:pt x="1435116" y="1237069"/>
                </a:lnTo>
                <a:lnTo>
                  <a:pt x="0" y="12370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67020" y="395051"/>
            <a:ext cx="16933642" cy="3949605"/>
          </a:xfrm>
          <a:custGeom>
            <a:avLst/>
            <a:gdLst/>
            <a:ahLst/>
            <a:cxnLst/>
            <a:rect l="l" t="t" r="r" b="b"/>
            <a:pathLst>
              <a:path w="16933642" h="3949605">
                <a:moveTo>
                  <a:pt x="0" y="0"/>
                </a:moveTo>
                <a:lnTo>
                  <a:pt x="16933643" y="0"/>
                </a:lnTo>
                <a:lnTo>
                  <a:pt x="16933643" y="3949605"/>
                </a:lnTo>
                <a:lnTo>
                  <a:pt x="0" y="39496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8000"/>
            </a:blip>
            <a:stretch>
              <a:fillRect t="-92914" b="-9291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6596044" y="4621028"/>
            <a:ext cx="47625" cy="4637272"/>
            <a:chOff x="0" y="0"/>
            <a:chExt cx="12543" cy="122133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375955" y="1327278"/>
            <a:ext cx="9515774" cy="1536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502"/>
              </a:lnSpc>
              <a:spcBef>
                <a:spcPct val="0"/>
              </a:spcBef>
            </a:pPr>
            <a:r>
              <a:rPr lang="en-US" sz="8335" spc="816">
                <a:solidFill>
                  <a:srgbClr val="FFFFFF"/>
                </a:solidFill>
                <a:latin typeface="Codec Pro ExtraBold"/>
              </a:rPr>
              <a:t>COMPETITION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35242" y="2867433"/>
            <a:ext cx="6617517" cy="85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461"/>
              </a:lnSpc>
              <a:spcBef>
                <a:spcPct val="0"/>
              </a:spcBef>
            </a:pPr>
            <a:r>
              <a:rPr lang="en-US" sz="2508" spc="245">
                <a:solidFill>
                  <a:srgbClr val="FFFFFF"/>
                </a:solidFill>
                <a:latin typeface="Open Sauce"/>
              </a:rPr>
              <a:t>Introduce the company's main competitors.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644331" y="4621028"/>
            <a:ext cx="47625" cy="4637272"/>
            <a:chOff x="0" y="0"/>
            <a:chExt cx="12543" cy="122133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43" cy="1221339"/>
            </a:xfrm>
            <a:custGeom>
              <a:avLst/>
              <a:gdLst/>
              <a:ahLst/>
              <a:cxnLst/>
              <a:rect l="l" t="t" r="r" b="b"/>
              <a:pathLst>
                <a:path w="12543" h="1221339">
                  <a:moveTo>
                    <a:pt x="0" y="0"/>
                  </a:moveTo>
                  <a:lnTo>
                    <a:pt x="12543" y="0"/>
                  </a:lnTo>
                  <a:lnTo>
                    <a:pt x="12543" y="1221339"/>
                  </a:lnTo>
                  <a:lnTo>
                    <a:pt x="0" y="1221339"/>
                  </a:lnTo>
                  <a:close/>
                </a:path>
              </a:pathLst>
            </a:custGeom>
            <a:solidFill>
              <a:srgbClr val="0092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12543" cy="1240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960394" y="6264509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Wardiere Inc.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29028" y="6264509"/>
            <a:ext cx="2732632" cy="797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larana company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826340" y="6373854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1"/>
              </a:lnSpc>
            </a:pPr>
            <a:r>
              <a:rPr lang="en-US" sz="2341" spc="229">
                <a:solidFill>
                  <a:srgbClr val="231F20"/>
                </a:solidFill>
                <a:latin typeface="Open Sauce Bold"/>
              </a:rPr>
              <a:t>Salford &amp; Co.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861344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10000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58656" y="7367151"/>
            <a:ext cx="4468000" cy="155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784" y="400976"/>
            <a:ext cx="7376308" cy="9460058"/>
          </a:xfrm>
          <a:custGeom>
            <a:avLst/>
            <a:gdLst/>
            <a:ahLst/>
            <a:cxnLst/>
            <a:rect l="l" t="t" r="r" b="b"/>
            <a:pathLst>
              <a:path w="7376308" h="9460058">
                <a:moveTo>
                  <a:pt x="0" y="0"/>
                </a:moveTo>
                <a:lnTo>
                  <a:pt x="7376308" y="0"/>
                </a:lnTo>
                <a:lnTo>
                  <a:pt x="7376308" y="9460058"/>
                </a:lnTo>
                <a:lnTo>
                  <a:pt x="0" y="9460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176" r="-40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384715" y="9009597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82076" y="-20574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327758" y="3668834"/>
            <a:ext cx="5589466" cy="5589466"/>
          </a:xfrm>
          <a:custGeom>
            <a:avLst/>
            <a:gdLst/>
            <a:ahLst/>
            <a:cxnLst/>
            <a:rect l="l" t="t" r="r" b="b"/>
            <a:pathLst>
              <a:path w="5589466" h="5589466">
                <a:moveTo>
                  <a:pt x="0" y="0"/>
                </a:moveTo>
                <a:lnTo>
                  <a:pt x="5589466" y="0"/>
                </a:lnTo>
                <a:lnTo>
                  <a:pt x="5589466" y="5589466"/>
                </a:lnTo>
                <a:lnTo>
                  <a:pt x="0" y="55894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27758" y="3975029"/>
            <a:ext cx="5589466" cy="2775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3004"/>
              </a:lnSpc>
              <a:spcBef>
                <a:spcPct val="0"/>
              </a:spcBef>
            </a:pPr>
            <a:r>
              <a:rPr lang="en-US" sz="16670" spc="1633" dirty="0">
                <a:solidFill>
                  <a:srgbClr val="FFFFFF"/>
                </a:solidFill>
                <a:latin typeface="Arial Black" panose="020B0A04020102020204" pitchFamily="34" charset="0"/>
              </a:rPr>
              <a:t>85%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74828" y="1219982"/>
            <a:ext cx="6246725" cy="834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5"/>
              </a:lnSpc>
            </a:pPr>
            <a:r>
              <a:rPr lang="en-US" sz="6470" spc="226" dirty="0">
                <a:solidFill>
                  <a:srgbClr val="040506"/>
                </a:solidFill>
                <a:latin typeface="Arial Black" panose="020B0A04020102020204" pitchFamily="34" charset="0"/>
              </a:rPr>
              <a:t>Statistics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74828" y="2148494"/>
            <a:ext cx="5927739" cy="124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6948" y="7215512"/>
            <a:ext cx="5391086" cy="166280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453342" y="6877264"/>
            <a:ext cx="5463882" cy="487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41" spc="278">
                <a:solidFill>
                  <a:srgbClr val="FFFFFF"/>
                </a:solidFill>
                <a:latin typeface="Open Sauce"/>
              </a:rPr>
              <a:t>Sales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1463128" y="-1306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435419" y="3691729"/>
            <a:ext cx="9322085" cy="5982617"/>
          </a:xfrm>
          <a:custGeom>
            <a:avLst/>
            <a:gdLst/>
            <a:ahLst/>
            <a:cxnLst/>
            <a:rect l="l" t="t" r="r" b="b"/>
            <a:pathLst>
              <a:path w="9322085" h="5982617">
                <a:moveTo>
                  <a:pt x="0" y="0"/>
                </a:moveTo>
                <a:lnTo>
                  <a:pt x="9322085" y="0"/>
                </a:lnTo>
                <a:lnTo>
                  <a:pt x="9322085" y="5982618"/>
                </a:lnTo>
                <a:lnTo>
                  <a:pt x="0" y="598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631" t="-34905" b="-5792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05555" y="3510346"/>
            <a:ext cx="380297" cy="362766"/>
            <a:chOff x="0" y="0"/>
            <a:chExt cx="587326" cy="5602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35419" y="1355253"/>
            <a:ext cx="1720101" cy="2064402"/>
            <a:chOff x="0" y="0"/>
            <a:chExt cx="2656504" cy="31882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8836955" y="1578097"/>
            <a:ext cx="917029" cy="1101235"/>
          </a:xfrm>
          <a:custGeom>
            <a:avLst/>
            <a:gdLst/>
            <a:ahLst/>
            <a:cxnLst/>
            <a:rect l="l" t="t" r="r" b="b"/>
            <a:pathLst>
              <a:path w="917029" h="1101235">
                <a:moveTo>
                  <a:pt x="0" y="0"/>
                </a:moveTo>
                <a:lnTo>
                  <a:pt x="917029" y="0"/>
                </a:lnTo>
                <a:lnTo>
                  <a:pt x="917029" y="1101235"/>
                </a:lnTo>
                <a:lnTo>
                  <a:pt x="0" y="11012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474751" y="3510346"/>
            <a:ext cx="380297" cy="362766"/>
            <a:chOff x="0" y="0"/>
            <a:chExt cx="587326" cy="5602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804615" y="1355253"/>
            <a:ext cx="1720101" cy="2064402"/>
            <a:chOff x="0" y="0"/>
            <a:chExt cx="2656504" cy="318823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3842043" y="3510346"/>
            <a:ext cx="380297" cy="362766"/>
            <a:chOff x="0" y="0"/>
            <a:chExt cx="587326" cy="56025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171907" y="1355253"/>
            <a:ext cx="1720101" cy="2064402"/>
            <a:chOff x="0" y="0"/>
            <a:chExt cx="2656504" cy="31882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209335" y="3510346"/>
            <a:ext cx="380297" cy="362766"/>
            <a:chOff x="0" y="0"/>
            <a:chExt cx="587326" cy="56025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87375" cy="560197"/>
            </a:xfrm>
            <a:custGeom>
              <a:avLst/>
              <a:gdLst/>
              <a:ahLst/>
              <a:cxnLst/>
              <a:rect l="l" t="t" r="r" b="b"/>
              <a:pathLst>
                <a:path w="587375" h="560197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539199" y="1355253"/>
            <a:ext cx="1720101" cy="2064402"/>
            <a:chOff x="0" y="0"/>
            <a:chExt cx="2656504" cy="318823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56586" cy="3188208"/>
            </a:xfrm>
            <a:custGeom>
              <a:avLst/>
              <a:gdLst/>
              <a:ahLst/>
              <a:cxnLst/>
              <a:rect l="l" t="t" r="r" b="b"/>
              <a:pathLst>
                <a:path w="2656586" h="3188208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1119111" y="1694324"/>
            <a:ext cx="974600" cy="988985"/>
          </a:xfrm>
          <a:custGeom>
            <a:avLst/>
            <a:gdLst/>
            <a:ahLst/>
            <a:cxnLst/>
            <a:rect l="l" t="t" r="r" b="b"/>
            <a:pathLst>
              <a:path w="974600" h="988985">
                <a:moveTo>
                  <a:pt x="0" y="0"/>
                </a:moveTo>
                <a:lnTo>
                  <a:pt x="974599" y="0"/>
                </a:lnTo>
                <a:lnTo>
                  <a:pt x="974599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576323" y="1785294"/>
            <a:ext cx="911270" cy="898015"/>
          </a:xfrm>
          <a:custGeom>
            <a:avLst/>
            <a:gdLst/>
            <a:ahLst/>
            <a:cxnLst/>
            <a:rect l="l" t="t" r="r" b="b"/>
            <a:pathLst>
              <a:path w="911270" h="898015">
                <a:moveTo>
                  <a:pt x="0" y="0"/>
                </a:moveTo>
                <a:lnTo>
                  <a:pt x="911270" y="0"/>
                </a:lnTo>
                <a:lnTo>
                  <a:pt x="911270" y="898015"/>
                </a:lnTo>
                <a:lnTo>
                  <a:pt x="0" y="8980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945575" y="1694324"/>
            <a:ext cx="879297" cy="988985"/>
          </a:xfrm>
          <a:custGeom>
            <a:avLst/>
            <a:gdLst/>
            <a:ahLst/>
            <a:cxnLst/>
            <a:rect l="l" t="t" r="r" b="b"/>
            <a:pathLst>
              <a:path w="879297" h="988985">
                <a:moveTo>
                  <a:pt x="0" y="0"/>
                </a:moveTo>
                <a:lnTo>
                  <a:pt x="879297" y="0"/>
                </a:lnTo>
                <a:lnTo>
                  <a:pt x="879297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903977" y="1596132"/>
            <a:ext cx="4290470" cy="1524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040506"/>
                </a:solidFill>
                <a:latin typeface="Arial Black" panose="020B0A04020102020204" pitchFamily="34" charset="0"/>
              </a:rPr>
              <a:t>Future goals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03977" y="3874890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03977" y="3481771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03977" y="5406000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03977" y="5012882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903977" y="6936179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03977" y="6543060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03977" y="8466358"/>
            <a:ext cx="4482343" cy="1021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>
                <a:solidFill>
                  <a:srgbClr val="231F20"/>
                </a:solidFill>
                <a:latin typeface="Open Sauce"/>
              </a:rPr>
              <a:t>Lorem ipsum dolor sit amet, consectetur adipiscing elit. Duis vulputate nulla at ante rhoncus, vel efficitur felis condimentum. Proin odio odio.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903977" y="8073239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>
                <a:solidFill>
                  <a:srgbClr val="397D5A"/>
                </a:solidFill>
                <a:latin typeface="Open Sauce Bold"/>
              </a:rPr>
              <a:t>04</a:t>
            </a:r>
          </a:p>
        </p:txBody>
      </p:sp>
      <p:sp>
        <p:nvSpPr>
          <p:cNvPr id="33" name="Freeform 33"/>
          <p:cNvSpPr/>
          <p:nvPr/>
        </p:nvSpPr>
        <p:spPr>
          <a:xfrm rot="-10800000">
            <a:off x="-305814" y="-323115"/>
            <a:ext cx="8744064" cy="2511931"/>
          </a:xfrm>
          <a:custGeom>
            <a:avLst/>
            <a:gdLst/>
            <a:ahLst/>
            <a:cxnLst/>
            <a:rect l="l" t="t" r="r" b="b"/>
            <a:pathLst>
              <a:path w="8744064" h="2511931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656600" y="-31173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331524" y="3609348"/>
            <a:ext cx="2889039" cy="725042"/>
            <a:chOff x="0" y="0"/>
            <a:chExt cx="792168" cy="1988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External Stakeholder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534888" y="3609348"/>
            <a:ext cx="2889039" cy="725042"/>
            <a:chOff x="0" y="0"/>
            <a:chExt cx="792168" cy="1988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Priority Stakeholder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131979" y="3609348"/>
            <a:ext cx="2889039" cy="725042"/>
            <a:chOff x="0" y="0"/>
            <a:chExt cx="792168" cy="19880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Internal Stakeholder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350120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179002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3528100" y="4831063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5"/>
                </a:lnTo>
                <a:lnTo>
                  <a:pt x="0" y="902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864054" y="6065509"/>
            <a:ext cx="12559892" cy="3192791"/>
            <a:chOff x="0" y="0"/>
            <a:chExt cx="16746523" cy="4257055"/>
          </a:xfrm>
        </p:grpSpPr>
        <p:sp>
          <p:nvSpPr>
            <p:cNvPr id="16" name="AutoShape 16"/>
            <p:cNvSpPr/>
            <p:nvPr/>
          </p:nvSpPr>
          <p:spPr>
            <a:xfrm rot="-6897">
              <a:off x="9" y="16799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25" y="2115827"/>
              <a:ext cx="16746472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18"/>
            <p:cNvSpPr/>
            <p:nvPr/>
          </p:nvSpPr>
          <p:spPr>
            <a:xfrm rot="6897">
              <a:off x="9" y="4214856"/>
              <a:ext cx="16746506" cy="0"/>
            </a:xfrm>
            <a:prstGeom prst="line">
              <a:avLst/>
            </a:prstGeom>
            <a:ln w="254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365559" y="1467917"/>
            <a:ext cx="7845600" cy="7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040506"/>
                </a:solidFill>
                <a:latin typeface="Arial Black" panose="020B0A04020102020204" pitchFamily="34" charset="0"/>
              </a:rPr>
              <a:t>Stakeholders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365559" y="2313013"/>
            <a:ext cx="6655458" cy="735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89"/>
              </a:lnSpc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Identify the important stakeholders concerned with the project.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350120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7179002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528100" y="6417934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0350120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7179002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3528100" y="7986110"/>
            <a:ext cx="902614" cy="902614"/>
          </a:xfrm>
          <a:custGeom>
            <a:avLst/>
            <a:gdLst/>
            <a:ahLst/>
            <a:cxnLst/>
            <a:rect l="l" t="t" r="r" b="b"/>
            <a:pathLst>
              <a:path w="902614" h="902614">
                <a:moveTo>
                  <a:pt x="0" y="0"/>
                </a:moveTo>
                <a:lnTo>
                  <a:pt x="902614" y="0"/>
                </a:lnTo>
                <a:lnTo>
                  <a:pt x="902614" y="902614"/>
                </a:lnTo>
                <a:lnTo>
                  <a:pt x="0" y="902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/>
          <p:nvPr/>
        </p:nvGrpSpPr>
        <p:grpSpPr>
          <a:xfrm>
            <a:off x="2864054" y="4799161"/>
            <a:ext cx="2889039" cy="725042"/>
            <a:chOff x="0" y="0"/>
            <a:chExt cx="792168" cy="19880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864054" y="6386031"/>
            <a:ext cx="2889039" cy="725042"/>
            <a:chOff x="0" y="0"/>
            <a:chExt cx="792168" cy="1988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864054" y="7986110"/>
            <a:ext cx="2889039" cy="725042"/>
            <a:chOff x="0" y="0"/>
            <a:chExt cx="792168" cy="1988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92168" cy="198805"/>
            </a:xfrm>
            <a:custGeom>
              <a:avLst/>
              <a:gdLst/>
              <a:ahLst/>
              <a:cxnLst/>
              <a:rect l="l" t="t" r="r" b="b"/>
              <a:pathLst>
                <a:path w="792168" h="198805">
                  <a:moveTo>
                    <a:pt x="0" y="0"/>
                  </a:moveTo>
                  <a:lnTo>
                    <a:pt x="792168" y="0"/>
                  </a:lnTo>
                  <a:lnTo>
                    <a:pt x="792168" y="198805"/>
                  </a:lnTo>
                  <a:lnTo>
                    <a:pt x="0" y="19880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47625"/>
              <a:ext cx="792168" cy="246430"/>
            </a:xfrm>
            <a:prstGeom prst="rect">
              <a:avLst/>
            </a:prstGeom>
          </p:spPr>
          <p:txBody>
            <a:bodyPr lIns="88900" tIns="88900" rIns="88900" bIns="889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r>
                <a:rPr lang="en-US" sz="2000">
                  <a:solidFill>
                    <a:srgbClr val="FDFBFB"/>
                  </a:solidFill>
                  <a:latin typeface="Open Sauce Italics"/>
                </a:rPr>
                <a:t>Stakeholder Name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21900" y="940486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19" y="0"/>
                </a:lnTo>
                <a:lnTo>
                  <a:pt x="4687319" y="4687320"/>
                </a:lnTo>
                <a:lnTo>
                  <a:pt x="0" y="4687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10776043" y="-2524707"/>
            <a:ext cx="3964049" cy="3964049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11752828" y="-6405764"/>
            <a:ext cx="9348363" cy="9348363"/>
          </a:xfrm>
          <a:custGeom>
            <a:avLst/>
            <a:gdLst/>
            <a:ahLst/>
            <a:cxnLst/>
            <a:rect l="l" t="t" r="r" b="b"/>
            <a:pathLst>
              <a:path w="9348363" h="9348363">
                <a:moveTo>
                  <a:pt x="0" y="0"/>
                </a:moveTo>
                <a:lnTo>
                  <a:pt x="9348362" y="0"/>
                </a:lnTo>
                <a:lnTo>
                  <a:pt x="9348362" y="9348362"/>
                </a:lnTo>
                <a:lnTo>
                  <a:pt x="0" y="93483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1" name="Group 41"/>
          <p:cNvGrpSpPr/>
          <p:nvPr/>
        </p:nvGrpSpPr>
        <p:grpSpPr>
          <a:xfrm>
            <a:off x="-904968" y="8918951"/>
            <a:ext cx="2649263" cy="264926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400000">
            <a:off x="1286559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373807" y="3546664"/>
            <a:ext cx="2706695" cy="2696122"/>
            <a:chOff x="0" y="0"/>
            <a:chExt cx="6502400" cy="6477000"/>
          </a:xfrm>
        </p:grpSpPr>
        <p:sp>
          <p:nvSpPr>
            <p:cNvPr id="5" name="Freeform 5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23" t="-10789" r="223" b="-1078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BF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 rot="-5400000">
            <a:off x="4906782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8525761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9588519" y="3546664"/>
            <a:ext cx="2706695" cy="2696122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-16369" r="-1636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969541" y="3546664"/>
            <a:ext cx="2706695" cy="2696122"/>
            <a:chOff x="0" y="0"/>
            <a:chExt cx="6502400" cy="6477000"/>
          </a:xfrm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4642" r="-2464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 rot="-5400000">
            <a:off x="12144740" y="4257555"/>
            <a:ext cx="4856701" cy="3085579"/>
          </a:xfrm>
          <a:custGeom>
            <a:avLst/>
            <a:gdLst/>
            <a:ahLst/>
            <a:cxnLst/>
            <a:rect l="l" t="t" r="r" b="b"/>
            <a:pathLst>
              <a:path w="4856701" h="3085579">
                <a:moveTo>
                  <a:pt x="0" y="0"/>
                </a:moveTo>
                <a:lnTo>
                  <a:pt x="4856701" y="0"/>
                </a:lnTo>
                <a:lnTo>
                  <a:pt x="4856701" y="3085579"/>
                </a:lnTo>
                <a:lnTo>
                  <a:pt x="0" y="3085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231988" y="3546664"/>
            <a:ext cx="2706695" cy="2696122"/>
            <a:chOff x="0" y="0"/>
            <a:chExt cx="6502400" cy="6477000"/>
          </a:xfrm>
        </p:grpSpPr>
        <p:sp>
          <p:nvSpPr>
            <p:cNvPr id="17" name="Freeform 1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23" t="-24975" r="223" b="-2497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4816593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349317" y="6423761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Remy</a:t>
            </a:r>
          </a:p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Marsh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563861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Manager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076812" y="6423761"/>
            <a:ext cx="2516641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Everest Cantu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84084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Marketing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88519" y="6423761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Drew Holloway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03063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Business Head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207498" y="6423761"/>
            <a:ext cx="2731184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>
                <a:solidFill>
                  <a:srgbClr val="FFFBFB"/>
                </a:solidFill>
                <a:latin typeface="Open Sauce"/>
              </a:rPr>
              <a:t>Morgan Maxwell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422042" y="7421816"/>
            <a:ext cx="2302097" cy="30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>
                <a:solidFill>
                  <a:srgbClr val="FFFBFB"/>
                </a:solidFill>
                <a:latin typeface="Open Sauce"/>
              </a:rPr>
              <a:t>Manager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080502" y="1698223"/>
            <a:ext cx="7845600" cy="76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62"/>
              </a:lnSpc>
              <a:spcBef>
                <a:spcPct val="0"/>
              </a:spcBef>
            </a:pPr>
            <a:r>
              <a:rPr lang="en-US" sz="5921" spc="207" dirty="0">
                <a:solidFill>
                  <a:srgbClr val="FFFFFF"/>
                </a:solidFill>
                <a:latin typeface="Arial Black" panose="020B0A04020102020204" pitchFamily="34" charset="0"/>
              </a:rPr>
              <a:t>Our Team</a:t>
            </a:r>
          </a:p>
        </p:txBody>
      </p:sp>
      <p:sp>
        <p:nvSpPr>
          <p:cNvPr id="31" name="Freeform 31"/>
          <p:cNvSpPr/>
          <p:nvPr/>
        </p:nvSpPr>
        <p:spPr>
          <a:xfrm>
            <a:off x="-1586068" y="-1808676"/>
            <a:ext cx="3172137" cy="4114800"/>
          </a:xfrm>
          <a:custGeom>
            <a:avLst/>
            <a:gdLst/>
            <a:ahLst/>
            <a:cxnLst/>
            <a:rect l="l" t="t" r="r" b="b"/>
            <a:pathLst>
              <a:path w="3172137" h="4114800">
                <a:moveTo>
                  <a:pt x="0" y="0"/>
                </a:moveTo>
                <a:lnTo>
                  <a:pt x="3172136" y="0"/>
                </a:lnTo>
                <a:lnTo>
                  <a:pt x="3172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874585" y="9258300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384715" y="-413585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2627" y="2901697"/>
            <a:ext cx="1400485" cy="6107900"/>
            <a:chOff x="0" y="0"/>
            <a:chExt cx="368852" cy="16086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8852" cy="1608665"/>
            </a:xfrm>
            <a:custGeom>
              <a:avLst/>
              <a:gdLst/>
              <a:ahLst/>
              <a:cxnLst/>
              <a:rect l="l" t="t" r="r" b="b"/>
              <a:pathLst>
                <a:path w="368852" h="1608665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43050" y="-558218"/>
            <a:ext cx="3086100" cy="11299900"/>
            <a:chOff x="0" y="0"/>
            <a:chExt cx="812800" cy="297610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2976105"/>
            </a:xfrm>
            <a:custGeom>
              <a:avLst/>
              <a:gdLst/>
              <a:ahLst/>
              <a:cxnLst/>
              <a:rect l="l" t="t" r="r" b="b"/>
              <a:pathLst>
                <a:path w="812800" h="2976105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193216" y="1415447"/>
            <a:ext cx="5408984" cy="7979428"/>
            <a:chOff x="0" y="0"/>
            <a:chExt cx="1424588" cy="210157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24588" cy="2101578"/>
            </a:xfrm>
            <a:custGeom>
              <a:avLst/>
              <a:gdLst/>
              <a:ahLst/>
              <a:cxnLst/>
              <a:rect l="l" t="t" r="r" b="b"/>
              <a:pathLst>
                <a:path w="1424588" h="210157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698915" y="8697813"/>
            <a:ext cx="3806571" cy="2083232"/>
          </a:xfrm>
          <a:custGeom>
            <a:avLst/>
            <a:gdLst/>
            <a:ahLst/>
            <a:cxnLst/>
            <a:rect l="l" t="t" r="r" b="b"/>
            <a:pathLst>
              <a:path w="3806571" h="2083232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5213112" y="1316966"/>
            <a:ext cx="5661991" cy="1439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8"/>
              </a:lnSpc>
            </a:pPr>
            <a:r>
              <a:rPr lang="en-US" sz="7868" spc="771">
                <a:solidFill>
                  <a:srgbClr val="231F20"/>
                </a:solidFill>
                <a:latin typeface="Codec Pro ExtraBold"/>
              </a:rPr>
              <a:t>Content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24659" y="316803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024659" y="3965154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024659" y="496252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024659" y="572452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044259" y="6592085"/>
            <a:ext cx="937219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 dirty="0">
                <a:solidFill>
                  <a:srgbClr val="FFFFFF"/>
                </a:solidFill>
                <a:latin typeface="Codec Pro ExtraBold Italics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00737" y="3333137"/>
            <a:ext cx="5790503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Communication Models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400737" y="4127355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Exploring Audience Perceptions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00737" y="5047445"/>
            <a:ext cx="6792479" cy="4110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Powerful Presentations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400737" y="5867952"/>
            <a:ext cx="6076629" cy="418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The Power of Storytelling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400737" y="6642507"/>
            <a:ext cx="6076629" cy="130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83"/>
              </a:lnSpc>
              <a:spcBef>
                <a:spcPct val="0"/>
              </a:spcBef>
            </a:pPr>
            <a:r>
              <a:rPr lang="en-US" sz="2524" spc="247" dirty="0">
                <a:solidFill>
                  <a:srgbClr val="231F20"/>
                </a:solidFill>
                <a:latin typeface="Open Sauce"/>
              </a:rPr>
              <a:t>Ch1 Case 1: Utilizing Communication Resources for Problem Solving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A35D314-02A4-2961-83A7-84E56121E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4992" y="3542411"/>
            <a:ext cx="5847234" cy="34567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92495" y="7573922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887962" y="5985119"/>
            <a:ext cx="2085109" cy="208510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560220" y="1728186"/>
            <a:ext cx="4687320" cy="4687320"/>
          </a:xfrm>
          <a:custGeom>
            <a:avLst/>
            <a:gdLst/>
            <a:ahLst/>
            <a:cxnLst/>
            <a:rect l="l" t="t" r="r" b="b"/>
            <a:pathLst>
              <a:path w="4687320" h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262642" y="-3904566"/>
            <a:ext cx="8637895" cy="863789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5739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461103" y="1342561"/>
            <a:ext cx="1164616" cy="1910409"/>
            <a:chOff x="0" y="0"/>
            <a:chExt cx="1451520" cy="2381040"/>
          </a:xfrm>
        </p:grpSpPr>
        <p:sp>
          <p:nvSpPr>
            <p:cNvPr id="11" name="Freeform 11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601480" y="1995347"/>
            <a:ext cx="325815" cy="605415"/>
            <a:chOff x="0" y="0"/>
            <a:chExt cx="406080" cy="754560"/>
          </a:xfrm>
        </p:grpSpPr>
        <p:sp>
          <p:nvSpPr>
            <p:cNvPr id="13" name="Freeform 13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907654" y="1519911"/>
            <a:ext cx="5916664" cy="1537801"/>
            <a:chOff x="0" y="0"/>
            <a:chExt cx="7374240" cy="19166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14512" y="3230440"/>
            <a:ext cx="1165193" cy="1910409"/>
            <a:chOff x="0" y="0"/>
            <a:chExt cx="1452240" cy="2381040"/>
          </a:xfrm>
        </p:grpSpPr>
        <p:sp>
          <p:nvSpPr>
            <p:cNvPr id="17" name="Freeform 17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01958" y="3883226"/>
            <a:ext cx="325815" cy="605415"/>
            <a:chOff x="0" y="0"/>
            <a:chExt cx="406080" cy="754560"/>
          </a:xfrm>
        </p:grpSpPr>
        <p:sp>
          <p:nvSpPr>
            <p:cNvPr id="19" name="Freeform 19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670275" y="3407790"/>
            <a:ext cx="5918974" cy="1537801"/>
            <a:chOff x="0" y="0"/>
            <a:chExt cx="7377120" cy="19166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8747792" y="1741356"/>
            <a:ext cx="847584" cy="1009028"/>
          </a:xfrm>
          <a:custGeom>
            <a:avLst/>
            <a:gdLst/>
            <a:ahLst/>
            <a:cxnLst/>
            <a:rect l="l" t="t" r="r" b="b"/>
            <a:pathLst>
              <a:path w="847584" h="1009028">
                <a:moveTo>
                  <a:pt x="0" y="0"/>
                </a:moveTo>
                <a:lnTo>
                  <a:pt x="847584" y="0"/>
                </a:lnTo>
                <a:lnTo>
                  <a:pt x="847584" y="1009028"/>
                </a:lnTo>
                <a:lnTo>
                  <a:pt x="0" y="10090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/>
          <p:nvPr/>
        </p:nvGrpSpPr>
        <p:grpSpPr>
          <a:xfrm>
            <a:off x="7309182" y="5460012"/>
            <a:ext cx="1164616" cy="1910409"/>
            <a:chOff x="0" y="0"/>
            <a:chExt cx="1451520" cy="2381040"/>
          </a:xfrm>
        </p:grpSpPr>
        <p:sp>
          <p:nvSpPr>
            <p:cNvPr id="24" name="Freeform 24"/>
            <p:cNvSpPr/>
            <p:nvPr/>
          </p:nvSpPr>
          <p:spPr>
            <a:xfrm>
              <a:off x="0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1394587" y="1366393"/>
                  </a:moveTo>
                  <a:lnTo>
                    <a:pt x="395351" y="2365883"/>
                  </a:lnTo>
                  <a:cubicBezTo>
                    <a:pt x="315849" y="2444877"/>
                    <a:pt x="186944" y="2444877"/>
                    <a:pt x="107315" y="2365883"/>
                  </a:cubicBezTo>
                  <a:lnTo>
                    <a:pt x="0" y="2258441"/>
                  </a:lnTo>
                  <a:lnTo>
                    <a:pt x="891286" y="1366393"/>
                  </a:lnTo>
                  <a:cubicBezTo>
                    <a:pt x="970788" y="1286891"/>
                    <a:pt x="970788" y="1157859"/>
                    <a:pt x="891286" y="1078357"/>
                  </a:cubicBezTo>
                  <a:lnTo>
                    <a:pt x="0" y="186944"/>
                  </a:lnTo>
                  <a:lnTo>
                    <a:pt x="107442" y="79502"/>
                  </a:lnTo>
                  <a:cubicBezTo>
                    <a:pt x="186944" y="0"/>
                    <a:pt x="315849" y="0"/>
                    <a:pt x="395478" y="79502"/>
                  </a:cubicBezTo>
                  <a:lnTo>
                    <a:pt x="1394714" y="1078357"/>
                  </a:lnTo>
                  <a:cubicBezTo>
                    <a:pt x="1474216" y="1157859"/>
                    <a:pt x="1474216" y="1286891"/>
                    <a:pt x="1394714" y="136639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449560" y="6112798"/>
            <a:ext cx="325815" cy="605415"/>
            <a:chOff x="0" y="0"/>
            <a:chExt cx="406080" cy="754560"/>
          </a:xfrm>
        </p:grpSpPr>
        <p:sp>
          <p:nvSpPr>
            <p:cNvPr id="26" name="Freeform 26"/>
            <p:cNvSpPr/>
            <p:nvPr/>
          </p:nvSpPr>
          <p:spPr>
            <a:xfrm>
              <a:off x="0" y="-32385"/>
              <a:ext cx="446659" cy="842137"/>
            </a:xfrm>
            <a:custGeom>
              <a:avLst/>
              <a:gdLst/>
              <a:ahLst/>
              <a:cxnLst/>
              <a:rect l="l" t="t" r="r" b="b"/>
              <a:pathLst>
                <a:path w="446659" h="842137">
                  <a:moveTo>
                    <a:pt x="350393" y="246126"/>
                  </a:moveTo>
                  <a:lnTo>
                    <a:pt x="165354" y="60960"/>
                  </a:lnTo>
                  <a:cubicBezTo>
                    <a:pt x="104394" y="0"/>
                    <a:pt x="0" y="42926"/>
                    <a:pt x="0" y="129413"/>
                  </a:cubicBezTo>
                  <a:lnTo>
                    <a:pt x="0" y="712724"/>
                  </a:lnTo>
                  <a:cubicBezTo>
                    <a:pt x="0" y="799211"/>
                    <a:pt x="104394" y="842137"/>
                    <a:pt x="165354" y="781177"/>
                  </a:cubicBezTo>
                  <a:lnTo>
                    <a:pt x="350393" y="596138"/>
                  </a:lnTo>
                  <a:cubicBezTo>
                    <a:pt x="446659" y="499237"/>
                    <a:pt x="446659" y="342519"/>
                    <a:pt x="350393" y="246126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755734" y="5637362"/>
            <a:ext cx="5916664" cy="1537801"/>
            <a:chOff x="0" y="0"/>
            <a:chExt cx="7374240" cy="191664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431151" cy="1963166"/>
            </a:xfrm>
            <a:custGeom>
              <a:avLst/>
              <a:gdLst/>
              <a:ahLst/>
              <a:cxnLst/>
              <a:rect l="l" t="t" r="r" b="b"/>
              <a:pathLst>
                <a:path w="7431151" h="1963166">
                  <a:moveTo>
                    <a:pt x="6464935" y="0"/>
                  </a:moveTo>
                  <a:lnTo>
                    <a:pt x="0" y="0"/>
                  </a:lnTo>
                  <a:lnTo>
                    <a:pt x="837819" y="837565"/>
                  </a:lnTo>
                  <a:cubicBezTo>
                    <a:pt x="877316" y="877062"/>
                    <a:pt x="897636" y="929386"/>
                    <a:pt x="897636" y="981583"/>
                  </a:cubicBezTo>
                  <a:cubicBezTo>
                    <a:pt x="897636" y="1033780"/>
                    <a:pt x="877951" y="1085596"/>
                    <a:pt x="837819" y="1125601"/>
                  </a:cubicBezTo>
                  <a:lnTo>
                    <a:pt x="635" y="1963166"/>
                  </a:lnTo>
                  <a:lnTo>
                    <a:pt x="6464427" y="1963166"/>
                  </a:lnTo>
                  <a:lnTo>
                    <a:pt x="7431151" y="981583"/>
                  </a:lnTo>
                  <a:lnTo>
                    <a:pt x="6464935" y="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62591" y="7347891"/>
            <a:ext cx="1165193" cy="1910409"/>
            <a:chOff x="0" y="0"/>
            <a:chExt cx="1452240" cy="2381040"/>
          </a:xfrm>
        </p:grpSpPr>
        <p:sp>
          <p:nvSpPr>
            <p:cNvPr id="30" name="Freeform 30"/>
            <p:cNvSpPr/>
            <p:nvPr/>
          </p:nvSpPr>
          <p:spPr>
            <a:xfrm>
              <a:off x="-19685" y="-19812"/>
              <a:ext cx="1474216" cy="2444877"/>
            </a:xfrm>
            <a:custGeom>
              <a:avLst/>
              <a:gdLst/>
              <a:ahLst/>
              <a:cxnLst/>
              <a:rect l="l" t="t" r="r" b="b"/>
              <a:pathLst>
                <a:path w="1474216" h="2444877">
                  <a:moveTo>
                    <a:pt x="78994" y="1078484"/>
                  </a:moveTo>
                  <a:lnTo>
                    <a:pt x="1078611" y="78994"/>
                  </a:lnTo>
                  <a:cubicBezTo>
                    <a:pt x="1158240" y="0"/>
                    <a:pt x="1287145" y="0"/>
                    <a:pt x="1366774" y="78994"/>
                  </a:cubicBezTo>
                  <a:lnTo>
                    <a:pt x="1474216" y="186436"/>
                  </a:lnTo>
                  <a:lnTo>
                    <a:pt x="582549" y="1078484"/>
                  </a:lnTo>
                  <a:cubicBezTo>
                    <a:pt x="502920" y="1157986"/>
                    <a:pt x="502920" y="1287018"/>
                    <a:pt x="582549" y="1366520"/>
                  </a:cubicBezTo>
                  <a:lnTo>
                    <a:pt x="1474216" y="2257933"/>
                  </a:lnTo>
                  <a:lnTo>
                    <a:pt x="1366774" y="2365375"/>
                  </a:lnTo>
                  <a:cubicBezTo>
                    <a:pt x="1287145" y="2444877"/>
                    <a:pt x="1158240" y="2444877"/>
                    <a:pt x="1078611" y="2365375"/>
                  </a:cubicBezTo>
                  <a:lnTo>
                    <a:pt x="78994" y="1366012"/>
                  </a:lnTo>
                  <a:cubicBezTo>
                    <a:pt x="0" y="1286510"/>
                    <a:pt x="0" y="1158113"/>
                    <a:pt x="78994" y="1078484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450038" y="8000677"/>
            <a:ext cx="325815" cy="605415"/>
            <a:chOff x="0" y="0"/>
            <a:chExt cx="406080" cy="754560"/>
          </a:xfrm>
        </p:grpSpPr>
        <p:sp>
          <p:nvSpPr>
            <p:cNvPr id="32" name="Freeform 32"/>
            <p:cNvSpPr/>
            <p:nvPr/>
          </p:nvSpPr>
          <p:spPr>
            <a:xfrm>
              <a:off x="-24257" y="-32385"/>
              <a:ext cx="447294" cy="842264"/>
            </a:xfrm>
            <a:custGeom>
              <a:avLst/>
              <a:gdLst/>
              <a:ahLst/>
              <a:cxnLst/>
              <a:rect l="l" t="t" r="r" b="b"/>
              <a:pathLst>
                <a:path w="447294" h="842264">
                  <a:moveTo>
                    <a:pt x="96901" y="596138"/>
                  </a:moveTo>
                  <a:lnTo>
                    <a:pt x="281940" y="781304"/>
                  </a:lnTo>
                  <a:cubicBezTo>
                    <a:pt x="342900" y="842264"/>
                    <a:pt x="447294" y="799338"/>
                    <a:pt x="447294" y="712851"/>
                  </a:cubicBezTo>
                  <a:lnTo>
                    <a:pt x="447294" y="129413"/>
                  </a:lnTo>
                  <a:cubicBezTo>
                    <a:pt x="447294" y="42926"/>
                    <a:pt x="342900" y="0"/>
                    <a:pt x="281940" y="60960"/>
                  </a:cubicBezTo>
                  <a:lnTo>
                    <a:pt x="96901" y="246126"/>
                  </a:lnTo>
                  <a:cubicBezTo>
                    <a:pt x="0" y="343027"/>
                    <a:pt x="0" y="499237"/>
                    <a:pt x="96901" y="596138"/>
                  </a:cubicBez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5518354" y="7525241"/>
            <a:ext cx="5918974" cy="1537801"/>
            <a:chOff x="0" y="0"/>
            <a:chExt cx="7377120" cy="191664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434580" cy="1963166"/>
            </a:xfrm>
            <a:custGeom>
              <a:avLst/>
              <a:gdLst/>
              <a:ahLst/>
              <a:cxnLst/>
              <a:rect l="l" t="t" r="r" b="b"/>
              <a:pathLst>
                <a:path w="7434580" h="1963166">
                  <a:moveTo>
                    <a:pt x="967105" y="1963166"/>
                  </a:moveTo>
                  <a:lnTo>
                    <a:pt x="7434580" y="1963166"/>
                  </a:lnTo>
                  <a:lnTo>
                    <a:pt x="6596380" y="1125601"/>
                  </a:lnTo>
                  <a:cubicBezTo>
                    <a:pt x="6556883" y="1086104"/>
                    <a:pt x="6536563" y="1033780"/>
                    <a:pt x="6536563" y="981583"/>
                  </a:cubicBezTo>
                  <a:cubicBezTo>
                    <a:pt x="6536563" y="929386"/>
                    <a:pt x="6556375" y="877570"/>
                    <a:pt x="6596380" y="837565"/>
                  </a:cubicBezTo>
                  <a:lnTo>
                    <a:pt x="7434072" y="0"/>
                  </a:lnTo>
                  <a:lnTo>
                    <a:pt x="967105" y="0"/>
                  </a:lnTo>
                  <a:lnTo>
                    <a:pt x="0" y="980948"/>
                  </a:lnTo>
                  <a:lnTo>
                    <a:pt x="967105" y="1963039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/>
          <p:cNvSpPr/>
          <p:nvPr/>
        </p:nvSpPr>
        <p:spPr>
          <a:xfrm>
            <a:off x="9889965" y="3595131"/>
            <a:ext cx="976021" cy="1071481"/>
          </a:xfrm>
          <a:custGeom>
            <a:avLst/>
            <a:gdLst/>
            <a:ahLst/>
            <a:cxnLst/>
            <a:rect l="l" t="t" r="r" b="b"/>
            <a:pathLst>
              <a:path w="976021" h="1071481">
                <a:moveTo>
                  <a:pt x="0" y="0"/>
                </a:moveTo>
                <a:lnTo>
                  <a:pt x="976021" y="0"/>
                </a:lnTo>
                <a:lnTo>
                  <a:pt x="976021" y="1071480"/>
                </a:lnTo>
                <a:lnTo>
                  <a:pt x="0" y="1071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8477841" y="5957903"/>
            <a:ext cx="928806" cy="896720"/>
          </a:xfrm>
          <a:custGeom>
            <a:avLst/>
            <a:gdLst/>
            <a:ahLst/>
            <a:cxnLst/>
            <a:rect l="l" t="t" r="r" b="b"/>
            <a:pathLst>
              <a:path w="928806" h="896720">
                <a:moveTo>
                  <a:pt x="0" y="0"/>
                </a:moveTo>
                <a:lnTo>
                  <a:pt x="928806" y="0"/>
                </a:lnTo>
                <a:lnTo>
                  <a:pt x="928806" y="896719"/>
                </a:lnTo>
                <a:lnTo>
                  <a:pt x="0" y="8967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9835982" y="7870488"/>
            <a:ext cx="877197" cy="877197"/>
          </a:xfrm>
          <a:custGeom>
            <a:avLst/>
            <a:gdLst/>
            <a:ahLst/>
            <a:cxnLst/>
            <a:rect l="l" t="t" r="r" b="b"/>
            <a:pathLst>
              <a:path w="877197" h="877197">
                <a:moveTo>
                  <a:pt x="0" y="0"/>
                </a:moveTo>
                <a:lnTo>
                  <a:pt x="877197" y="0"/>
                </a:lnTo>
                <a:lnTo>
                  <a:pt x="877197" y="877197"/>
                </a:lnTo>
                <a:lnTo>
                  <a:pt x="0" y="877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-552436" y="38100"/>
            <a:ext cx="5605439" cy="2039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06"/>
              </a:lnSpc>
              <a:spcBef>
                <a:spcPct val="0"/>
              </a:spcBef>
            </a:pPr>
            <a:r>
              <a:rPr lang="en-US" sz="5946" spc="582" dirty="0">
                <a:solidFill>
                  <a:srgbClr val="FFFFFF"/>
                </a:solidFill>
                <a:latin typeface="Codec Pro ExtraBold"/>
              </a:rPr>
              <a:t>What do you think?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13584" y="1675054"/>
            <a:ext cx="3636065" cy="491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2"/>
              </a:lnSpc>
              <a:spcBef>
                <a:spcPct val="0"/>
              </a:spcBef>
            </a:pPr>
            <a:r>
              <a:rPr lang="en-US" sz="1458" spc="142" dirty="0">
                <a:solidFill>
                  <a:srgbClr val="FFFFFF"/>
                </a:solidFill>
                <a:latin typeface="Open Sauce"/>
              </a:rPr>
              <a:t>The program ran from January 2024 to April 25, 2024. 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363363" y="1852472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01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079705" y="3714588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02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561664" y="5792505"/>
            <a:ext cx="3636065" cy="1004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2"/>
              </a:lnSpc>
              <a:spcBef>
                <a:spcPct val="0"/>
              </a:spcBef>
            </a:pPr>
            <a:r>
              <a:rPr lang="en-US" sz="1458" spc="142" dirty="0">
                <a:solidFill>
                  <a:srgbClr val="FFFFFF"/>
                </a:solidFill>
                <a:latin typeface="Open Sauce"/>
              </a:rPr>
              <a:t>Campus travel open every day of the week.  Scheduling and working around classes is a scheduling nightmare.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211443" y="5969923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03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927784" y="7832039"/>
            <a:ext cx="979531" cy="79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47"/>
              </a:lnSpc>
              <a:spcBef>
                <a:spcPct val="0"/>
              </a:spcBef>
            </a:pPr>
            <a:r>
              <a:rPr lang="en-US" sz="4381" spc="429">
                <a:solidFill>
                  <a:srgbClr val="231F20"/>
                </a:solidFill>
                <a:latin typeface="Codec Pro ExtraBold"/>
              </a:rPr>
              <a:t>04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6249229" y="3499839"/>
            <a:ext cx="3496099" cy="1517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012"/>
              </a:lnSpc>
              <a:spcBef>
                <a:spcPct val="0"/>
              </a:spcBef>
            </a:pPr>
            <a:r>
              <a:rPr lang="en-US" sz="1458" spc="142" dirty="0">
                <a:solidFill>
                  <a:srgbClr val="FFFFFF"/>
                </a:solidFill>
                <a:latin typeface="Open Sauce"/>
              </a:rPr>
              <a:t>All interns worked approximately the same number of hours per week, but on different days with some overlap with other interns – 4-hour shifts. 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152292" y="7672064"/>
            <a:ext cx="3636065" cy="126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012"/>
              </a:lnSpc>
              <a:spcBef>
                <a:spcPct val="0"/>
              </a:spcBef>
            </a:pPr>
            <a:r>
              <a:rPr lang="en-US" sz="1458" spc="142" dirty="0">
                <a:solidFill>
                  <a:srgbClr val="FFFFFF"/>
                </a:solidFill>
                <a:latin typeface="Open Sauce"/>
              </a:rPr>
              <a:t>The facilitator asked for the interns to create a report so they could assess ticket sales, destinations, sales people performance.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13972" y="1984849"/>
            <a:ext cx="3934942" cy="337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455"/>
              </a:lnSpc>
              <a:spcBef>
                <a:spcPct val="0"/>
              </a:spcBef>
            </a:pPr>
            <a:r>
              <a:rPr lang="en-US" sz="2800" dirty="0">
                <a:solidFill>
                  <a:schemeClr val="bg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Michelle, </a:t>
            </a:r>
            <a:r>
              <a:rPr lang="en-US" sz="2800">
                <a:solidFill>
                  <a:schemeClr val="bg1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CEO and</a:t>
            </a:r>
            <a:endParaRPr lang="en-US" sz="2400" spc="174" dirty="0">
              <a:solidFill>
                <a:schemeClr val="bg1"/>
              </a:solidFill>
              <a:latin typeface="Open Sauc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 descr="A screenshot of a table&#10;&#10;Description automatically generated">
            <a:extLst>
              <a:ext uri="{FF2B5EF4-FFF2-40B4-BE49-F238E27FC236}">
                <a16:creationId xmlns:a16="http://schemas.microsoft.com/office/drawing/2014/main" id="{07636A37-A1D0-1E49-A584-63061949A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166" y="1638300"/>
            <a:ext cx="6236298" cy="9443111"/>
          </a:xfrm>
          <a:prstGeom prst="rect">
            <a:avLst/>
          </a:prstGeom>
        </p:spPr>
      </p:pic>
      <p:sp>
        <p:nvSpPr>
          <p:cNvPr id="62" name="Freeform 5">
            <a:extLst>
              <a:ext uri="{FF2B5EF4-FFF2-40B4-BE49-F238E27FC236}">
                <a16:creationId xmlns:a16="http://schemas.microsoft.com/office/drawing/2014/main" id="{4311F992-5101-3B41-9C07-E516FB89268C}"/>
              </a:ext>
            </a:extLst>
          </p:cNvPr>
          <p:cNvSpPr/>
          <p:nvPr/>
        </p:nvSpPr>
        <p:spPr>
          <a:xfrm>
            <a:off x="-952151" y="8479937"/>
            <a:ext cx="1833896" cy="1764216"/>
          </a:xfrm>
          <a:custGeom>
            <a:avLst/>
            <a:gdLst/>
            <a:ahLst/>
            <a:cxnLst/>
            <a:rect l="l" t="t" r="r" b="b"/>
            <a:pathLst>
              <a:path w="2409190" h="2403348">
                <a:moveTo>
                  <a:pt x="0" y="1201674"/>
                </a:moveTo>
                <a:cubicBezTo>
                  <a:pt x="0" y="537972"/>
                  <a:pt x="539242" y="0"/>
                  <a:pt x="1204595" y="0"/>
                </a:cubicBezTo>
                <a:cubicBezTo>
                  <a:pt x="1869948" y="0"/>
                  <a:pt x="2409190" y="537972"/>
                  <a:pt x="2409190" y="1201674"/>
                </a:cubicBezTo>
                <a:cubicBezTo>
                  <a:pt x="2409190" y="1865376"/>
                  <a:pt x="1869948" y="2403348"/>
                  <a:pt x="1204595" y="2403348"/>
                </a:cubicBezTo>
                <a:cubicBezTo>
                  <a:pt x="539242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3B4827F4-63A9-358E-C78D-ABD6F6565507}"/>
              </a:ext>
            </a:extLst>
          </p:cNvPr>
          <p:cNvSpPr/>
          <p:nvPr/>
        </p:nvSpPr>
        <p:spPr>
          <a:xfrm>
            <a:off x="-1011682" y="6624468"/>
            <a:ext cx="1833896" cy="1764216"/>
          </a:xfrm>
          <a:custGeom>
            <a:avLst/>
            <a:gdLst/>
            <a:ahLst/>
            <a:cxnLst/>
            <a:rect l="l" t="t" r="r" b="b"/>
            <a:pathLst>
              <a:path w="2409190" h="2403348">
                <a:moveTo>
                  <a:pt x="0" y="1201674"/>
                </a:moveTo>
                <a:cubicBezTo>
                  <a:pt x="0" y="537972"/>
                  <a:pt x="539242" y="0"/>
                  <a:pt x="1204595" y="0"/>
                </a:cubicBezTo>
                <a:cubicBezTo>
                  <a:pt x="1869948" y="0"/>
                  <a:pt x="2409190" y="537972"/>
                  <a:pt x="2409190" y="1201674"/>
                </a:cubicBezTo>
                <a:cubicBezTo>
                  <a:pt x="2409190" y="1865376"/>
                  <a:pt x="1869948" y="2403348"/>
                  <a:pt x="1204595" y="2403348"/>
                </a:cubicBezTo>
                <a:cubicBezTo>
                  <a:pt x="539242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sp>
        <p:nvSpPr>
          <p:cNvPr id="53" name="Freeform 5">
            <a:extLst>
              <a:ext uri="{FF2B5EF4-FFF2-40B4-BE49-F238E27FC236}">
                <a16:creationId xmlns:a16="http://schemas.microsoft.com/office/drawing/2014/main" id="{520F3109-D367-FB47-96E4-7D511C865E40}"/>
              </a:ext>
            </a:extLst>
          </p:cNvPr>
          <p:cNvSpPr/>
          <p:nvPr/>
        </p:nvSpPr>
        <p:spPr>
          <a:xfrm>
            <a:off x="-1040347" y="2781300"/>
            <a:ext cx="1862561" cy="1818718"/>
          </a:xfrm>
          <a:custGeom>
            <a:avLst/>
            <a:gdLst/>
            <a:ahLst/>
            <a:cxnLst/>
            <a:rect l="l" t="t" r="r" b="b"/>
            <a:pathLst>
              <a:path w="2409190" h="2403348">
                <a:moveTo>
                  <a:pt x="0" y="1201674"/>
                </a:moveTo>
                <a:cubicBezTo>
                  <a:pt x="0" y="537972"/>
                  <a:pt x="539242" y="0"/>
                  <a:pt x="1204595" y="0"/>
                </a:cubicBezTo>
                <a:cubicBezTo>
                  <a:pt x="1869948" y="0"/>
                  <a:pt x="2409190" y="537972"/>
                  <a:pt x="2409190" y="1201674"/>
                </a:cubicBezTo>
                <a:cubicBezTo>
                  <a:pt x="2409190" y="1865376"/>
                  <a:pt x="1869948" y="2403348"/>
                  <a:pt x="1204595" y="2403348"/>
                </a:cubicBezTo>
                <a:cubicBezTo>
                  <a:pt x="539242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11786286" y="458063"/>
            <a:ext cx="6306960" cy="6309618"/>
            <a:chOff x="0" y="0"/>
            <a:chExt cx="6832800" cy="6835680"/>
          </a:xfrm>
        </p:grpSpPr>
        <p:sp>
          <p:nvSpPr>
            <p:cNvPr id="3" name="Freeform 3"/>
            <p:cNvSpPr/>
            <p:nvPr/>
          </p:nvSpPr>
          <p:spPr>
            <a:xfrm>
              <a:off x="0" y="508"/>
              <a:ext cx="6832726" cy="6835140"/>
            </a:xfrm>
            <a:custGeom>
              <a:avLst/>
              <a:gdLst/>
              <a:ahLst/>
              <a:cxnLst/>
              <a:rect l="l" t="t" r="r" b="b"/>
              <a:pathLst>
                <a:path w="6832726" h="6835140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-879437" y="8648700"/>
            <a:ext cx="1489037" cy="1302230"/>
          </a:xfrm>
          <a:custGeom>
            <a:avLst/>
            <a:gdLst/>
            <a:ahLst/>
            <a:cxnLst/>
            <a:rect l="l" t="t" r="r" b="b"/>
            <a:pathLst>
              <a:path w="1489037" h="1302230">
                <a:moveTo>
                  <a:pt x="0" y="0"/>
                </a:moveTo>
                <a:lnTo>
                  <a:pt x="1489037" y="0"/>
                </a:lnTo>
                <a:lnTo>
                  <a:pt x="1489037" y="1302230"/>
                </a:lnTo>
                <a:lnTo>
                  <a:pt x="0" y="13022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-858499" y="3009900"/>
            <a:ext cx="1498866" cy="1205944"/>
          </a:xfrm>
          <a:custGeom>
            <a:avLst/>
            <a:gdLst/>
            <a:ahLst/>
            <a:cxnLst/>
            <a:rect l="l" t="t" r="r" b="b"/>
            <a:pathLst>
              <a:path w="1498866" h="1205944">
                <a:moveTo>
                  <a:pt x="0" y="0"/>
                </a:moveTo>
                <a:lnTo>
                  <a:pt x="1498866" y="0"/>
                </a:lnTo>
                <a:lnTo>
                  <a:pt x="1498866" y="1205944"/>
                </a:lnTo>
                <a:lnTo>
                  <a:pt x="0" y="12059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6987774" y="2605605"/>
            <a:ext cx="1408888" cy="1280807"/>
          </a:xfrm>
          <a:custGeom>
            <a:avLst/>
            <a:gdLst/>
            <a:ahLst/>
            <a:cxnLst/>
            <a:rect l="l" t="t" r="r" b="b"/>
            <a:pathLst>
              <a:path w="1408888" h="1280807">
                <a:moveTo>
                  <a:pt x="0" y="0"/>
                </a:moveTo>
                <a:lnTo>
                  <a:pt x="1408888" y="0"/>
                </a:lnTo>
                <a:lnTo>
                  <a:pt x="1408888" y="1280807"/>
                </a:lnTo>
                <a:lnTo>
                  <a:pt x="0" y="1280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-838200" y="6896100"/>
            <a:ext cx="1469087" cy="1268924"/>
          </a:xfrm>
          <a:custGeom>
            <a:avLst/>
            <a:gdLst/>
            <a:ahLst/>
            <a:cxnLst/>
            <a:rect l="l" t="t" r="r" b="b"/>
            <a:pathLst>
              <a:path w="1469087" h="1268924">
                <a:moveTo>
                  <a:pt x="0" y="0"/>
                </a:moveTo>
                <a:lnTo>
                  <a:pt x="1469087" y="0"/>
                </a:lnTo>
                <a:lnTo>
                  <a:pt x="1469087" y="1268924"/>
                </a:lnTo>
                <a:lnTo>
                  <a:pt x="0" y="1268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8704376" y="2801646"/>
            <a:ext cx="3302234" cy="263593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59"/>
              </a:lnSpc>
            </a:pPr>
            <a:endParaRPr/>
          </a:p>
        </p:txBody>
      </p:sp>
      <p:sp>
        <p:nvSpPr>
          <p:cNvPr id="39" name="TextBox 39"/>
          <p:cNvSpPr txBox="1"/>
          <p:nvPr/>
        </p:nvSpPr>
        <p:spPr>
          <a:xfrm>
            <a:off x="1446562" y="1585489"/>
            <a:ext cx="6306892" cy="89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7956"/>
              </a:lnSpc>
              <a:spcBef>
                <a:spcPct val="0"/>
              </a:spcBef>
            </a:pPr>
            <a:r>
              <a:rPr lang="en-US" sz="3600" spc="565" dirty="0">
                <a:solidFill>
                  <a:srgbClr val="397D5A"/>
                </a:solidFill>
                <a:latin typeface="Arial Black" panose="020B0A04020102020204" pitchFamily="34" charset="0"/>
              </a:rPr>
              <a:t>QUESTIONS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95625" y="3444590"/>
            <a:ext cx="6004871" cy="784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 dirty="0">
                <a:solidFill>
                  <a:srgbClr val="231F20"/>
                </a:solidFill>
                <a:latin typeface="Open Sauce"/>
              </a:rPr>
              <a:t>Did all interns sell tickets to each destination?  If not, was it just a chance of scheduling or were interns unfamiliar with the destination process?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495625" y="301439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Question 01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82178" y="5695094"/>
            <a:ext cx="5801283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 dirty="0">
                <a:solidFill>
                  <a:srgbClr val="231F20"/>
                </a:solidFill>
                <a:latin typeface="Open Sauce"/>
              </a:rPr>
              <a:t>Is there a day of the week that Campus Travel could be closed?  Scheduling is a nightmare.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82178" y="514799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Question 02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82178" y="7523894"/>
            <a:ext cx="5801283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 dirty="0">
                <a:solidFill>
                  <a:srgbClr val="231F20"/>
                </a:solidFill>
                <a:latin typeface="Open Sauce"/>
              </a:rPr>
              <a:t>Are there interns who sold more tickets and/or travel destinations?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482178" y="697679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Question 03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82178" y="9200294"/>
            <a:ext cx="5801283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2055"/>
              </a:lnSpc>
              <a:spcBef>
                <a:spcPct val="0"/>
              </a:spcBef>
            </a:pPr>
            <a:r>
              <a:rPr lang="en-US" sz="1489" spc="145" dirty="0">
                <a:solidFill>
                  <a:srgbClr val="231F20"/>
                </a:solidFill>
                <a:latin typeface="Open Sauce"/>
              </a:rPr>
              <a:t>Should interns be required to sell a minimum number of tickets?  If so, how can we help them?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82178" y="8653193"/>
            <a:ext cx="3465904" cy="376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199"/>
              </a:lnSpc>
              <a:spcBef>
                <a:spcPct val="0"/>
              </a:spcBef>
            </a:pPr>
            <a:r>
              <a:rPr lang="en-US" sz="2318" spc="227" dirty="0">
                <a:solidFill>
                  <a:srgbClr val="397D5A"/>
                </a:solidFill>
                <a:latin typeface="Open Sauce Bold"/>
              </a:rPr>
              <a:t>Question 04</a:t>
            </a:r>
          </a:p>
        </p:txBody>
      </p:sp>
      <p:sp>
        <p:nvSpPr>
          <p:cNvPr id="51" name="Freeform 51"/>
          <p:cNvSpPr/>
          <p:nvPr/>
        </p:nvSpPr>
        <p:spPr>
          <a:xfrm>
            <a:off x="16322124" y="7754894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0" y="0"/>
                </a:moveTo>
                <a:lnTo>
                  <a:pt x="4118443" y="0"/>
                </a:lnTo>
                <a:lnTo>
                  <a:pt x="4118443" y="3654183"/>
                </a:lnTo>
                <a:lnTo>
                  <a:pt x="0" y="3654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52"/>
          <p:cNvSpPr/>
          <p:nvPr/>
        </p:nvSpPr>
        <p:spPr>
          <a:xfrm flipH="1" flipV="1">
            <a:off x="-2059222" y="-798391"/>
            <a:ext cx="4118443" cy="3654183"/>
          </a:xfrm>
          <a:custGeom>
            <a:avLst/>
            <a:gdLst/>
            <a:ahLst/>
            <a:cxnLst/>
            <a:rect l="l" t="t" r="r" b="b"/>
            <a:pathLst>
              <a:path w="4118443" h="3654183">
                <a:moveTo>
                  <a:pt x="4118444" y="3654182"/>
                </a:moveTo>
                <a:lnTo>
                  <a:pt x="0" y="3654182"/>
                </a:lnTo>
                <a:lnTo>
                  <a:pt x="0" y="0"/>
                </a:lnTo>
                <a:lnTo>
                  <a:pt x="4118444" y="0"/>
                </a:lnTo>
                <a:lnTo>
                  <a:pt x="4118444" y="365418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47D20D7C-6597-BD5E-86B5-8C220510193E}"/>
              </a:ext>
            </a:extLst>
          </p:cNvPr>
          <p:cNvSpPr/>
          <p:nvPr/>
        </p:nvSpPr>
        <p:spPr>
          <a:xfrm>
            <a:off x="-1011682" y="4686300"/>
            <a:ext cx="1862561" cy="1818718"/>
          </a:xfrm>
          <a:custGeom>
            <a:avLst/>
            <a:gdLst/>
            <a:ahLst/>
            <a:cxnLst/>
            <a:rect l="l" t="t" r="r" b="b"/>
            <a:pathLst>
              <a:path w="2409190" h="2403348">
                <a:moveTo>
                  <a:pt x="0" y="1201674"/>
                </a:moveTo>
                <a:cubicBezTo>
                  <a:pt x="0" y="537972"/>
                  <a:pt x="539242" y="0"/>
                  <a:pt x="1204595" y="0"/>
                </a:cubicBezTo>
                <a:cubicBezTo>
                  <a:pt x="1869948" y="0"/>
                  <a:pt x="2409190" y="537972"/>
                  <a:pt x="2409190" y="1201674"/>
                </a:cubicBezTo>
                <a:cubicBezTo>
                  <a:pt x="2409190" y="1865376"/>
                  <a:pt x="1869948" y="2403348"/>
                  <a:pt x="1204595" y="2403348"/>
                </a:cubicBezTo>
                <a:cubicBezTo>
                  <a:pt x="539242" y="2403348"/>
                  <a:pt x="0" y="1865376"/>
                  <a:pt x="0" y="1201674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pic>
        <p:nvPicPr>
          <p:cNvPr id="59" name="Picture 58" descr="Thumbtack on a calendar date">
            <a:extLst>
              <a:ext uri="{FF2B5EF4-FFF2-40B4-BE49-F238E27FC236}">
                <a16:creationId xmlns:a16="http://schemas.microsoft.com/office/drawing/2014/main" id="{01160FA0-1858-51D8-3086-DBF7FA78DFE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223" y="5143500"/>
            <a:ext cx="1240041" cy="815212"/>
          </a:xfrm>
          <a:prstGeom prst="rect">
            <a:avLst/>
          </a:prstGeom>
        </p:spPr>
      </p:pic>
      <p:pic>
        <p:nvPicPr>
          <p:cNvPr id="61" name="Graphic 60" descr="Airplane outline">
            <a:extLst>
              <a:ext uri="{FF2B5EF4-FFF2-40B4-BE49-F238E27FC236}">
                <a16:creationId xmlns:a16="http://schemas.microsoft.com/office/drawing/2014/main" id="{BE51830A-87F2-78DA-A642-93009B9545A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075077" y="-414251"/>
            <a:ext cx="72170" cy="711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E2C7B-D55F-2A3F-CFCF-4EB05038DAC8}"/>
              </a:ext>
            </a:extLst>
          </p:cNvPr>
          <p:cNvSpPr/>
          <p:nvPr/>
        </p:nvSpPr>
        <p:spPr>
          <a:xfrm>
            <a:off x="13361692" y="714970"/>
            <a:ext cx="3803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Data Report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528002" y="0"/>
            <a:ext cx="19048322" cy="3086100"/>
            <a:chOff x="0" y="0"/>
            <a:chExt cx="501684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16842" cy="812800"/>
            </a:xfrm>
            <a:custGeom>
              <a:avLst/>
              <a:gdLst/>
              <a:ahLst/>
              <a:cxnLst/>
              <a:rect l="l" t="t" r="r" b="b"/>
              <a:pathLst>
                <a:path w="5016842" h="812800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29623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034" t="-9911" r="-2103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1929623" y="3442596"/>
            <a:ext cx="4473739" cy="636748"/>
            <a:chOff x="0" y="0"/>
            <a:chExt cx="1178269" cy="16770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Target Audience #1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286000" y="1117986"/>
            <a:ext cx="12118622" cy="1314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 dirty="0">
                <a:solidFill>
                  <a:srgbClr val="FFFFFF"/>
                </a:solidFill>
                <a:latin typeface="Arial Black" panose="020B0A04020102020204" pitchFamily="34" charset="0"/>
              </a:rPr>
              <a:t>Data Storytelling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29623" y="7902043"/>
            <a:ext cx="4473739" cy="1356257"/>
            <a:chOff x="0" y="0"/>
            <a:chExt cx="1178269" cy="35720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 dirty="0">
                  <a:solidFill>
                    <a:srgbClr val="FFFFFF"/>
                  </a:solidFill>
                  <a:latin typeface="Open Sauce Italics"/>
                </a:rPr>
                <a:t>Interns can explore the data as long as it is formatted as a table, but adding a few summary calculations is not enough to take to the facilitator.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6906074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628" r="-146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906074" y="3442596"/>
            <a:ext cx="4473739" cy="636748"/>
            <a:chOff x="0" y="0"/>
            <a:chExt cx="1178269" cy="16770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Target Audience #2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906074" y="7902043"/>
            <a:ext cx="4473739" cy="1356257"/>
            <a:chOff x="0" y="0"/>
            <a:chExt cx="1178269" cy="35720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 dirty="0">
                  <a:solidFill>
                    <a:srgbClr val="FFFFFF"/>
                  </a:solidFill>
                  <a:latin typeface="Open Sauce Italics"/>
                </a:rPr>
                <a:t>The Facilitator of Campus Travel will appreciate a Dashboard.  The interns could present with it, or he could use the slicer to answer the questions.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11884638" y="3875422"/>
            <a:ext cx="4473739" cy="3852699"/>
          </a:xfrm>
          <a:custGeom>
            <a:avLst/>
            <a:gdLst/>
            <a:ahLst/>
            <a:cxnLst/>
            <a:rect l="l" t="t" r="r" b="b"/>
            <a:pathLst>
              <a:path w="4473739" h="3852699">
                <a:moveTo>
                  <a:pt x="0" y="0"/>
                </a:moveTo>
                <a:lnTo>
                  <a:pt x="4473739" y="0"/>
                </a:lnTo>
                <a:lnTo>
                  <a:pt x="4473739" y="3852699"/>
                </a:lnTo>
                <a:lnTo>
                  <a:pt x="0" y="38526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7144" b="-3714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1884638" y="3442596"/>
            <a:ext cx="4473739" cy="636748"/>
            <a:chOff x="0" y="0"/>
            <a:chExt cx="1178269" cy="16770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78269" cy="167703"/>
            </a:xfrm>
            <a:custGeom>
              <a:avLst/>
              <a:gdLst/>
              <a:ahLst/>
              <a:cxnLst/>
              <a:rect l="l" t="t" r="r" b="b"/>
              <a:pathLst>
                <a:path w="1178269" h="167703">
                  <a:moveTo>
                    <a:pt x="0" y="0"/>
                  </a:moveTo>
                  <a:lnTo>
                    <a:pt x="1178269" y="0"/>
                  </a:lnTo>
                  <a:lnTo>
                    <a:pt x="1178269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1178269" cy="215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424"/>
                </a:lnSpc>
                <a:spcBef>
                  <a:spcPct val="0"/>
                </a:spcBef>
              </a:pPr>
              <a:r>
                <a:rPr lang="en-US" sz="2481" spc="24">
                  <a:solidFill>
                    <a:srgbClr val="FFFFFF"/>
                  </a:solidFill>
                  <a:latin typeface="Open Sauce Italics"/>
                </a:rPr>
                <a:t>Target Audience #3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884638" y="7902043"/>
            <a:ext cx="4473739" cy="1356257"/>
            <a:chOff x="0" y="0"/>
            <a:chExt cx="1178269" cy="3572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8269" cy="357204"/>
            </a:xfrm>
            <a:custGeom>
              <a:avLst/>
              <a:gdLst/>
              <a:ahLst/>
              <a:cxnLst/>
              <a:rect l="l" t="t" r="r" b="b"/>
              <a:pathLst>
                <a:path w="1178269" h="357204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lIns="114300" tIns="114300" rIns="114300" bIns="114300" rtlCol="0" anchor="ctr"/>
            <a:lstStyle/>
            <a:p>
              <a:pPr marL="0" lvl="0" indent="0" algn="ctr">
                <a:lnSpc>
                  <a:spcPts val="2070"/>
                </a:lnSpc>
                <a:spcBef>
                  <a:spcPct val="0"/>
                </a:spcBef>
              </a:pPr>
              <a:r>
                <a:rPr lang="en-US" sz="1500" spc="15" dirty="0">
                  <a:solidFill>
                    <a:srgbClr val="FFFFFF"/>
                  </a:solidFill>
                  <a:latin typeface="Open Sauce Italics"/>
                </a:rPr>
                <a:t>In order to tell the story of the data, the interns should structure with a PowerPoint, but embed the dashboard so they can interact with the dashboard.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5408481" y="-2153153"/>
            <a:ext cx="4116356" cy="4116356"/>
          </a:xfrm>
          <a:custGeom>
            <a:avLst/>
            <a:gdLst/>
            <a:ahLst/>
            <a:cxnLst/>
            <a:rect l="l" t="t" r="r" b="b"/>
            <a:pathLst>
              <a:path w="4116356" h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-2602379" y="0"/>
            <a:ext cx="3256087" cy="3256087"/>
          </a:xfrm>
          <a:custGeom>
            <a:avLst/>
            <a:gdLst/>
            <a:ahLst/>
            <a:cxnLst/>
            <a:rect l="l" t="t" r="r" b="b"/>
            <a:pathLst>
              <a:path w="3256087" h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0023DB-A20B-90BC-C5DE-BB0A03F3D397}"/>
              </a:ext>
            </a:extLst>
          </p:cNvPr>
          <p:cNvSpPr txBox="1"/>
          <p:nvPr/>
        </p:nvSpPr>
        <p:spPr>
          <a:xfrm>
            <a:off x="4572000" y="714334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INTERNS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56331ED-6345-D833-180F-4877CB6190D2}"/>
              </a:ext>
            </a:extLst>
          </p:cNvPr>
          <p:cNvSpPr txBox="1"/>
          <p:nvPr/>
        </p:nvSpPr>
        <p:spPr>
          <a:xfrm>
            <a:off x="8982711" y="7143345"/>
            <a:ext cx="239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FACILITATOR</a:t>
            </a:r>
            <a:endParaRPr lang="en-US" dirty="0"/>
          </a:p>
        </p:txBody>
      </p:sp>
      <p:pic>
        <p:nvPicPr>
          <p:cNvPr id="33" name="Picture 32" descr="Old man staring at camera">
            <a:extLst>
              <a:ext uri="{FF2B5EF4-FFF2-40B4-BE49-F238E27FC236}">
                <a16:creationId xmlns:a16="http://schemas.microsoft.com/office/drawing/2014/main" id="{CEAC6524-E3D1-336A-7A5A-F601F65B7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776" y="4118191"/>
            <a:ext cx="4385343" cy="2923562"/>
          </a:xfrm>
          <a:prstGeom prst="rect">
            <a:avLst/>
          </a:prstGeom>
        </p:spPr>
      </p:pic>
      <p:pic>
        <p:nvPicPr>
          <p:cNvPr id="39" name="Picture 38" descr="People at meeting">
            <a:extLst>
              <a:ext uri="{FF2B5EF4-FFF2-40B4-BE49-F238E27FC236}">
                <a16:creationId xmlns:a16="http://schemas.microsoft.com/office/drawing/2014/main" id="{5EEE8892-D41C-9C55-CD66-6CB994E2C4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3"/>
          <a:stretch/>
        </p:blipFill>
        <p:spPr>
          <a:xfrm>
            <a:off x="11867121" y="4058147"/>
            <a:ext cx="4491256" cy="36546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CF9B385-DE68-FF8C-AD08-EE82849B42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15800" y="4327473"/>
            <a:ext cx="1661157" cy="87963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C80AF8A-54BF-854C-5303-EFD0B737FD22}"/>
              </a:ext>
            </a:extLst>
          </p:cNvPr>
          <p:cNvSpPr txBox="1"/>
          <p:nvPr/>
        </p:nvSpPr>
        <p:spPr>
          <a:xfrm>
            <a:off x="14404622" y="4093600"/>
            <a:ext cx="1933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ENTIRE CAMPUS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602205" y="3581937"/>
            <a:ext cx="11083591" cy="367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76"/>
              </a:lnSpc>
            </a:pPr>
            <a:r>
              <a:rPr lang="en-US" sz="10707" spc="1049" dirty="0">
                <a:solidFill>
                  <a:srgbClr val="FFFFFF"/>
                </a:solidFill>
                <a:latin typeface="Codec Pro ExtraBold"/>
              </a:rPr>
              <a:t>DASHBOARD</a:t>
            </a:r>
          </a:p>
          <a:p>
            <a:pPr algn="ctr">
              <a:lnSpc>
                <a:spcPts val="14776"/>
              </a:lnSpc>
            </a:pPr>
            <a:r>
              <a:rPr lang="en-US" sz="10707" spc="1049" dirty="0">
                <a:solidFill>
                  <a:srgbClr val="FFFFFF"/>
                </a:solidFill>
                <a:latin typeface="Codec Pro ExtraBold"/>
              </a:rPr>
              <a:t>Step-by-step </a:t>
            </a:r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9551719" cy="5372843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t="-83416" b="-834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81366" cy="106603"/>
            </a:xfrm>
            <a:custGeom>
              <a:avLst/>
              <a:gdLst/>
              <a:ahLst/>
              <a:cxnLst/>
              <a:rect l="l" t="t" r="r" b="b"/>
              <a:pathLst>
                <a:path w="2181366" h="106603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81366" cy="29282"/>
            </a:xfrm>
            <a:custGeom>
              <a:avLst/>
              <a:gdLst/>
              <a:ahLst/>
              <a:cxnLst/>
              <a:rect l="l" t="t" r="r" b="b"/>
              <a:pathLst>
                <a:path w="2181366" h="29282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691275" y="2179745"/>
            <a:ext cx="4486336" cy="1594049"/>
            <a:chOff x="0" y="0"/>
            <a:chExt cx="4073040" cy="14472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073017" cy="1447165"/>
            </a:xfrm>
            <a:custGeom>
              <a:avLst/>
              <a:gdLst/>
              <a:ahLst/>
              <a:cxnLst/>
              <a:rect l="l" t="t" r="r" b="b"/>
              <a:pathLst>
                <a:path w="4073017" h="1447165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638092" y="1512782"/>
            <a:ext cx="2264977" cy="2263391"/>
            <a:chOff x="0" y="0"/>
            <a:chExt cx="2056320" cy="20548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056384" cy="2054860"/>
            </a:xfrm>
            <a:custGeom>
              <a:avLst/>
              <a:gdLst/>
              <a:ahLst/>
              <a:cxnLst/>
              <a:rect l="l" t="t" r="r" b="b"/>
              <a:pathLst>
                <a:path w="2056384" h="2054860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928304" y="4033124"/>
            <a:ext cx="4490302" cy="1596428"/>
            <a:chOff x="0" y="0"/>
            <a:chExt cx="4076640" cy="14493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76573" cy="1449324"/>
            </a:xfrm>
            <a:custGeom>
              <a:avLst/>
              <a:gdLst/>
              <a:ahLst/>
              <a:cxnLst/>
              <a:rect l="l" t="t" r="r" b="b"/>
              <a:pathLst>
                <a:path w="4076573" h="1449324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871949" y="3363782"/>
            <a:ext cx="2267356" cy="2265770"/>
            <a:chOff x="0" y="0"/>
            <a:chExt cx="2058480" cy="20570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058416" cy="2057146"/>
            </a:xfrm>
            <a:custGeom>
              <a:avLst/>
              <a:gdLst/>
              <a:ahLst/>
              <a:cxnLst/>
              <a:rect l="l" t="t" r="r" b="b"/>
              <a:pathLst>
                <a:path w="2058416" h="205714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90711" y="5888883"/>
            <a:ext cx="4489509" cy="1594842"/>
            <a:chOff x="0" y="0"/>
            <a:chExt cx="4075920" cy="144792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75811" cy="1447927"/>
            </a:xfrm>
            <a:custGeom>
              <a:avLst/>
              <a:gdLst/>
              <a:ahLst/>
              <a:cxnLst/>
              <a:rect l="l" t="t" r="r" b="b"/>
              <a:pathLst>
                <a:path w="4075811" h="1447927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001122" y="5217162"/>
            <a:ext cx="2264184" cy="2264184"/>
            <a:chOff x="0" y="0"/>
            <a:chExt cx="2055600" cy="20556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55622" cy="2055622"/>
            </a:xfrm>
            <a:custGeom>
              <a:avLst/>
              <a:gdLst/>
              <a:ahLst/>
              <a:cxnLst/>
              <a:rect l="l" t="t" r="r" b="b"/>
              <a:pathLst>
                <a:path w="2055622" h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53193" y="7739090"/>
            <a:ext cx="4487922" cy="1594049"/>
            <a:chOff x="0" y="0"/>
            <a:chExt cx="4074480" cy="1447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074414" cy="1447165"/>
            </a:xfrm>
            <a:custGeom>
              <a:avLst/>
              <a:gdLst/>
              <a:ahLst/>
              <a:cxnLst/>
              <a:rect l="l" t="t" r="r" b="b"/>
              <a:pathLst>
                <a:path w="4074414" h="1447165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238151" y="7067369"/>
            <a:ext cx="2263391" cy="2265770"/>
            <a:chOff x="0" y="0"/>
            <a:chExt cx="2054880" cy="20570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054860" cy="2057146"/>
            </a:xfrm>
            <a:custGeom>
              <a:avLst/>
              <a:gdLst/>
              <a:ahLst/>
              <a:cxnLst/>
              <a:rect l="l" t="t" r="r" b="b"/>
              <a:pathLst>
                <a:path w="2054860" h="2057146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8745932" y="7987856"/>
            <a:ext cx="2732632" cy="376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1"/>
              </a:lnSpc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Video 1</a:t>
            </a:r>
          </a:p>
        </p:txBody>
      </p:sp>
      <p:sp>
        <p:nvSpPr>
          <p:cNvPr id="30" name="Freeform 30"/>
          <p:cNvSpPr/>
          <p:nvPr/>
        </p:nvSpPr>
        <p:spPr>
          <a:xfrm>
            <a:off x="7007481" y="7667300"/>
            <a:ext cx="724731" cy="1065909"/>
          </a:xfrm>
          <a:custGeom>
            <a:avLst/>
            <a:gdLst/>
            <a:ahLst/>
            <a:cxnLst/>
            <a:rect l="l" t="t" r="r" b="b"/>
            <a:pathLst>
              <a:path w="724731" h="1065909">
                <a:moveTo>
                  <a:pt x="0" y="0"/>
                </a:moveTo>
                <a:lnTo>
                  <a:pt x="724731" y="0"/>
                </a:lnTo>
                <a:lnTo>
                  <a:pt x="724731" y="1065908"/>
                </a:lnTo>
                <a:lnTo>
                  <a:pt x="0" y="10659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TextBox 32"/>
          <p:cNvSpPr txBox="1"/>
          <p:nvPr/>
        </p:nvSpPr>
        <p:spPr>
          <a:xfrm>
            <a:off x="10505194" y="6166027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spc="229" dirty="0">
                <a:solidFill>
                  <a:srgbClr val="231F20"/>
                </a:solidFill>
                <a:latin typeface="Open Sauce Bold"/>
              </a:rPr>
              <a:t>Video 2</a:t>
            </a:r>
            <a:endParaRPr lang="en-US" sz="2341" u="none" spc="229" dirty="0">
              <a:solidFill>
                <a:srgbClr val="231F20"/>
              </a:solidFill>
              <a:latin typeface="Open Sauce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2377430" y="4323617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u="none" spc="229" dirty="0">
                <a:solidFill>
                  <a:srgbClr val="231F20"/>
                </a:solidFill>
                <a:latin typeface="Open Sauce Bold"/>
              </a:rPr>
              <a:t>Video 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052289" y="2476104"/>
            <a:ext cx="2732632" cy="3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231"/>
              </a:lnSpc>
              <a:spcBef>
                <a:spcPct val="0"/>
              </a:spcBef>
            </a:pPr>
            <a:r>
              <a:rPr lang="en-US" sz="2341" u="none" spc="229" dirty="0">
                <a:solidFill>
                  <a:srgbClr val="231F20"/>
                </a:solidFill>
                <a:latin typeface="Open Sauce Bold"/>
              </a:rPr>
              <a:t>Video 4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78433" y="4859913"/>
            <a:ext cx="5488313" cy="728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28"/>
              </a:lnSpc>
            </a:pPr>
            <a:r>
              <a:rPr lang="en-US" sz="5684" spc="198" dirty="0">
                <a:solidFill>
                  <a:srgbClr val="040506"/>
                </a:solidFill>
                <a:latin typeface="Codec Pro ExtraBold"/>
              </a:rPr>
              <a:t>Campus Travel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178433" y="5684865"/>
            <a:ext cx="3164368" cy="1256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</a:rPr>
              <a:t>Please download the Excel File: Campus Travel Ticket Sales – Student file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45932" y="8431212"/>
            <a:ext cx="7332268" cy="615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</a:rPr>
              <a:t>Follows steps 1-5: Exploring the dataset, and using a data model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505194" y="6587543"/>
            <a:ext cx="6030206" cy="936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</a:rPr>
              <a:t>Creating a pivot table that uses both tables to answer the question of day-of-the-week ticket sales.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377430" y="4649273"/>
            <a:ext cx="4097457" cy="936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</a:rPr>
              <a:t>Follows steps 8-9. Setting up lots of pivot tables and charts.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052289" y="2857434"/>
            <a:ext cx="2961949" cy="93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45"/>
              </a:lnSpc>
            </a:pPr>
            <a:r>
              <a:rPr lang="en-US" sz="1844" spc="180" dirty="0">
                <a:solidFill>
                  <a:srgbClr val="231F20"/>
                </a:solidFill>
                <a:latin typeface="Open Sauce"/>
              </a:rPr>
              <a:t>Developing charts with a consistent look and feel.</a:t>
            </a:r>
          </a:p>
        </p:txBody>
      </p:sp>
      <p:pic>
        <p:nvPicPr>
          <p:cNvPr id="42" name="Graphic 41" descr="Research with solid fill">
            <a:extLst>
              <a:ext uri="{FF2B5EF4-FFF2-40B4-BE49-F238E27FC236}">
                <a16:creationId xmlns:a16="http://schemas.microsoft.com/office/drawing/2014/main" id="{8A49908F-0EC6-80DC-218C-BBC9F92DD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01520" y="5614232"/>
            <a:ext cx="1370429" cy="1370429"/>
          </a:xfrm>
          <a:prstGeom prst="rect">
            <a:avLst/>
          </a:prstGeom>
        </p:spPr>
      </p:pic>
      <p:pic>
        <p:nvPicPr>
          <p:cNvPr id="44" name="Graphic 43" descr="Bar graph with upward trend with solid fill">
            <a:extLst>
              <a:ext uri="{FF2B5EF4-FFF2-40B4-BE49-F238E27FC236}">
                <a16:creationId xmlns:a16="http://schemas.microsoft.com/office/drawing/2014/main" id="{9AB10E3B-0B50-0B3D-C82E-DE7A2148AC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25067" y="3895549"/>
            <a:ext cx="1342140" cy="1342140"/>
          </a:xfrm>
          <a:prstGeom prst="rect">
            <a:avLst/>
          </a:prstGeom>
        </p:spPr>
      </p:pic>
      <p:pic>
        <p:nvPicPr>
          <p:cNvPr id="46" name="Picture 45" descr="A black and blue drawing of a presentation board&#10;&#10;Description automatically generated">
            <a:extLst>
              <a:ext uri="{FF2B5EF4-FFF2-40B4-BE49-F238E27FC236}">
                <a16:creationId xmlns:a16="http://schemas.microsoft.com/office/drawing/2014/main" id="{A00CDA38-5866-A71C-C24A-0DF06CA598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028" y="2071558"/>
            <a:ext cx="1186133" cy="111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 flipV="1">
            <a:off x="-3801253" y="0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4486747" y="3541505"/>
            <a:ext cx="7602505" cy="6745495"/>
          </a:xfrm>
          <a:custGeom>
            <a:avLst/>
            <a:gdLst/>
            <a:ahLst/>
            <a:cxnLst/>
            <a:rect l="l" t="t" r="r" b="b"/>
            <a:pathLst>
              <a:path w="7602505" h="674549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C1233330-3D95-AC7F-D204-DBBD96D59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537527"/>
            <a:ext cx="13950677" cy="947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8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9211867" y="-207893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51102" y="2287456"/>
            <a:ext cx="5435861" cy="1981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</a:pPr>
            <a:r>
              <a:rPr lang="en-US" sz="8174" spc="882" dirty="0">
                <a:solidFill>
                  <a:srgbClr val="231F20"/>
                </a:solidFill>
                <a:latin typeface="Arial Black" panose="020B0A04020102020204" pitchFamily="34" charset="0"/>
              </a:rPr>
              <a:t>THANK YOU</a:t>
            </a:r>
          </a:p>
        </p:txBody>
      </p:sp>
      <p:grpSp>
        <p:nvGrpSpPr>
          <p:cNvPr id="9" name="Group 9"/>
          <p:cNvGrpSpPr/>
          <p:nvPr/>
        </p:nvGrpSpPr>
        <p:grpSpPr>
          <a:xfrm rot="773821">
            <a:off x="9590042" y="3569370"/>
            <a:ext cx="2993175" cy="8482349"/>
            <a:chOff x="0" y="0"/>
            <a:chExt cx="82656" cy="22340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773821">
            <a:off x="1869503" y="902325"/>
            <a:ext cx="313833" cy="8482349"/>
            <a:chOff x="0" y="0"/>
            <a:chExt cx="82656" cy="22340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2656" cy="2234034"/>
            </a:xfrm>
            <a:custGeom>
              <a:avLst/>
              <a:gdLst/>
              <a:ahLst/>
              <a:cxnLst/>
              <a:rect l="l" t="t" r="r" b="b"/>
              <a:pathLst>
                <a:path w="82656" h="2234034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397D5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70883" y="554166"/>
            <a:ext cx="2969056" cy="93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47"/>
              </a:lnSpc>
            </a:pPr>
            <a:r>
              <a:rPr lang="en-US" sz="2748" spc="137" dirty="0">
                <a:solidFill>
                  <a:srgbClr val="1C5739"/>
                </a:solidFill>
                <a:latin typeface="Open Sauce"/>
              </a:rPr>
              <a:t>Campus Travel Case Study</a:t>
            </a:r>
          </a:p>
        </p:txBody>
      </p:sp>
      <p:sp>
        <p:nvSpPr>
          <p:cNvPr id="19" name="Freeform 19"/>
          <p:cNvSpPr/>
          <p:nvPr/>
        </p:nvSpPr>
        <p:spPr>
          <a:xfrm>
            <a:off x="841959" y="6036641"/>
            <a:ext cx="2801925" cy="2801925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3670" y="0"/>
                  <a:pt x="0" y="1424940"/>
                  <a:pt x="0" y="3175000"/>
                </a:cubicBezTo>
                <a:cubicBezTo>
                  <a:pt x="0" y="4925060"/>
                  <a:pt x="1423670" y="6350000"/>
                  <a:pt x="3175000" y="6350000"/>
                </a:cubicBezTo>
                <a:cubicBezTo>
                  <a:pt x="4925060" y="6350000"/>
                  <a:pt x="6350000" y="4926330"/>
                  <a:pt x="6350000" y="3175000"/>
                </a:cubicBezTo>
                <a:cubicBezTo>
                  <a:pt x="6350000" y="1424940"/>
                  <a:pt x="4926330" y="0"/>
                  <a:pt x="3175000" y="0"/>
                </a:cubicBezTo>
                <a:close/>
                <a:moveTo>
                  <a:pt x="3175000" y="5833110"/>
                </a:moveTo>
                <a:cubicBezTo>
                  <a:pt x="1709420" y="5833110"/>
                  <a:pt x="516890" y="4640580"/>
                  <a:pt x="516890" y="3175000"/>
                </a:cubicBezTo>
                <a:cubicBezTo>
                  <a:pt x="516890" y="1709420"/>
                  <a:pt x="1709420" y="516890"/>
                  <a:pt x="3175000" y="516890"/>
                </a:cubicBezTo>
                <a:cubicBezTo>
                  <a:pt x="4640580" y="516890"/>
                  <a:pt x="5833110" y="1709420"/>
                  <a:pt x="5833110" y="3175000"/>
                </a:cubicBezTo>
                <a:cubicBezTo>
                  <a:pt x="5833110" y="4640580"/>
                  <a:pt x="4640580" y="5833110"/>
                  <a:pt x="3175000" y="5833110"/>
                </a:cubicBezTo>
                <a:close/>
              </a:path>
            </a:pathLst>
          </a:custGeom>
          <a:solidFill>
            <a:srgbClr val="397D5A"/>
          </a:solid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3899355" y="7012884"/>
            <a:ext cx="3014192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jmitchell@smwc.edu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57862" y="7542074"/>
            <a:ext cx="4731789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Saint Mary-of-the-Woods College</a:t>
            </a:r>
          </a:p>
        </p:txBody>
      </p:sp>
      <p:sp>
        <p:nvSpPr>
          <p:cNvPr id="24" name="Freeform 24"/>
          <p:cNvSpPr/>
          <p:nvPr/>
        </p:nvSpPr>
        <p:spPr>
          <a:xfrm>
            <a:off x="13254845" y="7497277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3279035" y="7012163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3279035" y="6482755"/>
            <a:ext cx="5857379" cy="41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Jennie Mitchell, Ph.D.</a:t>
            </a:r>
          </a:p>
        </p:txBody>
      </p:sp>
      <p:pic>
        <p:nvPicPr>
          <p:cNvPr id="30" name="Picture 29" descr="A hand holding a black card&#10;&#10;Description automatically generated">
            <a:extLst>
              <a:ext uri="{FF2B5EF4-FFF2-40B4-BE49-F238E27FC236}">
                <a16:creationId xmlns:a16="http://schemas.microsoft.com/office/drawing/2014/main" id="{2ED954C3-E08F-B731-395C-0588EB3832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616" y="6879367"/>
            <a:ext cx="1510240" cy="2301318"/>
          </a:xfrm>
          <a:prstGeom prst="rect">
            <a:avLst/>
          </a:prstGeom>
        </p:spPr>
      </p:pic>
      <p:pic>
        <p:nvPicPr>
          <p:cNvPr id="29" name="Picture 28" descr="A group of people in front of a city&#10;&#10;Description automatically generated">
            <a:extLst>
              <a:ext uri="{FF2B5EF4-FFF2-40B4-BE49-F238E27FC236}">
                <a16:creationId xmlns:a16="http://schemas.microsoft.com/office/drawing/2014/main" id="{14DA767B-6275-7F28-AAC6-8A0A010B6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471" y="647700"/>
            <a:ext cx="7234311" cy="4825285"/>
          </a:xfrm>
          <a:prstGeom prst="rect">
            <a:avLst/>
          </a:prstGeom>
        </p:spPr>
      </p:pic>
      <p:grpSp>
        <p:nvGrpSpPr>
          <p:cNvPr id="31" name="Group 6">
            <a:extLst>
              <a:ext uri="{FF2B5EF4-FFF2-40B4-BE49-F238E27FC236}">
                <a16:creationId xmlns:a16="http://schemas.microsoft.com/office/drawing/2014/main" id="{78D32B37-73CA-AD42-ED41-B2F9A9B11015}"/>
              </a:ext>
            </a:extLst>
          </p:cNvPr>
          <p:cNvGrpSpPr/>
          <p:nvPr/>
        </p:nvGrpSpPr>
        <p:grpSpPr>
          <a:xfrm rot="756955">
            <a:off x="-7296349" y="-2336808"/>
            <a:ext cx="9195164" cy="12831921"/>
            <a:chOff x="0" y="0"/>
            <a:chExt cx="5537802" cy="3379601"/>
          </a:xfrm>
        </p:grpSpPr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3278D4A3-3FE0-070B-A6B8-C975A1589EF0}"/>
                </a:ext>
              </a:extLst>
            </p:cNvPr>
            <p:cNvSpPr/>
            <p:nvPr/>
          </p:nvSpPr>
          <p:spPr>
            <a:xfrm>
              <a:off x="0" y="0"/>
              <a:ext cx="5537802" cy="3379601"/>
            </a:xfrm>
            <a:custGeom>
              <a:avLst/>
              <a:gdLst/>
              <a:ahLst/>
              <a:cxnLst/>
              <a:rect l="l" t="t" r="r" b="b"/>
              <a:pathLst>
                <a:path w="5537802" h="3379601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1C573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1F811AE3-D0C6-CFF0-22A3-0F62BB6458E5}"/>
                </a:ext>
              </a:extLst>
            </p:cNvPr>
            <p:cNvSpPr txBox="1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35" name="TextBox 28">
            <a:extLst>
              <a:ext uri="{FF2B5EF4-FFF2-40B4-BE49-F238E27FC236}">
                <a16:creationId xmlns:a16="http://schemas.microsoft.com/office/drawing/2014/main" id="{EFC86650-D694-606F-D3EF-7488814E1A15}"/>
              </a:ext>
            </a:extLst>
          </p:cNvPr>
          <p:cNvSpPr txBox="1"/>
          <p:nvPr/>
        </p:nvSpPr>
        <p:spPr>
          <a:xfrm>
            <a:off x="13296135" y="8253203"/>
            <a:ext cx="5857379" cy="415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8"/>
              </a:lnSpc>
            </a:pPr>
            <a:r>
              <a:rPr lang="en-US" sz="2477" dirty="0">
                <a:solidFill>
                  <a:srgbClr val="000000"/>
                </a:solidFill>
                <a:latin typeface="Montserrat Light Bold"/>
              </a:rPr>
              <a:t>Trent Deckard</a:t>
            </a:r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id="{4640AB3B-BAB5-2153-5285-5327C80C894E}"/>
              </a:ext>
            </a:extLst>
          </p:cNvPr>
          <p:cNvSpPr txBox="1"/>
          <p:nvPr/>
        </p:nvSpPr>
        <p:spPr>
          <a:xfrm>
            <a:off x="14038626" y="8840527"/>
            <a:ext cx="4452916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Trent.deckard@smwc.edu</a:t>
            </a:r>
          </a:p>
        </p:txBody>
      </p:sp>
      <p:sp>
        <p:nvSpPr>
          <p:cNvPr id="37" name="Freeform 25">
            <a:extLst>
              <a:ext uri="{FF2B5EF4-FFF2-40B4-BE49-F238E27FC236}">
                <a16:creationId xmlns:a16="http://schemas.microsoft.com/office/drawing/2014/main" id="{0C124862-CD6B-03CD-4B5A-C900D17CC2F4}"/>
              </a:ext>
            </a:extLst>
          </p:cNvPr>
          <p:cNvSpPr/>
          <p:nvPr/>
        </p:nvSpPr>
        <p:spPr>
          <a:xfrm>
            <a:off x="13335000" y="8817386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4">
            <a:extLst>
              <a:ext uri="{FF2B5EF4-FFF2-40B4-BE49-F238E27FC236}">
                <a16:creationId xmlns:a16="http://schemas.microsoft.com/office/drawing/2014/main" id="{6B0B3626-D463-71DE-3B2C-8443339C8E13}"/>
              </a:ext>
            </a:extLst>
          </p:cNvPr>
          <p:cNvSpPr/>
          <p:nvPr/>
        </p:nvSpPr>
        <p:spPr>
          <a:xfrm>
            <a:off x="13315756" y="9333402"/>
            <a:ext cx="384955" cy="384955"/>
          </a:xfrm>
          <a:custGeom>
            <a:avLst/>
            <a:gdLst/>
            <a:ahLst/>
            <a:cxnLst/>
            <a:rect l="l" t="t" r="r" b="b"/>
            <a:pathLst>
              <a:path w="384955" h="384955">
                <a:moveTo>
                  <a:pt x="0" y="0"/>
                </a:moveTo>
                <a:lnTo>
                  <a:pt x="384955" y="0"/>
                </a:lnTo>
                <a:lnTo>
                  <a:pt x="384955" y="384955"/>
                </a:lnTo>
                <a:lnTo>
                  <a:pt x="0" y="384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7CE3BCB9-412A-A4A5-2887-CFAE03359E2C}"/>
              </a:ext>
            </a:extLst>
          </p:cNvPr>
          <p:cNvSpPr txBox="1"/>
          <p:nvPr/>
        </p:nvSpPr>
        <p:spPr>
          <a:xfrm>
            <a:off x="13841829" y="9378199"/>
            <a:ext cx="4731789" cy="340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08"/>
              </a:lnSpc>
            </a:pPr>
            <a:r>
              <a:rPr lang="en-US" sz="2077" dirty="0">
                <a:solidFill>
                  <a:srgbClr val="000000"/>
                </a:solidFill>
                <a:latin typeface="Open Sauce"/>
              </a:rPr>
              <a:t>Saint Mary-of-the-Woods College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5285</TotalTime>
  <Words>726</Words>
  <Application>Microsoft Office PowerPoint</Application>
  <PresentationFormat>Custom</PresentationFormat>
  <Paragraphs>106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Codec Pro ExtraBold Italics</vt:lpstr>
      <vt:lpstr>Arial Black</vt:lpstr>
      <vt:lpstr>Arial</vt:lpstr>
      <vt:lpstr>Garamond</vt:lpstr>
      <vt:lpstr>Calibri</vt:lpstr>
      <vt:lpstr>Codec Pro ExtraBold</vt:lpstr>
      <vt:lpstr>Montserrat Light Bold</vt:lpstr>
      <vt:lpstr>Open Sauce Italics</vt:lpstr>
      <vt:lpstr>Open Sauce Bold</vt:lpstr>
      <vt:lpstr>Open Sauce</vt:lpstr>
      <vt:lpstr>Montserrat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minimalist professional Business Proposal Presentation</dc:title>
  <cp:lastModifiedBy>Jennie Mitchell</cp:lastModifiedBy>
  <cp:revision>3</cp:revision>
  <dcterms:created xsi:type="dcterms:W3CDTF">2006-08-16T00:00:00Z</dcterms:created>
  <dcterms:modified xsi:type="dcterms:W3CDTF">2025-06-01T13:08:56Z</dcterms:modified>
  <dc:identifier>DAF6FTwx1oU</dc:identifier>
</cp:coreProperties>
</file>