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71" r:id="rId4"/>
    <p:sldId id="279" r:id="rId5"/>
    <p:sldId id="280" r:id="rId6"/>
    <p:sldId id="264" r:id="rId7"/>
    <p:sldId id="265" r:id="rId8"/>
    <p:sldId id="281" r:id="rId9"/>
    <p:sldId id="282" r:id="rId10"/>
    <p:sldId id="260" r:id="rId11"/>
    <p:sldId id="272" r:id="rId12"/>
    <p:sldId id="283" r:id="rId13"/>
    <p:sldId id="273" r:id="rId14"/>
    <p:sldId id="274" r:id="rId15"/>
    <p:sldId id="275" r:id="rId16"/>
    <p:sldId id="276" r:id="rId17"/>
    <p:sldId id="277" r:id="rId18"/>
    <p:sldId id="284" r:id="rId19"/>
    <p:sldId id="285" r:id="rId20"/>
    <p:sldId id="278" r:id="rId21"/>
    <p:sldId id="286" r:id="rId22"/>
    <p:sldId id="261" r:id="rId23"/>
    <p:sldId id="262" r:id="rId24"/>
    <p:sldId id="268" r:id="rId25"/>
  </p:sldIdLst>
  <p:sldSz cx="13716000" cy="10287000"/>
  <p:notesSz cx="6858000" cy="9144000"/>
  <p:embeddedFontLst>
    <p:embeddedFont>
      <p:font typeface="Arial Black" panose="020B0A04020102020204" pitchFamily="34" charset="0"/>
      <p:bold r:id="rId27"/>
    </p:embeddedFont>
    <p:embeddedFont>
      <p:font typeface="Codec Pro ExtraBold" panose="020B0604020202020204" charset="0"/>
      <p:regular r:id="rId28"/>
    </p:embeddedFont>
    <p:embeddedFont>
      <p:font typeface="Garamond" panose="02020404030301010803" pitchFamily="18" charset="0"/>
      <p:regular r:id="rId29"/>
      <p:bold r:id="rId30"/>
      <p:italic r:id="rId31"/>
    </p:embeddedFont>
    <p:embeddedFont>
      <p:font typeface="Montserrat Light" panose="00000400000000000000" pitchFamily="2" charset="0"/>
      <p:regular r:id="rId32"/>
      <p:italic r:id="rId33"/>
    </p:embeddedFont>
    <p:embeddedFont>
      <p:font typeface="Montserrat Light Bold" panose="020B0604020202020204" charset="0"/>
      <p:regular r:id="rId34"/>
    </p:embeddedFont>
    <p:embeddedFont>
      <p:font typeface="Open Sauce" panose="020B0604020202020204" charset="0"/>
      <p:regular r:id="rId35"/>
    </p:embeddedFont>
    <p:embeddedFont>
      <p:font typeface="Open Sauce Bold" panose="020B0604020202020204" charset="0"/>
      <p:regular r:id="rId36"/>
    </p:embeddedFont>
    <p:embeddedFont>
      <p:font typeface="Open Sauce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D5A"/>
    <a:srgbClr val="F2F2F2"/>
    <a:srgbClr val="1C5739"/>
    <a:srgbClr val="FD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33340-883D-466B-A3DB-CEF5FAEF3EA1}" v="13" dt="2025-06-18T17:54:2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2" autoAdjust="0"/>
  </p:normalViewPr>
  <p:slideViewPr>
    <p:cSldViewPr>
      <p:cViewPr varScale="1">
        <p:scale>
          <a:sx n="78" d="100"/>
          <a:sy n="78" d="100"/>
        </p:scale>
        <p:origin x="2556" y="108"/>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Mitchell" userId="a70c2a12-612a-4248-9f29-3318fb34994f" providerId="ADAL" clId="{80F33340-883D-466B-A3DB-CEF5FAEF3EA1}"/>
    <pc:docChg chg="undo custSel delSld modSld sldOrd">
      <pc:chgData name="Jennie Mitchell" userId="a70c2a12-612a-4248-9f29-3318fb34994f" providerId="ADAL" clId="{80F33340-883D-466B-A3DB-CEF5FAEF3EA1}" dt="2025-06-18T17:56:11.968" v="595" actId="47"/>
      <pc:docMkLst>
        <pc:docMk/>
      </pc:docMkLst>
      <pc:sldChg chg="modSp mod">
        <pc:chgData name="Jennie Mitchell" userId="a70c2a12-612a-4248-9f29-3318fb34994f" providerId="ADAL" clId="{80F33340-883D-466B-A3DB-CEF5FAEF3EA1}" dt="2025-06-18T15:19:46.264" v="11" actId="14100"/>
        <pc:sldMkLst>
          <pc:docMk/>
          <pc:sldMk cId="0" sldId="257"/>
        </pc:sldMkLst>
        <pc:spChg chg="mod">
          <ac:chgData name="Jennie Mitchell" userId="a70c2a12-612a-4248-9f29-3318fb34994f" providerId="ADAL" clId="{80F33340-883D-466B-A3DB-CEF5FAEF3EA1}" dt="2025-06-18T15:19:46.264" v="11" actId="14100"/>
          <ac:spMkLst>
            <pc:docMk/>
            <pc:sldMk cId="0" sldId="257"/>
            <ac:spMk id="21" creationId="{00000000-0000-0000-0000-000000000000}"/>
          </ac:spMkLst>
        </pc:spChg>
        <pc:spChg chg="mod">
          <ac:chgData name="Jennie Mitchell" userId="a70c2a12-612a-4248-9f29-3318fb34994f" providerId="ADAL" clId="{80F33340-883D-466B-A3DB-CEF5FAEF3EA1}" dt="2025-06-18T15:19:39.358" v="10" actId="14100"/>
          <ac:spMkLst>
            <pc:docMk/>
            <pc:sldMk cId="0" sldId="257"/>
            <ac:spMk id="22" creationId="{00000000-0000-0000-0000-000000000000}"/>
          </ac:spMkLst>
        </pc:spChg>
        <pc:spChg chg="mod">
          <ac:chgData name="Jennie Mitchell" userId="a70c2a12-612a-4248-9f29-3318fb34994f" providerId="ADAL" clId="{80F33340-883D-466B-A3DB-CEF5FAEF3EA1}" dt="2025-06-18T15:19:37.027" v="9" actId="14100"/>
          <ac:spMkLst>
            <pc:docMk/>
            <pc:sldMk cId="0" sldId="257"/>
            <ac:spMk id="23" creationId="{00000000-0000-0000-0000-000000000000}"/>
          </ac:spMkLst>
        </pc:spChg>
        <pc:spChg chg="mod">
          <ac:chgData name="Jennie Mitchell" userId="a70c2a12-612a-4248-9f29-3318fb34994f" providerId="ADAL" clId="{80F33340-883D-466B-A3DB-CEF5FAEF3EA1}" dt="2025-06-18T15:19:33.827" v="8" actId="14100"/>
          <ac:spMkLst>
            <pc:docMk/>
            <pc:sldMk cId="0" sldId="257"/>
            <ac:spMk id="25" creationId="{00000000-0000-0000-0000-000000000000}"/>
          </ac:spMkLst>
        </pc:spChg>
        <pc:spChg chg="mod">
          <ac:chgData name="Jennie Mitchell" userId="a70c2a12-612a-4248-9f29-3318fb34994f" providerId="ADAL" clId="{80F33340-883D-466B-A3DB-CEF5FAEF3EA1}" dt="2025-06-18T15:19:28.790" v="7" actId="14100"/>
          <ac:spMkLst>
            <pc:docMk/>
            <pc:sldMk cId="0" sldId="257"/>
            <ac:spMk id="26" creationId="{EC67E1EA-8FD8-248D-41EA-977BE7A6B029}"/>
          </ac:spMkLst>
        </pc:spChg>
        <pc:picChg chg="mod">
          <ac:chgData name="Jennie Mitchell" userId="a70c2a12-612a-4248-9f29-3318fb34994f" providerId="ADAL" clId="{80F33340-883D-466B-A3DB-CEF5FAEF3EA1}" dt="2025-06-18T15:18:56.064" v="2" actId="1076"/>
          <ac:picMkLst>
            <pc:docMk/>
            <pc:sldMk cId="0" sldId="257"/>
            <ac:picMk id="28" creationId="{DA35D314-02A4-2961-83A7-84E56121E345}"/>
          </ac:picMkLst>
        </pc:picChg>
      </pc:sldChg>
      <pc:sldChg chg="del">
        <pc:chgData name="Jennie Mitchell" userId="a70c2a12-612a-4248-9f29-3318fb34994f" providerId="ADAL" clId="{80F33340-883D-466B-A3DB-CEF5FAEF3EA1}" dt="2025-06-18T17:56:08.147" v="592" actId="47"/>
        <pc:sldMkLst>
          <pc:docMk/>
          <pc:sldMk cId="0" sldId="258"/>
        </pc:sldMkLst>
      </pc:sldChg>
      <pc:sldChg chg="del">
        <pc:chgData name="Jennie Mitchell" userId="a70c2a12-612a-4248-9f29-3318fb34994f" providerId="ADAL" clId="{80F33340-883D-466B-A3DB-CEF5FAEF3EA1}" dt="2025-06-18T17:56:09.483" v="593" actId="47"/>
        <pc:sldMkLst>
          <pc:docMk/>
          <pc:sldMk cId="0" sldId="259"/>
        </pc:sldMkLst>
      </pc:sldChg>
      <pc:sldChg chg="del">
        <pc:chgData name="Jennie Mitchell" userId="a70c2a12-612a-4248-9f29-3318fb34994f" providerId="ADAL" clId="{80F33340-883D-466B-A3DB-CEF5FAEF3EA1}" dt="2025-06-18T17:56:06.505" v="591" actId="47"/>
        <pc:sldMkLst>
          <pc:docMk/>
          <pc:sldMk cId="0" sldId="263"/>
        </pc:sldMkLst>
      </pc:sldChg>
      <pc:sldChg chg="addSp delSp modSp mod ord modShow modNotesTx">
        <pc:chgData name="Jennie Mitchell" userId="a70c2a12-612a-4248-9f29-3318fb34994f" providerId="ADAL" clId="{80F33340-883D-466B-A3DB-CEF5FAEF3EA1}" dt="2025-06-18T15:43:10.239" v="546"/>
        <pc:sldMkLst>
          <pc:docMk/>
          <pc:sldMk cId="0" sldId="264"/>
        </pc:sldMkLst>
        <pc:spChg chg="del">
          <ac:chgData name="Jennie Mitchell" userId="a70c2a12-612a-4248-9f29-3318fb34994f" providerId="ADAL" clId="{80F33340-883D-466B-A3DB-CEF5FAEF3EA1}" dt="2025-06-18T15:28:41.369" v="246" actId="478"/>
          <ac:spMkLst>
            <pc:docMk/>
            <pc:sldMk cId="0" sldId="264"/>
            <ac:spMk id="2" creationId="{00000000-0000-0000-0000-000000000000}"/>
          </ac:spMkLst>
        </pc:spChg>
        <pc:spChg chg="add del mod">
          <ac:chgData name="Jennie Mitchell" userId="a70c2a12-612a-4248-9f29-3318fb34994f" providerId="ADAL" clId="{80F33340-883D-466B-A3DB-CEF5FAEF3EA1}" dt="2025-06-18T15:38:59.425" v="406" actId="1076"/>
          <ac:spMkLst>
            <pc:docMk/>
            <pc:sldMk cId="0" sldId="264"/>
            <ac:spMk id="5" creationId="{00000000-0000-0000-0000-000000000000}"/>
          </ac:spMkLst>
        </pc:spChg>
        <pc:spChg chg="add del mod">
          <ac:chgData name="Jennie Mitchell" userId="a70c2a12-612a-4248-9f29-3318fb34994f" providerId="ADAL" clId="{80F33340-883D-466B-A3DB-CEF5FAEF3EA1}" dt="2025-06-18T15:39:30.572" v="411" actId="1076"/>
          <ac:spMkLst>
            <pc:docMk/>
            <pc:sldMk cId="0" sldId="264"/>
            <ac:spMk id="6" creationId="{00000000-0000-0000-0000-000000000000}"/>
          </ac:spMkLst>
        </pc:spChg>
        <pc:spChg chg="mod">
          <ac:chgData name="Jennie Mitchell" userId="a70c2a12-612a-4248-9f29-3318fb34994f" providerId="ADAL" clId="{80F33340-883D-466B-A3DB-CEF5FAEF3EA1}" dt="2025-06-18T15:42:06.591" v="526" actId="1076"/>
          <ac:spMkLst>
            <pc:docMk/>
            <pc:sldMk cId="0" sldId="264"/>
            <ac:spMk id="7" creationId="{00000000-0000-0000-0000-000000000000}"/>
          </ac:spMkLst>
        </pc:spChg>
        <pc:spChg chg="mod">
          <ac:chgData name="Jennie Mitchell" userId="a70c2a12-612a-4248-9f29-3318fb34994f" providerId="ADAL" clId="{80F33340-883D-466B-A3DB-CEF5FAEF3EA1}" dt="2025-06-18T15:42:11.479" v="527" actId="1076"/>
          <ac:spMkLst>
            <pc:docMk/>
            <pc:sldMk cId="0" sldId="264"/>
            <ac:spMk id="8" creationId="{00000000-0000-0000-0000-000000000000}"/>
          </ac:spMkLst>
        </pc:spChg>
        <pc:spChg chg="mod">
          <ac:chgData name="Jennie Mitchell" userId="a70c2a12-612a-4248-9f29-3318fb34994f" providerId="ADAL" clId="{80F33340-883D-466B-A3DB-CEF5FAEF3EA1}" dt="2025-06-18T15:39:25.096" v="410" actId="1076"/>
          <ac:spMkLst>
            <pc:docMk/>
            <pc:sldMk cId="0" sldId="264"/>
            <ac:spMk id="10" creationId="{00000000-0000-0000-0000-000000000000}"/>
          </ac:spMkLst>
        </pc:spChg>
        <pc:spChg chg="add mod">
          <ac:chgData name="Jennie Mitchell" userId="a70c2a12-612a-4248-9f29-3318fb34994f" providerId="ADAL" clId="{80F33340-883D-466B-A3DB-CEF5FAEF3EA1}" dt="2025-06-18T15:39:18.480" v="409" actId="1076"/>
          <ac:spMkLst>
            <pc:docMk/>
            <pc:sldMk cId="0" sldId="264"/>
            <ac:spMk id="11" creationId="{60B17C18-ABDB-DA75-A316-E032F816E780}"/>
          </ac:spMkLst>
        </pc:spChg>
        <pc:spChg chg="add mod">
          <ac:chgData name="Jennie Mitchell" userId="a70c2a12-612a-4248-9f29-3318fb34994f" providerId="ADAL" clId="{80F33340-883D-466B-A3DB-CEF5FAEF3EA1}" dt="2025-06-18T15:38:14.948" v="401" actId="571"/>
          <ac:spMkLst>
            <pc:docMk/>
            <pc:sldMk cId="0" sldId="264"/>
            <ac:spMk id="16" creationId="{3256CC90-373A-01A0-A883-471D6A9FC4B4}"/>
          </ac:spMkLst>
        </pc:spChg>
        <pc:spChg chg="mod">
          <ac:chgData name="Jennie Mitchell" userId="a70c2a12-612a-4248-9f29-3318fb34994f" providerId="ADAL" clId="{80F33340-883D-466B-A3DB-CEF5FAEF3EA1}" dt="2025-06-18T15:38:14.948" v="401" actId="571"/>
          <ac:spMkLst>
            <pc:docMk/>
            <pc:sldMk cId="0" sldId="264"/>
            <ac:spMk id="18" creationId="{299924D5-D18C-CC29-87F2-451DE9B8E5E5}"/>
          </ac:spMkLst>
        </pc:spChg>
        <pc:spChg chg="mod">
          <ac:chgData name="Jennie Mitchell" userId="a70c2a12-612a-4248-9f29-3318fb34994f" providerId="ADAL" clId="{80F33340-883D-466B-A3DB-CEF5FAEF3EA1}" dt="2025-06-18T15:38:14.948" v="401" actId="571"/>
          <ac:spMkLst>
            <pc:docMk/>
            <pc:sldMk cId="0" sldId="264"/>
            <ac:spMk id="19" creationId="{6D403A99-7B00-D933-052E-94614D8D9CB0}"/>
          </ac:spMkLst>
        </pc:spChg>
        <pc:spChg chg="mod">
          <ac:chgData name="Jennie Mitchell" userId="a70c2a12-612a-4248-9f29-3318fb34994f" providerId="ADAL" clId="{80F33340-883D-466B-A3DB-CEF5FAEF3EA1}" dt="2025-06-18T15:38:14.948" v="401" actId="571"/>
          <ac:spMkLst>
            <pc:docMk/>
            <pc:sldMk cId="0" sldId="264"/>
            <ac:spMk id="20" creationId="{85E22DB8-6610-999C-8F26-B55ED5115646}"/>
          </ac:spMkLst>
        </pc:spChg>
        <pc:spChg chg="add mod">
          <ac:chgData name="Jennie Mitchell" userId="a70c2a12-612a-4248-9f29-3318fb34994f" providerId="ADAL" clId="{80F33340-883D-466B-A3DB-CEF5FAEF3EA1}" dt="2025-06-18T15:38:10.003" v="397" actId="571"/>
          <ac:spMkLst>
            <pc:docMk/>
            <pc:sldMk cId="0" sldId="264"/>
            <ac:spMk id="21" creationId="{89984A2F-39EF-BEA3-135A-CA989BC2AF6D}"/>
          </ac:spMkLst>
        </pc:spChg>
        <pc:spChg chg="add mod">
          <ac:chgData name="Jennie Mitchell" userId="a70c2a12-612a-4248-9f29-3318fb34994f" providerId="ADAL" clId="{80F33340-883D-466B-A3DB-CEF5FAEF3EA1}" dt="2025-06-18T15:41:26.500" v="524" actId="20577"/>
          <ac:spMkLst>
            <pc:docMk/>
            <pc:sldMk cId="0" sldId="264"/>
            <ac:spMk id="22" creationId="{55A3473A-9BEA-E153-19E5-8A0A9B745B7F}"/>
          </ac:spMkLst>
        </pc:spChg>
        <pc:grpChg chg="add mod">
          <ac:chgData name="Jennie Mitchell" userId="a70c2a12-612a-4248-9f29-3318fb34994f" providerId="ADAL" clId="{80F33340-883D-466B-A3DB-CEF5FAEF3EA1}" dt="2025-06-18T15:38:53.599" v="405" actId="1076"/>
          <ac:grpSpMkLst>
            <pc:docMk/>
            <pc:sldMk cId="0" sldId="264"/>
            <ac:grpSpMk id="15" creationId="{5101DDC0-7691-1C4E-10FD-2082CEB8554E}"/>
          </ac:grpSpMkLst>
        </pc:grpChg>
        <pc:grpChg chg="add mod">
          <ac:chgData name="Jennie Mitchell" userId="a70c2a12-612a-4248-9f29-3318fb34994f" providerId="ADAL" clId="{80F33340-883D-466B-A3DB-CEF5FAEF3EA1}" dt="2025-06-18T15:38:14.948" v="401" actId="571"/>
          <ac:grpSpMkLst>
            <pc:docMk/>
            <pc:sldMk cId="0" sldId="264"/>
            <ac:grpSpMk id="17" creationId="{9CF9F278-8D7A-E36B-329A-609F136799B7}"/>
          </ac:grpSpMkLst>
        </pc:grpChg>
        <pc:picChg chg="del mod">
          <ac:chgData name="Jennie Mitchell" userId="a70c2a12-612a-4248-9f29-3318fb34994f" providerId="ADAL" clId="{80F33340-883D-466B-A3DB-CEF5FAEF3EA1}" dt="2025-06-18T15:29:07.765" v="253" actId="478"/>
          <ac:picMkLst>
            <pc:docMk/>
            <pc:sldMk cId="0" sldId="264"/>
            <ac:picMk id="9" creationId="{00000000-0000-0000-0000-000000000000}"/>
          </ac:picMkLst>
        </pc:picChg>
        <pc:picChg chg="add mod ord">
          <ac:chgData name="Jennie Mitchell" userId="a70c2a12-612a-4248-9f29-3318fb34994f" providerId="ADAL" clId="{80F33340-883D-466B-A3DB-CEF5FAEF3EA1}" dt="2025-06-18T15:33:53.183" v="384" actId="14100"/>
          <ac:picMkLst>
            <pc:docMk/>
            <pc:sldMk cId="0" sldId="264"/>
            <ac:picMk id="12" creationId="{8D12A019-A666-E4CF-1D72-8CF04B29CEF2}"/>
          </ac:picMkLst>
        </pc:picChg>
        <pc:picChg chg="add mod">
          <ac:chgData name="Jennie Mitchell" userId="a70c2a12-612a-4248-9f29-3318fb34994f" providerId="ADAL" clId="{80F33340-883D-466B-A3DB-CEF5FAEF3EA1}" dt="2025-06-18T15:39:40.017" v="412" actId="1076"/>
          <ac:picMkLst>
            <pc:docMk/>
            <pc:sldMk cId="0" sldId="264"/>
            <ac:picMk id="14" creationId="{35956DF1-8933-A7C1-2F4E-82F2C95713BC}"/>
          </ac:picMkLst>
        </pc:picChg>
      </pc:sldChg>
      <pc:sldChg chg="modSp mod">
        <pc:chgData name="Jennie Mitchell" userId="a70c2a12-612a-4248-9f29-3318fb34994f" providerId="ADAL" clId="{80F33340-883D-466B-A3DB-CEF5FAEF3EA1}" dt="2025-06-18T17:53:32.599" v="551" actId="1076"/>
        <pc:sldMkLst>
          <pc:docMk/>
          <pc:sldMk cId="0" sldId="265"/>
        </pc:sldMkLst>
        <pc:spChg chg="mod">
          <ac:chgData name="Jennie Mitchell" userId="a70c2a12-612a-4248-9f29-3318fb34994f" providerId="ADAL" clId="{80F33340-883D-466B-A3DB-CEF5FAEF3EA1}" dt="2025-06-18T17:53:23.224" v="550" actId="14100"/>
          <ac:spMkLst>
            <pc:docMk/>
            <pc:sldMk cId="0" sldId="265"/>
            <ac:spMk id="33" creationId="{00000000-0000-0000-0000-000000000000}"/>
          </ac:spMkLst>
        </pc:spChg>
        <pc:spChg chg="mod">
          <ac:chgData name="Jennie Mitchell" userId="a70c2a12-612a-4248-9f29-3318fb34994f" providerId="ADAL" clId="{80F33340-883D-466B-A3DB-CEF5FAEF3EA1}" dt="2025-06-18T17:53:32.599" v="551" actId="1076"/>
          <ac:spMkLst>
            <pc:docMk/>
            <pc:sldMk cId="0" sldId="265"/>
            <ac:spMk id="34" creationId="{D1EC4797-9348-83D3-4641-91F9D68646D6}"/>
          </ac:spMkLst>
        </pc:spChg>
      </pc:sldChg>
      <pc:sldChg chg="del">
        <pc:chgData name="Jennie Mitchell" userId="a70c2a12-612a-4248-9f29-3318fb34994f" providerId="ADAL" clId="{80F33340-883D-466B-A3DB-CEF5FAEF3EA1}" dt="2025-06-18T17:56:10.664" v="594" actId="47"/>
        <pc:sldMkLst>
          <pc:docMk/>
          <pc:sldMk cId="0" sldId="266"/>
        </pc:sldMkLst>
      </pc:sldChg>
      <pc:sldChg chg="del">
        <pc:chgData name="Jennie Mitchell" userId="a70c2a12-612a-4248-9f29-3318fb34994f" providerId="ADAL" clId="{80F33340-883D-466B-A3DB-CEF5FAEF3EA1}" dt="2025-06-18T17:56:11.968" v="595" actId="47"/>
        <pc:sldMkLst>
          <pc:docMk/>
          <pc:sldMk cId="0" sldId="267"/>
        </pc:sldMkLst>
      </pc:sldChg>
      <pc:sldChg chg="del">
        <pc:chgData name="Jennie Mitchell" userId="a70c2a12-612a-4248-9f29-3318fb34994f" providerId="ADAL" clId="{80F33340-883D-466B-A3DB-CEF5FAEF3EA1}" dt="2025-06-18T17:56:05.174" v="590" actId="47"/>
        <pc:sldMkLst>
          <pc:docMk/>
          <pc:sldMk cId="1106448061" sldId="270"/>
        </pc:sldMkLst>
      </pc:sldChg>
      <pc:sldChg chg="modNotesTx">
        <pc:chgData name="Jennie Mitchell" userId="a70c2a12-612a-4248-9f29-3318fb34994f" providerId="ADAL" clId="{80F33340-883D-466B-A3DB-CEF5FAEF3EA1}" dt="2025-06-18T15:20:19.177" v="113" actId="20577"/>
        <pc:sldMkLst>
          <pc:docMk/>
          <pc:sldMk cId="1171966786" sldId="271"/>
        </pc:sldMkLst>
      </pc:sldChg>
      <pc:sldChg chg="modSp mod">
        <pc:chgData name="Jennie Mitchell" userId="a70c2a12-612a-4248-9f29-3318fb34994f" providerId="ADAL" clId="{80F33340-883D-466B-A3DB-CEF5FAEF3EA1}" dt="2025-06-18T17:54:46.045" v="570" actId="20577"/>
        <pc:sldMkLst>
          <pc:docMk/>
          <pc:sldMk cId="3817319197" sldId="275"/>
        </pc:sldMkLst>
        <pc:spChg chg="mod">
          <ac:chgData name="Jennie Mitchell" userId="a70c2a12-612a-4248-9f29-3318fb34994f" providerId="ADAL" clId="{80F33340-883D-466B-A3DB-CEF5FAEF3EA1}" dt="2025-06-18T17:54:17.442" v="558" actId="20578"/>
          <ac:spMkLst>
            <pc:docMk/>
            <pc:sldMk cId="3817319197" sldId="275"/>
            <ac:spMk id="4" creationId="{CA610E5B-25F6-4323-CB36-773705296D60}"/>
          </ac:spMkLst>
        </pc:spChg>
        <pc:spChg chg="mod">
          <ac:chgData name="Jennie Mitchell" userId="a70c2a12-612a-4248-9f29-3318fb34994f" providerId="ADAL" clId="{80F33340-883D-466B-A3DB-CEF5FAEF3EA1}" dt="2025-06-18T17:54:46.045" v="570" actId="20577"/>
          <ac:spMkLst>
            <pc:docMk/>
            <pc:sldMk cId="3817319197" sldId="275"/>
            <ac:spMk id="10" creationId="{E9D49E1C-F2AF-58D8-841F-F9CB8F8B9E28}"/>
          </ac:spMkLst>
        </pc:spChg>
      </pc:sldChg>
      <pc:sldChg chg="modSp mod">
        <pc:chgData name="Jennie Mitchell" userId="a70c2a12-612a-4248-9f29-3318fb34994f" providerId="ADAL" clId="{80F33340-883D-466B-A3DB-CEF5FAEF3EA1}" dt="2025-06-18T17:54:59.560" v="574" actId="20577"/>
        <pc:sldMkLst>
          <pc:docMk/>
          <pc:sldMk cId="1062658571" sldId="276"/>
        </pc:sldMkLst>
        <pc:spChg chg="mod">
          <ac:chgData name="Jennie Mitchell" userId="a70c2a12-612a-4248-9f29-3318fb34994f" providerId="ADAL" clId="{80F33340-883D-466B-A3DB-CEF5FAEF3EA1}" dt="2025-06-18T17:54:59.560" v="574" actId="20577"/>
          <ac:spMkLst>
            <pc:docMk/>
            <pc:sldMk cId="1062658571" sldId="276"/>
            <ac:spMk id="10" creationId="{E7C2B407-6A67-ABD5-8651-9212AA1661FA}"/>
          </ac:spMkLst>
        </pc:spChg>
      </pc:sldChg>
      <pc:sldChg chg="modSp mod">
        <pc:chgData name="Jennie Mitchell" userId="a70c2a12-612a-4248-9f29-3318fb34994f" providerId="ADAL" clId="{80F33340-883D-466B-A3DB-CEF5FAEF3EA1}" dt="2025-06-18T17:55:12.960" v="575" actId="1076"/>
        <pc:sldMkLst>
          <pc:docMk/>
          <pc:sldMk cId="1074383598" sldId="277"/>
        </pc:sldMkLst>
        <pc:spChg chg="mod">
          <ac:chgData name="Jennie Mitchell" userId="a70c2a12-612a-4248-9f29-3318fb34994f" providerId="ADAL" clId="{80F33340-883D-466B-A3DB-CEF5FAEF3EA1}" dt="2025-06-18T17:55:12.960" v="575" actId="1076"/>
          <ac:spMkLst>
            <pc:docMk/>
            <pc:sldMk cId="1074383598" sldId="277"/>
            <ac:spMk id="10" creationId="{D994AE29-4B7B-216D-D955-2F2CC7556F5F}"/>
          </ac:spMkLst>
        </pc:spChg>
      </pc:sldChg>
      <pc:sldChg chg="modSp mod">
        <pc:chgData name="Jennie Mitchell" userId="a70c2a12-612a-4248-9f29-3318fb34994f" providerId="ADAL" clId="{80F33340-883D-466B-A3DB-CEF5FAEF3EA1}" dt="2025-06-18T15:20:47.104" v="116" actId="20577"/>
        <pc:sldMkLst>
          <pc:docMk/>
          <pc:sldMk cId="1481918401" sldId="279"/>
        </pc:sldMkLst>
        <pc:spChg chg="mod">
          <ac:chgData name="Jennie Mitchell" userId="a70c2a12-612a-4248-9f29-3318fb34994f" providerId="ADAL" clId="{80F33340-883D-466B-A3DB-CEF5FAEF3EA1}" dt="2025-06-18T15:20:47.104" v="116" actId="20577"/>
          <ac:spMkLst>
            <pc:docMk/>
            <pc:sldMk cId="1481918401" sldId="279"/>
            <ac:spMk id="38" creationId="{9E5597D4-BFEE-BA71-67DA-2DD767BE63DA}"/>
          </ac:spMkLst>
        </pc:spChg>
      </pc:sldChg>
      <pc:sldChg chg="modSp mod">
        <pc:chgData name="Jennie Mitchell" userId="a70c2a12-612a-4248-9f29-3318fb34994f" providerId="ADAL" clId="{80F33340-883D-466B-A3DB-CEF5FAEF3EA1}" dt="2025-06-18T17:53:42.569" v="554" actId="20577"/>
        <pc:sldMkLst>
          <pc:docMk/>
          <pc:sldMk cId="2815146003" sldId="281"/>
        </pc:sldMkLst>
        <pc:spChg chg="mod">
          <ac:chgData name="Jennie Mitchell" userId="a70c2a12-612a-4248-9f29-3318fb34994f" providerId="ADAL" clId="{80F33340-883D-466B-A3DB-CEF5FAEF3EA1}" dt="2025-06-18T17:53:42.569" v="554" actId="20577"/>
          <ac:spMkLst>
            <pc:docMk/>
            <pc:sldMk cId="2815146003" sldId="281"/>
            <ac:spMk id="34" creationId="{C5446708-5C7B-4321-B57D-EE41B32271D1}"/>
          </ac:spMkLst>
        </pc:spChg>
      </pc:sldChg>
      <pc:sldChg chg="modSp mod">
        <pc:chgData name="Jennie Mitchell" userId="a70c2a12-612a-4248-9f29-3318fb34994f" providerId="ADAL" clId="{80F33340-883D-466B-A3DB-CEF5FAEF3EA1}" dt="2025-06-18T17:53:51.988" v="557" actId="20577"/>
        <pc:sldMkLst>
          <pc:docMk/>
          <pc:sldMk cId="1231942160" sldId="282"/>
        </pc:sldMkLst>
        <pc:spChg chg="mod">
          <ac:chgData name="Jennie Mitchell" userId="a70c2a12-612a-4248-9f29-3318fb34994f" providerId="ADAL" clId="{80F33340-883D-466B-A3DB-CEF5FAEF3EA1}" dt="2025-06-18T17:53:51.988" v="557" actId="20577"/>
          <ac:spMkLst>
            <pc:docMk/>
            <pc:sldMk cId="1231942160" sldId="282"/>
            <ac:spMk id="34" creationId="{1CB2161E-CE0E-1E20-E786-B1AF582E940B}"/>
          </ac:spMkLst>
        </pc:spChg>
      </pc:sldChg>
      <pc:sldChg chg="modSp mod">
        <pc:chgData name="Jennie Mitchell" userId="a70c2a12-612a-4248-9f29-3318fb34994f" providerId="ADAL" clId="{80F33340-883D-466B-A3DB-CEF5FAEF3EA1}" dt="2025-06-18T17:55:27.024" v="579" actId="20577"/>
        <pc:sldMkLst>
          <pc:docMk/>
          <pc:sldMk cId="3154225999" sldId="284"/>
        </pc:sldMkLst>
        <pc:spChg chg="mod">
          <ac:chgData name="Jennie Mitchell" userId="a70c2a12-612a-4248-9f29-3318fb34994f" providerId="ADAL" clId="{80F33340-883D-466B-A3DB-CEF5FAEF3EA1}" dt="2025-06-18T17:55:27.024" v="579" actId="20577"/>
          <ac:spMkLst>
            <pc:docMk/>
            <pc:sldMk cId="3154225999" sldId="284"/>
            <ac:spMk id="10" creationId="{D9B19B93-E894-9D72-9F63-45AD5E82A27D}"/>
          </ac:spMkLst>
        </pc:spChg>
      </pc:sldChg>
      <pc:sldChg chg="modSp mod">
        <pc:chgData name="Jennie Mitchell" userId="a70c2a12-612a-4248-9f29-3318fb34994f" providerId="ADAL" clId="{80F33340-883D-466B-A3DB-CEF5FAEF3EA1}" dt="2025-06-18T17:55:43.713" v="589" actId="20577"/>
        <pc:sldMkLst>
          <pc:docMk/>
          <pc:sldMk cId="2890986341" sldId="285"/>
        </pc:sldMkLst>
        <pc:spChg chg="mod">
          <ac:chgData name="Jennie Mitchell" userId="a70c2a12-612a-4248-9f29-3318fb34994f" providerId="ADAL" clId="{80F33340-883D-466B-A3DB-CEF5FAEF3EA1}" dt="2025-06-18T17:55:43.713" v="589" actId="20577"/>
          <ac:spMkLst>
            <pc:docMk/>
            <pc:sldMk cId="2890986341" sldId="285"/>
            <ac:spMk id="10" creationId="{028189C8-297F-8C53-74A0-FC09FF876B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F1FB3-DD44-4CC2-B134-39B7BDA60A65}" type="datetimeFigureOut">
              <a:rPr lang="en-US" smtClean="0"/>
              <a:t>6/18/2025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7158C-5970-4AF7-8322-3034B49E9835}" type="slidenum">
              <a:rPr lang="en-US" smtClean="0"/>
              <a:t>‹#›</a:t>
            </a:fld>
            <a:endParaRPr lang="en-US"/>
          </a:p>
        </p:txBody>
      </p:sp>
    </p:spTree>
    <p:extLst>
      <p:ext uri="{BB962C8B-B14F-4D97-AF65-F5344CB8AC3E}">
        <p14:creationId xmlns:p14="http://schemas.microsoft.com/office/powerpoint/2010/main" val="41849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video that takes students through the entire dashboard process with a simple dataset.</a:t>
            </a:r>
          </a:p>
        </p:txBody>
      </p:sp>
      <p:sp>
        <p:nvSpPr>
          <p:cNvPr id="4" name="Slide Number Placeholder 3"/>
          <p:cNvSpPr>
            <a:spLocks noGrp="1"/>
          </p:cNvSpPr>
          <p:nvPr>
            <p:ph type="sldNum" sz="quarter" idx="5"/>
          </p:nvPr>
        </p:nvSpPr>
        <p:spPr/>
        <p:txBody>
          <a:bodyPr/>
          <a:lstStyle/>
          <a:p>
            <a:fld id="{6D57158C-5970-4AF7-8322-3034B49E9835}" type="slidenum">
              <a:rPr lang="en-US" smtClean="0"/>
              <a:t>3</a:t>
            </a:fld>
            <a:endParaRPr lang="en-US"/>
          </a:p>
        </p:txBody>
      </p:sp>
    </p:spTree>
    <p:extLst>
      <p:ext uri="{BB962C8B-B14F-4D97-AF65-F5344CB8AC3E}">
        <p14:creationId xmlns:p14="http://schemas.microsoft.com/office/powerpoint/2010/main" val="143879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FEAR</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Something that happens between the time you are planning for a presentation and the actual presentation. If you have a fear of public speaking (Glossophobia), it may be something that you have fought since childhood. Sweaty palms, faster heart rate, and memories of prior poor performances or presentations may get in the way of connecting with the audience. About the only thing that will help with pre-presentation fear is </a:t>
            </a:r>
            <a:r>
              <a:rPr lang="en-US" sz="1200" b="1" kern="1200" dirty="0">
                <a:solidFill>
                  <a:schemeClr val="tx1"/>
                </a:solidFill>
                <a:effectLst/>
                <a:latin typeface="+mn-lt"/>
                <a:ea typeface="+mn-ea"/>
                <a:cs typeface="+mn-cs"/>
              </a:rPr>
              <a:t>practice, practice, practice</a:t>
            </a:r>
            <a:r>
              <a:rPr lang="en-US" sz="1200" kern="1200" dirty="0">
                <a:solidFill>
                  <a:schemeClr val="tx1"/>
                </a:solidFill>
                <a:effectLst/>
                <a:latin typeface="+mn-lt"/>
                <a:ea typeface="+mn-ea"/>
                <a:cs typeface="+mn-cs"/>
              </a:rPr>
              <a:t>. Try out your storytelling with a pilot audience (family, friends, and coworkers are supportive and good critics). </a:t>
            </a:r>
            <a:r>
              <a:rPr lang="en-US" sz="1200" b="1" kern="1200" dirty="0">
                <a:solidFill>
                  <a:schemeClr val="tx1"/>
                </a:solidFill>
                <a:effectLst/>
                <a:latin typeface="+mn-lt"/>
                <a:ea typeface="+mn-ea"/>
                <a:cs typeface="+mn-cs"/>
              </a:rPr>
              <a:t>Get organized</a:t>
            </a:r>
            <a:r>
              <a:rPr lang="en-US" sz="1200" kern="1200" dirty="0">
                <a:solidFill>
                  <a:schemeClr val="tx1"/>
                </a:solidFill>
                <a:effectLst/>
                <a:latin typeface="+mn-lt"/>
                <a:ea typeface="+mn-ea"/>
                <a:cs typeface="+mn-cs"/>
              </a:rPr>
              <a:t> and make sure the technology works, that internet is available, and the space works. There is nothing worse than presenting when the display unit is too small for the room. If you know this ahead of time, you can request a second display, or encourage the audience to move forward, or even re-arrange the chairs.</a:t>
            </a:r>
          </a:p>
          <a:p>
            <a:r>
              <a:rPr lang="en-US" sz="1200" kern="1200" dirty="0">
                <a:solidFill>
                  <a:schemeClr val="tx1"/>
                </a:solidFill>
                <a:effectLst/>
                <a:latin typeface="+mn-lt"/>
                <a:ea typeface="+mn-ea"/>
                <a:cs typeface="+mn-cs"/>
              </a:rPr>
              <a:t>Imagine you will be presenting in the room (pictured here) and need to keep your audience engaged even though there are potential distractions. Do you need a wireless microphone? Do you have a wireless presentation clicker to advance the slides? Oh wait!  Where do the slides show?  If someone asks a question, will you hear them?  Or do you need to set up a way the audience can send questions through a phone app? Are you being asked to present both physically and virtually? If so, that brings another set of challenges. </a:t>
            </a:r>
          </a:p>
          <a:p>
            <a:r>
              <a:rPr lang="en-US" sz="1200" b="1" kern="1200" dirty="0">
                <a:solidFill>
                  <a:schemeClr val="tx1"/>
                </a:solidFill>
                <a:effectLst/>
                <a:latin typeface="+mn-lt"/>
                <a:ea typeface="+mn-ea"/>
                <a:cs typeface="+mn-cs"/>
              </a:rPr>
              <a:t>Be prepared</a:t>
            </a:r>
            <a:r>
              <a:rPr lang="en-US" sz="1200" kern="1200" dirty="0">
                <a:solidFill>
                  <a:schemeClr val="tx1"/>
                </a:solidFill>
                <a:effectLst/>
                <a:latin typeface="+mn-lt"/>
                <a:ea typeface="+mn-ea"/>
                <a:cs typeface="+mn-cs"/>
              </a:rPr>
              <a:t> – know your presenting territory, and have water available, take deep breaths, and focus on the material.  </a:t>
            </a:r>
          </a:p>
          <a:p>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CRUTCH:</a:t>
            </a:r>
            <a:r>
              <a:rPr lang="en-US" sz="1200" kern="1200" dirty="0">
                <a:solidFill>
                  <a:schemeClr val="tx1"/>
                </a:solidFill>
                <a:effectLst/>
                <a:latin typeface="+mn-lt"/>
                <a:ea typeface="+mn-ea"/>
                <a:cs typeface="+mn-cs"/>
              </a:rPr>
              <a:t> Most presenters use PowerPoint, but when you use it like a crutch it breaks the connection with your audience.  Symptoms of a PowerPoint crutch: reading the slide, presenting with your back to the audience to see where you are in your slides, fumbling to remember what is next even with the slide up, excess ‘ums’ and other filler words.  And please, if you notice a spelling error or typo, don’t point it out to the audience!  Other things we use as a crutch – index cards.  Most audience members cringe at the sight of index cards, especially when the presenter is flipping them and card-tricking them. </a:t>
            </a:r>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6</a:t>
            </a:fld>
            <a:endParaRPr lang="en-US"/>
          </a:p>
        </p:txBody>
      </p:sp>
    </p:spTree>
    <p:extLst>
      <p:ext uri="{BB962C8B-B14F-4D97-AF65-F5344CB8AC3E}">
        <p14:creationId xmlns:p14="http://schemas.microsoft.com/office/powerpoint/2010/main" val="241404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Our Brain when listening to a good story</a:t>
            </a:r>
          </a:p>
          <a:p>
            <a:r>
              <a:rPr lang="en-US" sz="1200" kern="1200" dirty="0">
                <a:solidFill>
                  <a:schemeClr val="tx1"/>
                </a:solidFill>
                <a:effectLst/>
                <a:latin typeface="+mn-lt"/>
                <a:ea typeface="+mn-ea"/>
                <a:cs typeface="+mn-cs"/>
              </a:rPr>
              <a:t>If we add context to the mix, our stories affect the brain, and this is a good thing!  In general, good storytelling can do the following (as seen in Figure 4.16 and listed here).</a:t>
            </a:r>
          </a:p>
          <a:p>
            <a:pPr lvl="0"/>
            <a:r>
              <a:rPr lang="en-US" sz="1200" kern="1200" dirty="0">
                <a:solidFill>
                  <a:schemeClr val="tx1"/>
                </a:solidFill>
                <a:effectLst/>
                <a:latin typeface="+mn-lt"/>
                <a:ea typeface="+mn-ea"/>
                <a:cs typeface="+mn-cs"/>
              </a:rPr>
              <a:t>Dopamine: Enhances memory.</a:t>
            </a:r>
          </a:p>
          <a:p>
            <a:pPr lvl="0"/>
            <a:r>
              <a:rPr lang="en-US" sz="1200" kern="1200" dirty="0">
                <a:solidFill>
                  <a:schemeClr val="tx1"/>
                </a:solidFill>
                <a:effectLst/>
                <a:latin typeface="+mn-lt"/>
                <a:ea typeface="+mn-ea"/>
                <a:cs typeface="+mn-cs"/>
              </a:rPr>
              <a:t>Mirroring: Experience similar brain experience as the speaker, we synchronize!</a:t>
            </a:r>
          </a:p>
          <a:p>
            <a:pPr lvl="0"/>
            <a:r>
              <a:rPr lang="en-US" sz="1200" kern="1200" dirty="0">
                <a:solidFill>
                  <a:schemeClr val="tx1"/>
                </a:solidFill>
                <a:effectLst/>
                <a:latin typeface="+mn-lt"/>
                <a:ea typeface="+mn-ea"/>
                <a:cs typeface="+mn-cs"/>
              </a:rPr>
              <a:t>Neural Coupling: Listener turns the story into their own ideas.</a:t>
            </a:r>
          </a:p>
          <a:p>
            <a:pPr lvl="0"/>
            <a:r>
              <a:rPr lang="en-US" sz="1200" kern="1200" dirty="0">
                <a:solidFill>
                  <a:schemeClr val="tx1"/>
                </a:solidFill>
                <a:effectLst/>
                <a:latin typeface="+mn-lt"/>
                <a:ea typeface="+mn-ea"/>
                <a:cs typeface="+mn-cs"/>
              </a:rPr>
              <a:t>Cortex Activity: Lights up more of the brain.</a:t>
            </a:r>
          </a:p>
          <a:p>
            <a:pPr lvl="0"/>
            <a:r>
              <a:rPr lang="en-US" sz="1200" kern="1200" dirty="0">
                <a:solidFill>
                  <a:schemeClr val="tx1"/>
                </a:solidFill>
                <a:effectLst/>
                <a:latin typeface="+mn-lt"/>
                <a:ea typeface="+mn-ea"/>
                <a:cs typeface="+mn-cs"/>
              </a:rPr>
              <a:t>Narrative transport: engage emotionally. And if you engage emotionally, you increase trust, empathy, and generosity.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10</a:t>
            </a:fld>
            <a:endParaRPr lang="en-US"/>
          </a:p>
        </p:txBody>
      </p:sp>
    </p:spTree>
    <p:extLst>
      <p:ext uri="{BB962C8B-B14F-4D97-AF65-F5344CB8AC3E}">
        <p14:creationId xmlns:p14="http://schemas.microsoft.com/office/powerpoint/2010/main" val="340314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7158C-5970-4AF7-8322-3034B49E9835}" type="slidenum">
              <a:rPr lang="en-US" smtClean="0"/>
              <a:t>20</a:t>
            </a:fld>
            <a:endParaRPr lang="en-US"/>
          </a:p>
        </p:txBody>
      </p:sp>
    </p:spTree>
    <p:extLst>
      <p:ext uri="{BB962C8B-B14F-4D97-AF65-F5344CB8AC3E}">
        <p14:creationId xmlns:p14="http://schemas.microsoft.com/office/powerpoint/2010/main" val="386203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509E-36B9-98B3-0667-88E20B0FC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04D77-DA3F-B210-B917-B1D3A7275AC6}"/>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B45F3F4D-757A-01D5-CD3B-671F2EFA6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9085E2-0518-AB6F-B738-75BAF6B213A3}"/>
              </a:ext>
            </a:extLst>
          </p:cNvPr>
          <p:cNvSpPr>
            <a:spLocks noGrp="1"/>
          </p:cNvSpPr>
          <p:nvPr>
            <p:ph type="sldNum" sz="quarter" idx="5"/>
          </p:nvPr>
        </p:nvSpPr>
        <p:spPr/>
        <p:txBody>
          <a:bodyPr/>
          <a:lstStyle/>
          <a:p>
            <a:fld id="{6D57158C-5970-4AF7-8322-3034B49E9835}" type="slidenum">
              <a:rPr lang="en-US" smtClean="0"/>
              <a:t>21</a:t>
            </a:fld>
            <a:endParaRPr lang="en-US"/>
          </a:p>
        </p:txBody>
      </p:sp>
    </p:spTree>
    <p:extLst>
      <p:ext uri="{BB962C8B-B14F-4D97-AF65-F5344CB8AC3E}">
        <p14:creationId xmlns:p14="http://schemas.microsoft.com/office/powerpoint/2010/main" val="100728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9"/>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9"/>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535113"/>
            <a:ext cx="303014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2174875"/>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535113"/>
            <a:ext cx="303133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2174875"/>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623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73051"/>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435101"/>
            <a:ext cx="2256235"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1"/>
            <a:ext cx="6172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1"/>
            <a:ext cx="1600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6/18/2025</a:t>
            </a:fld>
            <a:endParaRPr lang="en-US"/>
          </a:p>
        </p:txBody>
      </p:sp>
      <p:sp>
        <p:nvSpPr>
          <p:cNvPr id="5" name="Footer Placeholder 4"/>
          <p:cNvSpPr>
            <a:spLocks noGrp="1"/>
          </p:cNvSpPr>
          <p:nvPr>
            <p:ph type="ftr" sz="quarter" idx="3"/>
          </p:nvPr>
        </p:nvSpPr>
        <p:spPr>
          <a:xfrm>
            <a:off x="2343150" y="6356351"/>
            <a:ext cx="21717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1"/>
            <a:ext cx="160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9.svg"/><Relationship Id="rId10" Type="http://schemas.openxmlformats.org/officeDocument/2006/relationships/image" Target="../media/image62.png"/><Relationship Id="rId4" Type="http://schemas.openxmlformats.org/officeDocument/2006/relationships/image" Target="../media/image18.png"/><Relationship Id="rId9" Type="http://schemas.openxmlformats.org/officeDocument/2006/relationships/hyperlink" Target="https://www.pechakucha.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hdr.undp.org/content/paths-equ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hdr.undp.org/content/paths-equ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17.png"/><Relationship Id="rId7" Type="http://schemas.openxmlformats.org/officeDocument/2006/relationships/hyperlink" Target="https://youtu.be/AGQyaGtrTUc"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sixsigmastudyguide.com/house-of-quality-hoq/"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7.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jpg"/></Relationships>
</file>

<file path=ppt/slides/_rels/slide2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NFAI2nEYsqY?feature=oembed" TargetMode="External"/><Relationship Id="rId6" Type="http://schemas.openxmlformats.org/officeDocument/2006/relationships/image" Target="../media/image9.svg"/><Relationship Id="rId11" Type="http://schemas.openxmlformats.org/officeDocument/2006/relationships/hyperlink" Target="https://www.youtube.com/watch?v=NFAI2nEYsqY" TargetMode="External"/><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brandedbridgeline.com/blog/conferencecalling/top-conference-call-tips/" TargetMode="External"/><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9.svg"/><Relationship Id="rId7"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jpe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33.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image" Target="../media/image32.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39.sv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50.sv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9731073" y="1130572"/>
            <a:ext cx="2314575" cy="8474925"/>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a:p>
          </p:txBody>
        </p:sp>
        <p:sp>
          <p:nvSpPr>
            <p:cNvPr id="4" name="TextBox 4"/>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a:p>
          </p:txBody>
        </p:sp>
      </p:grpSp>
      <p:sp>
        <p:nvSpPr>
          <p:cNvPr id="5" name="Freeform 5"/>
          <p:cNvSpPr/>
          <p:nvPr/>
        </p:nvSpPr>
        <p:spPr>
          <a:xfrm>
            <a:off x="12288537" y="8043073"/>
            <a:ext cx="2854928" cy="1562424"/>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grpSp>
        <p:nvGrpSpPr>
          <p:cNvPr id="7" name="Group 7"/>
          <p:cNvGrpSpPr/>
          <p:nvPr/>
        </p:nvGrpSpPr>
        <p:grpSpPr>
          <a:xfrm>
            <a:off x="-1157288" y="867212"/>
            <a:ext cx="2314575" cy="8474925"/>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a:p>
          </p:txBody>
        </p:sp>
        <p:sp>
          <p:nvSpPr>
            <p:cNvPr id="9" name="TextBox 9"/>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a:p>
          </p:txBody>
        </p:sp>
      </p:grpSp>
      <p:grpSp>
        <p:nvGrpSpPr>
          <p:cNvPr id="10" name="Group 10"/>
          <p:cNvGrpSpPr/>
          <p:nvPr/>
        </p:nvGrpSpPr>
        <p:grpSpPr>
          <a:xfrm>
            <a:off x="920830" y="4408592"/>
            <a:ext cx="82677" cy="2114247"/>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sz="1350"/>
            </a:p>
          </p:txBody>
        </p:sp>
        <p:sp>
          <p:nvSpPr>
            <p:cNvPr id="12" name="TextBox 12"/>
            <p:cNvSpPr txBox="1"/>
            <p:nvPr/>
          </p:nvSpPr>
          <p:spPr>
            <a:xfrm>
              <a:off x="0" y="-19050"/>
              <a:ext cx="26312" cy="691905"/>
            </a:xfrm>
            <a:prstGeom prst="rect">
              <a:avLst/>
            </a:prstGeom>
          </p:spPr>
          <p:txBody>
            <a:bodyPr lIns="38100" tIns="38100" rIns="38100" bIns="38100" rtlCol="0" anchor="ctr"/>
            <a:lstStyle/>
            <a:p>
              <a:pPr algn="ctr">
                <a:lnSpc>
                  <a:spcPts val="2144"/>
                </a:lnSpc>
              </a:pPr>
              <a:endParaRPr sz="1350"/>
            </a:p>
          </p:txBody>
        </p:sp>
      </p:grpSp>
      <p:grpSp>
        <p:nvGrpSpPr>
          <p:cNvPr id="13" name="Group 13"/>
          <p:cNvGrpSpPr/>
          <p:nvPr/>
        </p:nvGrpSpPr>
        <p:grpSpPr>
          <a:xfrm>
            <a:off x="1314696" y="3690906"/>
            <a:ext cx="2594322" cy="427115"/>
            <a:chOff x="0" y="0"/>
            <a:chExt cx="825638" cy="135928"/>
          </a:xfrm>
        </p:grpSpPr>
        <p:sp>
          <p:nvSpPr>
            <p:cNvPr id="14" name="Freeform 14"/>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txBody>
            <a:bodyPr/>
            <a:lstStyle/>
            <a:p>
              <a:endParaRPr lang="en-US" sz="1350"/>
            </a:p>
          </p:txBody>
        </p:sp>
        <p:sp>
          <p:nvSpPr>
            <p:cNvPr id="15" name="TextBox 15"/>
            <p:cNvSpPr txBox="1"/>
            <p:nvPr/>
          </p:nvSpPr>
          <p:spPr>
            <a:xfrm>
              <a:off x="0" y="-28575"/>
              <a:ext cx="825638" cy="164503"/>
            </a:xfrm>
            <a:prstGeom prst="rect">
              <a:avLst/>
            </a:prstGeom>
          </p:spPr>
          <p:txBody>
            <a:bodyPr lIns="42041" tIns="42041" rIns="42041" bIns="42041" rtlCol="0" anchor="ctr"/>
            <a:lstStyle/>
            <a:p>
              <a:pPr algn="ctr">
                <a:lnSpc>
                  <a:spcPts val="2340"/>
                </a:lnSpc>
              </a:pPr>
              <a:r>
                <a:rPr lang="en-US" dirty="0">
                  <a:solidFill>
                    <a:srgbClr val="FFFFFF"/>
                  </a:solidFill>
                  <a:latin typeface="Montserrat Light"/>
                </a:rPr>
                <a:t>CHAPTER 4</a:t>
              </a:r>
            </a:p>
          </p:txBody>
        </p:sp>
      </p:grpSp>
      <p:sp>
        <p:nvSpPr>
          <p:cNvPr id="16" name="TextBox 16"/>
          <p:cNvSpPr txBox="1"/>
          <p:nvPr/>
        </p:nvSpPr>
        <p:spPr>
          <a:xfrm>
            <a:off x="1314697" y="6561788"/>
            <a:ext cx="6415391" cy="737125"/>
          </a:xfrm>
          <a:prstGeom prst="rect">
            <a:avLst/>
          </a:prstGeom>
        </p:spPr>
        <p:txBody>
          <a:bodyPr lIns="0" tIns="0" rIns="0" bIns="0" rtlCol="0" anchor="t">
            <a:spAutoFit/>
          </a:bodyPr>
          <a:lstStyle/>
          <a:p>
            <a:pPr>
              <a:lnSpc>
                <a:spcPts val="3034"/>
              </a:lnSpc>
            </a:pPr>
            <a:r>
              <a:rPr lang="en-US" sz="2167" spc="108" dirty="0">
                <a:solidFill>
                  <a:srgbClr val="1C5739"/>
                </a:solidFill>
                <a:latin typeface="Open Sauce"/>
              </a:rPr>
              <a:t>Leveraging Data Visualization to Communicate Effectively</a:t>
            </a:r>
          </a:p>
        </p:txBody>
      </p:sp>
      <p:sp>
        <p:nvSpPr>
          <p:cNvPr id="17" name="TextBox 17"/>
          <p:cNvSpPr txBox="1"/>
          <p:nvPr/>
        </p:nvSpPr>
        <p:spPr>
          <a:xfrm>
            <a:off x="1314696" y="4338053"/>
            <a:ext cx="8067150" cy="738664"/>
          </a:xfrm>
          <a:prstGeom prst="rect">
            <a:avLst/>
          </a:prstGeom>
        </p:spPr>
        <p:txBody>
          <a:bodyPr lIns="0" tIns="0" rIns="0" bIns="0" rtlCol="0" anchor="t">
            <a:spAutoFit/>
          </a:bodyPr>
          <a:lstStyle/>
          <a:p>
            <a:r>
              <a:rPr lang="en-US" sz="4800" dirty="0">
                <a:solidFill>
                  <a:srgbClr val="1C5739"/>
                </a:solidFill>
                <a:latin typeface="Arial Black" panose="020B0A04020102020204" pitchFamily="34" charset="0"/>
              </a:rPr>
              <a:t>Interactive Dashboards</a:t>
            </a:r>
          </a:p>
        </p:txBody>
      </p:sp>
      <p:sp>
        <p:nvSpPr>
          <p:cNvPr id="18" name="Freeform 18"/>
          <p:cNvSpPr/>
          <p:nvPr/>
        </p:nvSpPr>
        <p:spPr>
          <a:xfrm>
            <a:off x="-2083403" y="1130572"/>
            <a:ext cx="2854928" cy="1562424"/>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22" name="TextBox 21">
            <a:extLst>
              <a:ext uri="{FF2B5EF4-FFF2-40B4-BE49-F238E27FC236}">
                <a16:creationId xmlns:a16="http://schemas.microsoft.com/office/drawing/2014/main" id="{8252A337-1F53-CBCB-3FEF-F86275EA24EE}"/>
              </a:ext>
            </a:extLst>
          </p:cNvPr>
          <p:cNvSpPr txBox="1"/>
          <p:nvPr/>
        </p:nvSpPr>
        <p:spPr>
          <a:xfrm>
            <a:off x="1497914" y="7525337"/>
            <a:ext cx="6115050" cy="761747"/>
          </a:xfrm>
          <a:prstGeom prst="rect">
            <a:avLst/>
          </a:prstGeom>
          <a:noFill/>
        </p:spPr>
        <p:txBody>
          <a:bodyPr wrap="square" rtlCol="0">
            <a:spAutoFit/>
          </a:bodyPr>
          <a:lstStyle/>
          <a:p>
            <a:endParaRPr lang="en-US" sz="1350" dirty="0"/>
          </a:p>
          <a:p>
            <a:r>
              <a:rPr lang="en-US" sz="1500" b="1" dirty="0">
                <a:solidFill>
                  <a:srgbClr val="1C5739"/>
                </a:solidFill>
              </a:rPr>
              <a:t>By Jennie Mitchell, Ph.D. Saint Mary-of-the-Woods College</a:t>
            </a:r>
          </a:p>
          <a:p>
            <a:r>
              <a:rPr lang="en-US" sz="1500" b="1" dirty="0">
                <a:solidFill>
                  <a:srgbClr val="1C5739"/>
                </a:solidFill>
              </a:rPr>
              <a:t>and Trent Deckard, Indiana University</a:t>
            </a:r>
            <a:endParaRPr lang="en-US" sz="1350" dirty="0"/>
          </a:p>
        </p:txBody>
      </p:sp>
      <p:cxnSp>
        <p:nvCxnSpPr>
          <p:cNvPr id="19" name="Straight Connector 18">
            <a:extLst>
              <a:ext uri="{FF2B5EF4-FFF2-40B4-BE49-F238E27FC236}">
                <a16:creationId xmlns:a16="http://schemas.microsoft.com/office/drawing/2014/main" id="{9AF211C2-5CFF-69AD-FB69-C0F1311BF43C}"/>
              </a:ext>
            </a:extLst>
          </p:cNvPr>
          <p:cNvCxnSpPr/>
          <p:nvPr/>
        </p:nvCxnSpPr>
        <p:spPr>
          <a:xfrm>
            <a:off x="1314696" y="6424296"/>
            <a:ext cx="8067150" cy="24281"/>
          </a:xfrm>
          <a:prstGeom prst="line">
            <a:avLst/>
          </a:prstGeom>
          <a:ln>
            <a:solidFill>
              <a:srgbClr val="1C573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BEBAECA-886E-EA2A-F2C8-E28F3904BAFB}"/>
              </a:ext>
            </a:extLst>
          </p:cNvPr>
          <p:cNvSpPr txBox="1"/>
          <p:nvPr/>
        </p:nvSpPr>
        <p:spPr>
          <a:xfrm>
            <a:off x="10002535" y="1763007"/>
            <a:ext cx="1771650" cy="4693593"/>
          </a:xfrm>
          <a:prstGeom prst="rect">
            <a:avLst/>
          </a:prstGeom>
          <a:noFill/>
        </p:spPr>
        <p:txBody>
          <a:bodyPr wrap="square" rtlCol="0">
            <a:spAutoFit/>
          </a:bodyPr>
          <a:lstStyle/>
          <a:p>
            <a:r>
              <a:rPr lang="en-US" sz="1350" dirty="0">
                <a:solidFill>
                  <a:schemeClr val="bg1"/>
                </a:solidFill>
              </a:rPr>
              <a:t>LO#1 – Review various dashboards and evaluate best practices</a:t>
            </a:r>
          </a:p>
          <a:p>
            <a:endParaRPr lang="en-US" sz="1350" dirty="0">
              <a:solidFill>
                <a:schemeClr val="bg1"/>
              </a:solidFill>
            </a:endParaRPr>
          </a:p>
          <a:p>
            <a:r>
              <a:rPr lang="en-US" sz="1350" dirty="0">
                <a:solidFill>
                  <a:schemeClr val="bg1"/>
                </a:solidFill>
              </a:rPr>
              <a:t>LO#2 – Understand how to clean data</a:t>
            </a:r>
          </a:p>
          <a:p>
            <a:endParaRPr lang="en-US" sz="1350" dirty="0">
              <a:solidFill>
                <a:schemeClr val="bg1"/>
              </a:solidFill>
            </a:endParaRPr>
          </a:p>
          <a:p>
            <a:r>
              <a:rPr lang="en-US" sz="1350" dirty="0">
                <a:solidFill>
                  <a:schemeClr val="bg1"/>
                </a:solidFill>
              </a:rPr>
              <a:t>LO#3 </a:t>
            </a:r>
            <a:r>
              <a:rPr lang="en-US" sz="1400" dirty="0">
                <a:solidFill>
                  <a:schemeClr val="bg1"/>
                </a:solidFill>
              </a:rPr>
              <a:t>Apply the appropriate data visualization: report versus dashboard.</a:t>
            </a:r>
            <a:endParaRPr lang="en-US" sz="1350" dirty="0">
              <a:solidFill>
                <a:schemeClr val="bg1"/>
              </a:solidFill>
            </a:endParaRPr>
          </a:p>
          <a:p>
            <a:endParaRPr lang="en-US" sz="1350" dirty="0">
              <a:solidFill>
                <a:schemeClr val="bg1"/>
              </a:solidFill>
            </a:endParaRPr>
          </a:p>
          <a:p>
            <a:r>
              <a:rPr lang="en-US" sz="1350" dirty="0">
                <a:solidFill>
                  <a:schemeClr val="bg1"/>
                </a:solidFill>
              </a:rPr>
              <a:t>LO#4- Build visuals and dashboards to structure storytelling.</a:t>
            </a:r>
          </a:p>
          <a:p>
            <a:endParaRPr lang="en-US" sz="1350" dirty="0">
              <a:solidFill>
                <a:schemeClr val="bg1"/>
              </a:solidFill>
            </a:endParaRPr>
          </a:p>
          <a:p>
            <a:r>
              <a:rPr lang="en-US" sz="1350" dirty="0">
                <a:solidFill>
                  <a:schemeClr val="bg1"/>
                </a:solidFill>
              </a:rPr>
              <a:t>LO#5 – Use a dashboard for gap analysis to support decision-making.</a:t>
            </a:r>
          </a:p>
          <a:p>
            <a:endParaRPr lang="en-US" sz="135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10881" y="1252541"/>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a:p>
        </p:txBody>
      </p:sp>
      <p:grpSp>
        <p:nvGrpSpPr>
          <p:cNvPr id="3" name="Group 3"/>
          <p:cNvGrpSpPr/>
          <p:nvPr/>
        </p:nvGrpSpPr>
        <p:grpSpPr>
          <a:xfrm>
            <a:off x="-396002" y="1285875"/>
            <a:ext cx="14286242" cy="2314575"/>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p:cNvGrpSpPr/>
          <p:nvPr/>
        </p:nvGrpSpPr>
        <p:grpSpPr>
          <a:xfrm>
            <a:off x="110881" y="3780746"/>
            <a:ext cx="4109515" cy="701803"/>
            <a:chOff x="0" y="-30890"/>
            <a:chExt cx="1184234" cy="246449"/>
          </a:xfrm>
        </p:grpSpPr>
        <p:sp>
          <p:nvSpPr>
            <p:cNvPr id="8" name="Freeform 8"/>
            <p:cNvSpPr/>
            <p:nvPr/>
          </p:nvSpPr>
          <p:spPr>
            <a:xfrm>
              <a:off x="5965" y="231"/>
              <a:ext cx="1178269" cy="215328"/>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p:cNvSpPr txBox="1"/>
            <p:nvPr/>
          </p:nvSpPr>
          <p:spPr>
            <a:xfrm>
              <a:off x="0" y="-30890"/>
              <a:ext cx="1156006" cy="220277"/>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How Your Brain Measures Visuals</a:t>
              </a:r>
            </a:p>
          </p:txBody>
        </p:sp>
      </p:grpSp>
      <p:sp>
        <p:nvSpPr>
          <p:cNvPr id="10" name="TextBox 10"/>
          <p:cNvSpPr txBox="1"/>
          <p:nvPr/>
        </p:nvSpPr>
        <p:spPr>
          <a:xfrm>
            <a:off x="1828800" y="1391831"/>
            <a:ext cx="9088967" cy="1948354"/>
          </a:xfrm>
          <a:prstGeom prst="rect">
            <a:avLst/>
          </a:prstGeom>
        </p:spPr>
        <p:txBody>
          <a:bodyPr wrap="square" lIns="0" tIns="0" rIns="0" bIns="0" rtlCol="0" anchor="t">
            <a:spAutoFit/>
          </a:bodyPr>
          <a:lstStyle/>
          <a:p>
            <a:pPr algn="ctr">
              <a:lnSpc>
                <a:spcPts val="8165"/>
              </a:lnSpc>
            </a:pPr>
            <a:r>
              <a:rPr lang="en-US" sz="3200" spc="580" dirty="0">
                <a:solidFill>
                  <a:srgbClr val="FFFFFF"/>
                </a:solidFill>
                <a:latin typeface="Arial Black" panose="020B0A04020102020204" pitchFamily="34" charset="0"/>
              </a:rPr>
              <a:t>3. How Story Telling Connects to the Brain</a:t>
            </a:r>
          </a:p>
        </p:txBody>
      </p:sp>
      <p:grpSp>
        <p:nvGrpSpPr>
          <p:cNvPr id="11" name="Group 11"/>
          <p:cNvGrpSpPr/>
          <p:nvPr/>
        </p:nvGrpSpPr>
        <p:grpSpPr>
          <a:xfrm>
            <a:off x="193261" y="7970805"/>
            <a:ext cx="4045545" cy="1265904"/>
            <a:chOff x="0" y="-19050"/>
            <a:chExt cx="1193094" cy="444543"/>
          </a:xfrm>
        </p:grpSpPr>
        <p:sp>
          <p:nvSpPr>
            <p:cNvPr id="12" name="Freeform 12"/>
            <p:cNvSpPr/>
            <p:nvPr/>
          </p:nvSpPr>
          <p:spPr>
            <a:xfrm>
              <a:off x="14825" y="68289"/>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br>
                <a:rPr lang="en-US" sz="1125" spc="11" dirty="0">
                  <a:solidFill>
                    <a:srgbClr val="FFFFFF"/>
                  </a:solidFill>
                  <a:latin typeface="Open Sauce Italics"/>
                </a:rPr>
              </a:br>
              <a:r>
                <a:rPr lang="en-US" sz="1125" spc="11" dirty="0">
                  <a:solidFill>
                    <a:srgbClr val="FFFFFF"/>
                  </a:solidFill>
                  <a:latin typeface="Open Sauce Italics"/>
                </a:rPr>
                <a:t>Ranked in order</a:t>
              </a:r>
              <a:br>
                <a:rPr lang="en-US" sz="1125" spc="11" dirty="0">
                  <a:solidFill>
                    <a:srgbClr val="FFFFFF"/>
                  </a:solidFill>
                  <a:latin typeface="Open Sauce Italics"/>
                </a:rPr>
              </a:br>
              <a:r>
                <a:rPr lang="en-US" sz="1125" spc="11" dirty="0">
                  <a:solidFill>
                    <a:srgbClr val="FFFFFF"/>
                  </a:solidFill>
                  <a:latin typeface="Open Sauce Italics"/>
                </a:rPr>
                <a:t>Source: Cleveland &amp; McGill. (1985).</a:t>
              </a:r>
            </a:p>
          </p:txBody>
        </p:sp>
      </p:grpSp>
      <p:grpSp>
        <p:nvGrpSpPr>
          <p:cNvPr id="15" name="Group 15"/>
          <p:cNvGrpSpPr/>
          <p:nvPr/>
        </p:nvGrpSpPr>
        <p:grpSpPr>
          <a:xfrm>
            <a:off x="5070572" y="3867822"/>
            <a:ext cx="4168158" cy="477561"/>
            <a:chOff x="0" y="0"/>
            <a:chExt cx="1178269" cy="167703"/>
          </a:xfrm>
        </p:grpSpPr>
        <p:sp>
          <p:nvSpPr>
            <p:cNvPr id="16" name="Freeform 16"/>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Story Telling &amp; the Brain</a:t>
              </a:r>
            </a:p>
          </p:txBody>
        </p:sp>
      </p:grpSp>
      <p:grpSp>
        <p:nvGrpSpPr>
          <p:cNvPr id="18" name="Group 18"/>
          <p:cNvGrpSpPr/>
          <p:nvPr/>
        </p:nvGrpSpPr>
        <p:grpSpPr>
          <a:xfrm>
            <a:off x="4829996" y="8090400"/>
            <a:ext cx="4518916" cy="1146308"/>
            <a:chOff x="-29447" y="-19050"/>
            <a:chExt cx="1207716" cy="402545"/>
          </a:xfrm>
        </p:grpSpPr>
        <p:sp>
          <p:nvSpPr>
            <p:cNvPr id="19" name="Freeform 19"/>
            <p:cNvSpPr/>
            <p:nvPr/>
          </p:nvSpPr>
          <p:spPr>
            <a:xfrm>
              <a:off x="-29447" y="26291"/>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0" name="TextBox 20"/>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Dopamine, Mirroring, Neural Coupling, Cortex Activity, and Narrative transport – all important concepts to help you connect to your audience.</a:t>
              </a:r>
            </a:p>
          </p:txBody>
        </p:sp>
      </p:grpSp>
      <p:grpSp>
        <p:nvGrpSpPr>
          <p:cNvPr id="22" name="Group 22"/>
          <p:cNvGrpSpPr/>
          <p:nvPr/>
        </p:nvGrpSpPr>
        <p:grpSpPr>
          <a:xfrm>
            <a:off x="9753600" y="3867822"/>
            <a:ext cx="3581400" cy="477561"/>
            <a:chOff x="0" y="0"/>
            <a:chExt cx="1178269" cy="167703"/>
          </a:xfrm>
        </p:grpSpPr>
        <p:sp>
          <p:nvSpPr>
            <p:cNvPr id="23" name="Freeform 23"/>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a:p>
          </p:txBody>
        </p:sp>
        <p:sp>
          <p:nvSpPr>
            <p:cNvPr id="24" name="TextBox 24"/>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Story Basics</a:t>
              </a:r>
            </a:p>
          </p:txBody>
        </p:sp>
      </p:grpSp>
      <p:grpSp>
        <p:nvGrpSpPr>
          <p:cNvPr id="25" name="Group 25"/>
          <p:cNvGrpSpPr/>
          <p:nvPr/>
        </p:nvGrpSpPr>
        <p:grpSpPr>
          <a:xfrm>
            <a:off x="9753600" y="8090400"/>
            <a:ext cx="3477611" cy="1091648"/>
            <a:chOff x="0" y="-26146"/>
            <a:chExt cx="1183570" cy="383350"/>
          </a:xfrm>
        </p:grpSpPr>
        <p:sp>
          <p:nvSpPr>
            <p:cNvPr id="26" name="Freeform 26"/>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7" name="TextBox 27"/>
            <p:cNvSpPr txBox="1"/>
            <p:nvPr/>
          </p:nvSpPr>
          <p:spPr>
            <a:xfrm>
              <a:off x="5301" y="-26146"/>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New to story telling with data?  Try PechaKucha.  Twenty slides timed at 20 seconds each!  Good practice.</a:t>
              </a:r>
            </a:p>
          </p:txBody>
        </p:sp>
      </p:grpSp>
      <p:sp>
        <p:nvSpPr>
          <p:cNvPr id="28" name="Freeform 28"/>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29" name="Freeform 29"/>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pic>
        <p:nvPicPr>
          <p:cNvPr id="32" name="Picture 31" descr="A screenshot of a graph&#10;&#10;Description automatically generated">
            <a:extLst>
              <a:ext uri="{FF2B5EF4-FFF2-40B4-BE49-F238E27FC236}">
                <a16:creationId xmlns:a16="http://schemas.microsoft.com/office/drawing/2014/main" id="{63C73A81-C954-328E-F06E-0BFB6EF92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37" y="4602482"/>
            <a:ext cx="4011559" cy="3460083"/>
          </a:xfrm>
          <a:prstGeom prst="rect">
            <a:avLst/>
          </a:prstGeom>
        </p:spPr>
      </p:pic>
      <p:pic>
        <p:nvPicPr>
          <p:cNvPr id="33" name="Picture 32" descr="A diagram of a brain&#10;&#10;Description automatically generated">
            <a:extLst>
              <a:ext uri="{FF2B5EF4-FFF2-40B4-BE49-F238E27FC236}">
                <a16:creationId xmlns:a16="http://schemas.microsoft.com/office/drawing/2014/main" id="{89AEDCCD-260C-F3A7-E1C4-BAFDBB1752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180" y="4539433"/>
            <a:ext cx="4431818" cy="3356917"/>
          </a:xfrm>
          <a:prstGeom prst="rect">
            <a:avLst/>
          </a:prstGeom>
        </p:spPr>
      </p:pic>
      <p:pic>
        <p:nvPicPr>
          <p:cNvPr id="34" name="Picture 33" descr="A blue and white arrow with white text&#10;&#10;Description automatically generated">
            <a:extLst>
              <a:ext uri="{FF2B5EF4-FFF2-40B4-BE49-F238E27FC236}">
                <a16:creationId xmlns:a16="http://schemas.microsoft.com/office/drawing/2014/main" id="{7E6925DB-CA8C-1004-238A-0CA977B921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7576" y="4662395"/>
            <a:ext cx="3467424" cy="1559109"/>
          </a:xfrm>
          <a:prstGeom prst="rect">
            <a:avLst/>
          </a:prstGeom>
        </p:spPr>
      </p:pic>
      <p:pic>
        <p:nvPicPr>
          <p:cNvPr id="37" name="Picture 36">
            <a:hlinkClick r:id="rId9"/>
            <a:extLst>
              <a:ext uri="{FF2B5EF4-FFF2-40B4-BE49-F238E27FC236}">
                <a16:creationId xmlns:a16="http://schemas.microsoft.com/office/drawing/2014/main" id="{76CCFA69-16B8-606D-D138-93356E49FD75}"/>
              </a:ext>
            </a:extLst>
          </p:cNvPr>
          <p:cNvPicPr>
            <a:picLocks noChangeAspect="1"/>
          </p:cNvPicPr>
          <p:nvPr/>
        </p:nvPicPr>
        <p:blipFill>
          <a:blip r:embed="rId10"/>
          <a:stretch>
            <a:fillRect/>
          </a:stretch>
        </p:blipFill>
        <p:spPr>
          <a:xfrm>
            <a:off x="9981755" y="6634954"/>
            <a:ext cx="2858578" cy="7105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D213-F547-2237-DA28-A27CE476112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A8361F-4AA1-7A05-D4A8-BEDD357E536D}"/>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DAEBC6FA-91A9-2F2D-E898-53945CF1D8B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11ABC093-85CE-62FA-6221-AE0AF77A329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0D5F9747-6204-D17E-83B8-D82B3092A9E3}"/>
              </a:ext>
            </a:extLst>
          </p:cNvPr>
          <p:cNvGrpSpPr/>
          <p:nvPr/>
        </p:nvGrpSpPr>
        <p:grpSpPr>
          <a:xfrm>
            <a:off x="304800" y="3867822"/>
            <a:ext cx="5443550" cy="477561"/>
            <a:chOff x="0" y="0"/>
            <a:chExt cx="1178269" cy="167703"/>
          </a:xfrm>
        </p:grpSpPr>
        <p:sp>
          <p:nvSpPr>
            <p:cNvPr id="8" name="Freeform 8">
              <a:extLst>
                <a:ext uri="{FF2B5EF4-FFF2-40B4-BE49-F238E27FC236}">
                  <a16:creationId xmlns:a16="http://schemas.microsoft.com/office/drawing/2014/main" id="{45B637D1-9CB2-C77F-68E7-21AFAF117DF2}"/>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E194F7BB-ED52-6A09-4E34-FE44075970C7}"/>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No Table &amp; Noise</a:t>
              </a:r>
            </a:p>
          </p:txBody>
        </p:sp>
      </p:grpSp>
      <p:sp>
        <p:nvSpPr>
          <p:cNvPr id="10" name="TextBox 10">
            <a:extLst>
              <a:ext uri="{FF2B5EF4-FFF2-40B4-BE49-F238E27FC236}">
                <a16:creationId xmlns:a16="http://schemas.microsoft.com/office/drawing/2014/main" id="{DAC4FD65-7C2C-3788-3F3A-0B83C315FC2E}"/>
              </a:ext>
            </a:extLst>
          </p:cNvPr>
          <p:cNvSpPr txBox="1"/>
          <p:nvPr/>
        </p:nvSpPr>
        <p:spPr>
          <a:xfrm>
            <a:off x="1714500" y="2124365"/>
            <a:ext cx="9088967"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Cleaning Data</a:t>
            </a:r>
          </a:p>
        </p:txBody>
      </p:sp>
      <p:grpSp>
        <p:nvGrpSpPr>
          <p:cNvPr id="22" name="Group 22">
            <a:extLst>
              <a:ext uri="{FF2B5EF4-FFF2-40B4-BE49-F238E27FC236}">
                <a16:creationId xmlns:a16="http://schemas.microsoft.com/office/drawing/2014/main" id="{B12CE84B-1085-2E28-E27E-2CC3055D08B1}"/>
              </a:ext>
            </a:extLst>
          </p:cNvPr>
          <p:cNvGrpSpPr/>
          <p:nvPr/>
        </p:nvGrpSpPr>
        <p:grpSpPr>
          <a:xfrm>
            <a:off x="6318594" y="3867822"/>
            <a:ext cx="7092606" cy="477561"/>
            <a:chOff x="0" y="0"/>
            <a:chExt cx="1178269" cy="167703"/>
          </a:xfrm>
        </p:grpSpPr>
        <p:sp>
          <p:nvSpPr>
            <p:cNvPr id="23" name="Freeform 23">
              <a:extLst>
                <a:ext uri="{FF2B5EF4-FFF2-40B4-BE49-F238E27FC236}">
                  <a16:creationId xmlns:a16="http://schemas.microsoft.com/office/drawing/2014/main" id="{49293312-945A-C9EE-BC2E-246DB778E8B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a:p>
          </p:txBody>
        </p:sp>
        <p:sp>
          <p:nvSpPr>
            <p:cNvPr id="24" name="TextBox 24">
              <a:extLst>
                <a:ext uri="{FF2B5EF4-FFF2-40B4-BE49-F238E27FC236}">
                  <a16:creationId xmlns:a16="http://schemas.microsoft.com/office/drawing/2014/main" id="{3DF8FDDF-F9A7-7733-FF2A-78FFCCD51A6D}"/>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Cleaned &amp; Converted to a Table</a:t>
              </a:r>
            </a:p>
          </p:txBody>
        </p:sp>
      </p:grpSp>
      <p:grpSp>
        <p:nvGrpSpPr>
          <p:cNvPr id="25" name="Group 25">
            <a:extLst>
              <a:ext uri="{FF2B5EF4-FFF2-40B4-BE49-F238E27FC236}">
                <a16:creationId xmlns:a16="http://schemas.microsoft.com/office/drawing/2014/main" id="{FB545DB0-9540-E013-440B-F0748C570CF3}"/>
              </a:ext>
            </a:extLst>
          </p:cNvPr>
          <p:cNvGrpSpPr/>
          <p:nvPr/>
        </p:nvGrpSpPr>
        <p:grpSpPr>
          <a:xfrm>
            <a:off x="6267106" y="7405183"/>
            <a:ext cx="7168808" cy="1319717"/>
            <a:chOff x="0" y="0"/>
            <a:chExt cx="1178269" cy="357204"/>
          </a:xfrm>
        </p:grpSpPr>
        <p:sp>
          <p:nvSpPr>
            <p:cNvPr id="26" name="Freeform 26">
              <a:extLst>
                <a:ext uri="{FF2B5EF4-FFF2-40B4-BE49-F238E27FC236}">
                  <a16:creationId xmlns:a16="http://schemas.microsoft.com/office/drawing/2014/main" id="{5CD433C1-5696-6FE0-432F-727924712FF0}"/>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7" name="TextBox 27">
              <a:extLst>
                <a:ext uri="{FF2B5EF4-FFF2-40B4-BE49-F238E27FC236}">
                  <a16:creationId xmlns:a16="http://schemas.microsoft.com/office/drawing/2014/main" id="{36ECF76A-FEC3-CD09-4AD1-68F3AC815678}"/>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Remove multiple rows.  Reword as needed to have one heading and not multiple rows for titles.  Format as a table.  Then use the arrow to sort the data and get to know what the data contains.</a:t>
              </a:r>
            </a:p>
          </p:txBody>
        </p:sp>
      </p:grpSp>
      <p:sp>
        <p:nvSpPr>
          <p:cNvPr id="28" name="Freeform 28">
            <a:extLst>
              <a:ext uri="{FF2B5EF4-FFF2-40B4-BE49-F238E27FC236}">
                <a16:creationId xmlns:a16="http://schemas.microsoft.com/office/drawing/2014/main" id="{53F62AD9-B84F-9EA1-B637-87DBB2ECD8D6}"/>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760993D4-F841-6139-2D1B-100B9A529069}"/>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grpSp>
        <p:nvGrpSpPr>
          <p:cNvPr id="6" name="Group 11">
            <a:extLst>
              <a:ext uri="{FF2B5EF4-FFF2-40B4-BE49-F238E27FC236}">
                <a16:creationId xmlns:a16="http://schemas.microsoft.com/office/drawing/2014/main" id="{7E8DDD6A-DD75-1F1E-389C-744D6A4EF8E0}"/>
              </a:ext>
            </a:extLst>
          </p:cNvPr>
          <p:cNvGrpSpPr/>
          <p:nvPr/>
        </p:nvGrpSpPr>
        <p:grpSpPr>
          <a:xfrm>
            <a:off x="304799" y="7378060"/>
            <a:ext cx="5680891" cy="1346840"/>
            <a:chOff x="0" y="-19050"/>
            <a:chExt cx="1189897" cy="472965"/>
          </a:xfrm>
        </p:grpSpPr>
        <p:sp>
          <p:nvSpPr>
            <p:cNvPr id="14" name="Freeform 12">
              <a:extLst>
                <a:ext uri="{FF2B5EF4-FFF2-40B4-BE49-F238E27FC236}">
                  <a16:creationId xmlns:a16="http://schemas.microsoft.com/office/drawing/2014/main" id="{E37BC926-56B9-23EA-557C-44B22CE4F062}"/>
                </a:ext>
              </a:extLst>
            </p:cNvPr>
            <p:cNvSpPr/>
            <p:nvPr/>
          </p:nvSpPr>
          <p:spPr>
            <a:xfrm>
              <a:off x="0" y="0"/>
              <a:ext cx="1178269"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1" name="TextBox 13">
              <a:extLst>
                <a:ext uri="{FF2B5EF4-FFF2-40B4-BE49-F238E27FC236}">
                  <a16:creationId xmlns:a16="http://schemas.microsoft.com/office/drawing/2014/main" id="{90DA851C-4FC4-B511-6CB7-6BF7E4C14F09}"/>
                </a:ext>
              </a:extLst>
            </p:cNvPr>
            <p:cNvSpPr txBox="1"/>
            <p:nvPr/>
          </p:nvSpPr>
          <p:spPr>
            <a:xfrm>
              <a:off x="11628" y="-19050"/>
              <a:ext cx="1178269" cy="472965"/>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1.) To clean data, remove extra rows, 2)  and 3), multiple headings columns with the arrow (filter) , 4) remove inserted titles over each section, and </a:t>
              </a:r>
              <a:br>
                <a:rPr lang="en-US" sz="1125" spc="11" dirty="0">
                  <a:solidFill>
                    <a:srgbClr val="FFFFFF"/>
                  </a:solidFill>
                  <a:latin typeface="Open Sauce Italics"/>
                </a:rPr>
              </a:br>
              <a:r>
                <a:rPr lang="en-US" sz="1125" spc="11" dirty="0">
                  <a:solidFill>
                    <a:srgbClr val="FFFFFF"/>
                  </a:solidFill>
                  <a:latin typeface="Open Sauce Italics"/>
                </a:rPr>
                <a:t>5)  Delete rows when data is missing.  Next, format as a table </a:t>
              </a:r>
            </a:p>
            <a:p>
              <a:pPr algn="ctr">
                <a:lnSpc>
                  <a:spcPts val="1553"/>
                </a:lnSpc>
                <a:spcBef>
                  <a:spcPct val="0"/>
                </a:spcBef>
              </a:pPr>
              <a:r>
                <a:rPr lang="en-US" sz="1125" spc="11" dirty="0">
                  <a:solidFill>
                    <a:srgbClr val="FFFFFF"/>
                  </a:solidFill>
                  <a:latin typeface="Open Sauce Italics"/>
                </a:rPr>
                <a:t>(then you can sort </a:t>
              </a:r>
            </a:p>
            <a:p>
              <a:pPr algn="ctr">
                <a:lnSpc>
                  <a:spcPts val="1553"/>
                </a:lnSpc>
                <a:spcBef>
                  <a:spcPct val="0"/>
                </a:spcBef>
              </a:pPr>
              <a:r>
                <a:rPr lang="en-US" sz="1125" spc="11" dirty="0">
                  <a:solidFill>
                    <a:srgbClr val="FFFFFF"/>
                  </a:solidFill>
                  <a:latin typeface="Open Sauce Italics"/>
                </a:rPr>
                <a:t>Source: </a:t>
              </a:r>
              <a:r>
                <a:rPr lang="en-US" sz="1125" spc="11" dirty="0">
                  <a:solidFill>
                    <a:schemeClr val="bg1"/>
                  </a:solidFill>
                  <a:latin typeface="Open Sauce Italics"/>
                  <a:hlinkClick r:id="rId4">
                    <a:extLst>
                      <a:ext uri="{A12FA001-AC4F-418D-AE19-62706E023703}">
                        <ahyp:hlinkClr xmlns:ahyp="http://schemas.microsoft.com/office/drawing/2018/hyperlinkcolor" val="tx"/>
                      </a:ext>
                    </a:extLst>
                  </a:hlinkClick>
                </a:rPr>
                <a:t>United Nations’ Human Development Report </a:t>
              </a:r>
              <a:endParaRPr lang="en-US" sz="1125" spc="11" dirty="0">
                <a:solidFill>
                  <a:schemeClr val="bg1"/>
                </a:solidFill>
                <a:latin typeface="Open Sauce Italics"/>
              </a:endParaRPr>
            </a:p>
          </p:txBody>
        </p:sp>
      </p:grpSp>
      <p:pic>
        <p:nvPicPr>
          <p:cNvPr id="30" name="Picture 29" descr="A screenshot of a graph&#10;&#10;Description automatically generated">
            <a:extLst>
              <a:ext uri="{FF2B5EF4-FFF2-40B4-BE49-F238E27FC236}">
                <a16:creationId xmlns:a16="http://schemas.microsoft.com/office/drawing/2014/main" id="{9A696ACA-DE3F-E3B8-31F2-76F34820A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52596"/>
            <a:ext cx="5680891" cy="2472104"/>
          </a:xfrm>
          <a:prstGeom prst="rect">
            <a:avLst/>
          </a:prstGeom>
          <a:ln>
            <a:solidFill>
              <a:schemeClr val="tx1"/>
            </a:solidFill>
          </a:ln>
        </p:spPr>
      </p:pic>
      <p:pic>
        <p:nvPicPr>
          <p:cNvPr id="34" name="Picture 33" descr="A screenshot of a computer&#10;&#10;Description automatically generated">
            <a:extLst>
              <a:ext uri="{FF2B5EF4-FFF2-40B4-BE49-F238E27FC236}">
                <a16:creationId xmlns:a16="http://schemas.microsoft.com/office/drawing/2014/main" id="{73808560-999C-EE3D-5C63-465FFF0C41A8}"/>
              </a:ext>
            </a:extLst>
          </p:cNvPr>
          <p:cNvPicPr>
            <a:picLocks noChangeAspect="1"/>
          </p:cNvPicPr>
          <p:nvPr/>
        </p:nvPicPr>
        <p:blipFill>
          <a:blip r:embed="rId6"/>
          <a:stretch>
            <a:fillRect/>
          </a:stretch>
        </p:blipFill>
        <p:spPr>
          <a:xfrm>
            <a:off x="6318593" y="4646252"/>
            <a:ext cx="7168807" cy="2040299"/>
          </a:xfrm>
          <a:prstGeom prst="rect">
            <a:avLst/>
          </a:prstGeom>
          <a:ln>
            <a:solidFill>
              <a:schemeClr val="tx1"/>
            </a:solidFill>
          </a:ln>
        </p:spPr>
      </p:pic>
    </p:spTree>
    <p:extLst>
      <p:ext uri="{BB962C8B-B14F-4D97-AF65-F5344CB8AC3E}">
        <p14:creationId xmlns:p14="http://schemas.microsoft.com/office/powerpoint/2010/main" val="160068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CC13-4FB7-5D87-12B1-C8303ACFB334}"/>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2F5CAAEF-8BC1-7AE3-A057-78760B366457}"/>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DFDCE04F-3641-D3E8-0DD3-BE2821F42361}"/>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4D83AB6B-FE12-4C2B-F706-86D05F4FD44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F7CE787F-009E-9150-FF42-58DCEAE2F44C}"/>
              </a:ext>
            </a:extLst>
          </p:cNvPr>
          <p:cNvGrpSpPr/>
          <p:nvPr/>
        </p:nvGrpSpPr>
        <p:grpSpPr>
          <a:xfrm>
            <a:off x="304801" y="3732202"/>
            <a:ext cx="4253470" cy="613181"/>
            <a:chOff x="0" y="-47625"/>
            <a:chExt cx="1195494" cy="215328"/>
          </a:xfrm>
        </p:grpSpPr>
        <p:sp>
          <p:nvSpPr>
            <p:cNvPr id="8" name="Freeform 8">
              <a:extLst>
                <a:ext uri="{FF2B5EF4-FFF2-40B4-BE49-F238E27FC236}">
                  <a16:creationId xmlns:a16="http://schemas.microsoft.com/office/drawing/2014/main" id="{8E80D8F3-ED47-57C2-4B3B-C01491DB8177}"/>
                </a:ext>
              </a:extLst>
            </p:cNvPr>
            <p:cNvSpPr/>
            <p:nvPr/>
          </p:nvSpPr>
          <p:spPr>
            <a:xfrm>
              <a:off x="17225" y="-4921"/>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6758808C-1833-CD93-16A8-3DEFD6C524D8}"/>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Remove columns that add no value</a:t>
              </a:r>
            </a:p>
          </p:txBody>
        </p:sp>
      </p:grpSp>
      <p:sp>
        <p:nvSpPr>
          <p:cNvPr id="10" name="TextBox 10">
            <a:extLst>
              <a:ext uri="{FF2B5EF4-FFF2-40B4-BE49-F238E27FC236}">
                <a16:creationId xmlns:a16="http://schemas.microsoft.com/office/drawing/2014/main" id="{534102C5-C1A2-9FBE-B5EB-C42CDACD0192}"/>
              </a:ext>
            </a:extLst>
          </p:cNvPr>
          <p:cNvSpPr txBox="1"/>
          <p:nvPr/>
        </p:nvSpPr>
        <p:spPr>
          <a:xfrm>
            <a:off x="304799" y="1608461"/>
            <a:ext cx="12268201"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More Cleaning and Exploring Data</a:t>
            </a:r>
          </a:p>
        </p:txBody>
      </p:sp>
      <p:grpSp>
        <p:nvGrpSpPr>
          <p:cNvPr id="22" name="Group 22">
            <a:extLst>
              <a:ext uri="{FF2B5EF4-FFF2-40B4-BE49-F238E27FC236}">
                <a16:creationId xmlns:a16="http://schemas.microsoft.com/office/drawing/2014/main" id="{66F210F7-93A9-7BE2-8EB2-2346846ADB20}"/>
              </a:ext>
            </a:extLst>
          </p:cNvPr>
          <p:cNvGrpSpPr/>
          <p:nvPr/>
        </p:nvGrpSpPr>
        <p:grpSpPr>
          <a:xfrm>
            <a:off x="5105400" y="3867822"/>
            <a:ext cx="8305800" cy="477561"/>
            <a:chOff x="0" y="0"/>
            <a:chExt cx="1178269" cy="167703"/>
          </a:xfrm>
        </p:grpSpPr>
        <p:sp>
          <p:nvSpPr>
            <p:cNvPr id="23" name="Freeform 23">
              <a:extLst>
                <a:ext uri="{FF2B5EF4-FFF2-40B4-BE49-F238E27FC236}">
                  <a16:creationId xmlns:a16="http://schemas.microsoft.com/office/drawing/2014/main" id="{EB551E18-0388-B79F-BEBF-AD7BCA16BB9D}"/>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a:p>
          </p:txBody>
        </p:sp>
        <p:sp>
          <p:nvSpPr>
            <p:cNvPr id="24" name="TextBox 24">
              <a:extLst>
                <a:ext uri="{FF2B5EF4-FFF2-40B4-BE49-F238E27FC236}">
                  <a16:creationId xmlns:a16="http://schemas.microsoft.com/office/drawing/2014/main" id="{1861A9ED-0F33-3A5D-ED83-890C4CAD0BE2}"/>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Fix Inconsistencies, Check Data Types</a:t>
              </a:r>
            </a:p>
          </p:txBody>
        </p:sp>
      </p:grpSp>
      <p:grpSp>
        <p:nvGrpSpPr>
          <p:cNvPr id="25" name="Group 25">
            <a:extLst>
              <a:ext uri="{FF2B5EF4-FFF2-40B4-BE49-F238E27FC236}">
                <a16:creationId xmlns:a16="http://schemas.microsoft.com/office/drawing/2014/main" id="{96B349E3-CC3E-E553-F82E-A0B291E0973A}"/>
              </a:ext>
            </a:extLst>
          </p:cNvPr>
          <p:cNvGrpSpPr/>
          <p:nvPr/>
        </p:nvGrpSpPr>
        <p:grpSpPr>
          <a:xfrm>
            <a:off x="6420364" y="8341266"/>
            <a:ext cx="7168808" cy="1319717"/>
            <a:chOff x="0" y="0"/>
            <a:chExt cx="1178269" cy="357204"/>
          </a:xfrm>
        </p:grpSpPr>
        <p:sp>
          <p:nvSpPr>
            <p:cNvPr id="26" name="Freeform 26">
              <a:extLst>
                <a:ext uri="{FF2B5EF4-FFF2-40B4-BE49-F238E27FC236}">
                  <a16:creationId xmlns:a16="http://schemas.microsoft.com/office/drawing/2014/main" id="{75954C8E-6C8B-649F-9E97-1DBB7FFD0B1B}"/>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7" name="TextBox 27">
              <a:extLst>
                <a:ext uri="{FF2B5EF4-FFF2-40B4-BE49-F238E27FC236}">
                  <a16:creationId xmlns:a16="http://schemas.microsoft.com/office/drawing/2014/main" id="{CA9F4322-7332-F403-806D-D83D714930B4}"/>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Make sure that you check for inconsistencies in how data was entered.  Excel will think it is a different category (i.e. Beverages Vs Beverage).  Check data types – sometimes the person entering data might put in a date in a text type cell.  </a:t>
              </a:r>
            </a:p>
          </p:txBody>
        </p:sp>
      </p:grpSp>
      <p:sp>
        <p:nvSpPr>
          <p:cNvPr id="28" name="Freeform 28">
            <a:extLst>
              <a:ext uri="{FF2B5EF4-FFF2-40B4-BE49-F238E27FC236}">
                <a16:creationId xmlns:a16="http://schemas.microsoft.com/office/drawing/2014/main" id="{1F6E2730-278F-9875-5B94-53EAB5B5C77F}"/>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11268E99-EBB2-1B0E-564C-FE63791C3EA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grpSp>
        <p:nvGrpSpPr>
          <p:cNvPr id="6" name="Group 11">
            <a:extLst>
              <a:ext uri="{FF2B5EF4-FFF2-40B4-BE49-F238E27FC236}">
                <a16:creationId xmlns:a16="http://schemas.microsoft.com/office/drawing/2014/main" id="{60DCB237-7373-9971-5453-0D3222B7BECF}"/>
              </a:ext>
            </a:extLst>
          </p:cNvPr>
          <p:cNvGrpSpPr/>
          <p:nvPr/>
        </p:nvGrpSpPr>
        <p:grpSpPr>
          <a:xfrm>
            <a:off x="159779" y="8292513"/>
            <a:ext cx="5682543" cy="1346840"/>
            <a:chOff x="0" y="-9525"/>
            <a:chExt cx="1190243" cy="472965"/>
          </a:xfrm>
        </p:grpSpPr>
        <p:sp>
          <p:nvSpPr>
            <p:cNvPr id="14" name="Freeform 12">
              <a:extLst>
                <a:ext uri="{FF2B5EF4-FFF2-40B4-BE49-F238E27FC236}">
                  <a16:creationId xmlns:a16="http://schemas.microsoft.com/office/drawing/2014/main" id="{1716F629-C7EC-43DB-ACAA-573C96E7D032}"/>
                </a:ext>
              </a:extLst>
            </p:cNvPr>
            <p:cNvSpPr/>
            <p:nvPr/>
          </p:nvSpPr>
          <p:spPr>
            <a:xfrm>
              <a:off x="0" y="0"/>
              <a:ext cx="1178269" cy="453915"/>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1" name="TextBox 13">
              <a:extLst>
                <a:ext uri="{FF2B5EF4-FFF2-40B4-BE49-F238E27FC236}">
                  <a16:creationId xmlns:a16="http://schemas.microsoft.com/office/drawing/2014/main" id="{3F6F945E-3401-4032-FE4E-976A3E29C64B}"/>
                </a:ext>
              </a:extLst>
            </p:cNvPr>
            <p:cNvSpPr txBox="1"/>
            <p:nvPr/>
          </p:nvSpPr>
          <p:spPr>
            <a:xfrm>
              <a:off x="11974" y="-9525"/>
              <a:ext cx="1178269" cy="472965"/>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1.) To clean data, remove extra rows, 2)  and 3), multiple headings columns with the arrow (filter) , 4) remove inserted titles over each section, and </a:t>
              </a:r>
              <a:br>
                <a:rPr lang="en-US" sz="1125" spc="11" dirty="0">
                  <a:solidFill>
                    <a:srgbClr val="FFFFFF"/>
                  </a:solidFill>
                  <a:latin typeface="Open Sauce Italics"/>
                </a:rPr>
              </a:br>
              <a:r>
                <a:rPr lang="en-US" sz="1125" spc="11" dirty="0">
                  <a:solidFill>
                    <a:srgbClr val="FFFFFF"/>
                  </a:solidFill>
                  <a:latin typeface="Open Sauce Italics"/>
                </a:rPr>
                <a:t>5)  Delete rows when data is missing.  Next, format as a table </a:t>
              </a:r>
            </a:p>
            <a:p>
              <a:pPr algn="ctr">
                <a:lnSpc>
                  <a:spcPts val="1553"/>
                </a:lnSpc>
                <a:spcBef>
                  <a:spcPct val="0"/>
                </a:spcBef>
              </a:pPr>
              <a:r>
                <a:rPr lang="en-US" sz="1125" spc="11" dirty="0">
                  <a:solidFill>
                    <a:srgbClr val="FFFFFF"/>
                  </a:solidFill>
                  <a:latin typeface="Open Sauce Italics"/>
                </a:rPr>
                <a:t>(then you can sort </a:t>
              </a:r>
            </a:p>
            <a:p>
              <a:pPr algn="ctr">
                <a:lnSpc>
                  <a:spcPts val="1553"/>
                </a:lnSpc>
                <a:spcBef>
                  <a:spcPct val="0"/>
                </a:spcBef>
              </a:pPr>
              <a:r>
                <a:rPr lang="en-US" sz="1125" spc="11" dirty="0">
                  <a:solidFill>
                    <a:srgbClr val="FFFFFF"/>
                  </a:solidFill>
                  <a:latin typeface="Open Sauce Italics"/>
                </a:rPr>
                <a:t>Source: </a:t>
              </a:r>
              <a:r>
                <a:rPr lang="en-US" sz="1125" spc="11" dirty="0">
                  <a:solidFill>
                    <a:schemeClr val="bg1"/>
                  </a:solidFill>
                  <a:latin typeface="Open Sauce Italics"/>
                  <a:hlinkClick r:id="rId4">
                    <a:extLst>
                      <a:ext uri="{A12FA001-AC4F-418D-AE19-62706E023703}">
                        <ahyp:hlinkClr xmlns:ahyp="http://schemas.microsoft.com/office/drawing/2018/hyperlinkcolor" val="tx"/>
                      </a:ext>
                    </a:extLst>
                  </a:hlinkClick>
                </a:rPr>
                <a:t>United Nations’ Human Development Report </a:t>
              </a:r>
              <a:endParaRPr lang="en-US" sz="1125" spc="11" dirty="0">
                <a:solidFill>
                  <a:schemeClr val="bg1"/>
                </a:solidFill>
                <a:latin typeface="Open Sauce Italics"/>
              </a:endParaRPr>
            </a:p>
          </p:txBody>
        </p:sp>
      </p:grpSp>
      <p:pic>
        <p:nvPicPr>
          <p:cNvPr id="2" name="Picture 1" descr="A screenshot of a computer&#10;&#10;Description automatically generated">
            <a:extLst>
              <a:ext uri="{FF2B5EF4-FFF2-40B4-BE49-F238E27FC236}">
                <a16:creationId xmlns:a16="http://schemas.microsoft.com/office/drawing/2014/main" id="{78759634-D9A1-6152-8701-EB3D163B68EE}"/>
              </a:ext>
            </a:extLst>
          </p:cNvPr>
          <p:cNvPicPr>
            <a:picLocks noChangeAspect="1"/>
          </p:cNvPicPr>
          <p:nvPr/>
        </p:nvPicPr>
        <p:blipFill>
          <a:blip r:embed="rId5"/>
          <a:stretch>
            <a:fillRect/>
          </a:stretch>
        </p:blipFill>
        <p:spPr>
          <a:xfrm>
            <a:off x="419505" y="4828999"/>
            <a:ext cx="4167064" cy="1712328"/>
          </a:xfrm>
          <a:prstGeom prst="rect">
            <a:avLst/>
          </a:prstGeom>
          <a:ln>
            <a:solidFill>
              <a:schemeClr val="tx1"/>
            </a:solidFill>
          </a:ln>
        </p:spPr>
      </p:pic>
      <p:sp>
        <p:nvSpPr>
          <p:cNvPr id="11" name="Arrow: Down 10">
            <a:extLst>
              <a:ext uri="{FF2B5EF4-FFF2-40B4-BE49-F238E27FC236}">
                <a16:creationId xmlns:a16="http://schemas.microsoft.com/office/drawing/2014/main" id="{F159639D-71B8-7638-20AC-8588632D4870}"/>
              </a:ext>
            </a:extLst>
          </p:cNvPr>
          <p:cNvSpPr/>
          <p:nvPr/>
        </p:nvSpPr>
        <p:spPr>
          <a:xfrm>
            <a:off x="2503037" y="4542091"/>
            <a:ext cx="457200" cy="497248"/>
          </a:xfrm>
          <a:prstGeom prst="downArrow">
            <a:avLst/>
          </a:prstGeom>
          <a:solidFill>
            <a:srgbClr val="1C57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F34C00E0-3F40-7592-7931-AF862CA2D38C}"/>
              </a:ext>
            </a:extLst>
          </p:cNvPr>
          <p:cNvSpPr/>
          <p:nvPr/>
        </p:nvSpPr>
        <p:spPr>
          <a:xfrm>
            <a:off x="3810001" y="4566361"/>
            <a:ext cx="457200" cy="497248"/>
          </a:xfrm>
          <a:prstGeom prst="downArrow">
            <a:avLst/>
          </a:prstGeom>
          <a:solidFill>
            <a:srgbClr val="1C57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ACA2744-24E3-988B-3170-F1CB8F393FF1}"/>
              </a:ext>
            </a:extLst>
          </p:cNvPr>
          <p:cNvPicPr>
            <a:picLocks noChangeAspect="1"/>
          </p:cNvPicPr>
          <p:nvPr/>
        </p:nvPicPr>
        <p:blipFill>
          <a:blip r:embed="rId6"/>
          <a:stretch>
            <a:fillRect/>
          </a:stretch>
        </p:blipFill>
        <p:spPr>
          <a:xfrm>
            <a:off x="5105400" y="4523980"/>
            <a:ext cx="3360750" cy="1533920"/>
          </a:xfrm>
          <a:prstGeom prst="rect">
            <a:avLst/>
          </a:prstGeom>
        </p:spPr>
      </p:pic>
      <p:pic>
        <p:nvPicPr>
          <p:cNvPr id="17" name="Picture 16">
            <a:extLst>
              <a:ext uri="{FF2B5EF4-FFF2-40B4-BE49-F238E27FC236}">
                <a16:creationId xmlns:a16="http://schemas.microsoft.com/office/drawing/2014/main" id="{52EFDF65-2E30-6761-82BD-C632333A162F}"/>
              </a:ext>
            </a:extLst>
          </p:cNvPr>
          <p:cNvPicPr>
            <a:picLocks noChangeAspect="1"/>
          </p:cNvPicPr>
          <p:nvPr/>
        </p:nvPicPr>
        <p:blipFill>
          <a:blip r:embed="rId7"/>
          <a:stretch>
            <a:fillRect/>
          </a:stretch>
        </p:blipFill>
        <p:spPr>
          <a:xfrm>
            <a:off x="8731286" y="4501484"/>
            <a:ext cx="4534293" cy="3528366"/>
          </a:xfrm>
          <a:prstGeom prst="rect">
            <a:avLst/>
          </a:prstGeom>
        </p:spPr>
      </p:pic>
    </p:spTree>
    <p:extLst>
      <p:ext uri="{BB962C8B-B14F-4D97-AF65-F5344CB8AC3E}">
        <p14:creationId xmlns:p14="http://schemas.microsoft.com/office/powerpoint/2010/main" val="380543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3091-E0FD-890F-D026-BD5221FA91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5C9483C-BDBA-D3F0-C7ED-45028FEC5E49}"/>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DEC2953D-86F7-20A3-1A76-BF67FAB23991}"/>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B6DF5A6E-E8F0-CF01-1A7B-75C31866A70D}"/>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7D2F724E-D9CD-A4EC-85A9-0C92703A8085}"/>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A01B765A-3F58-411F-4D25-ECC7C100CA9B}"/>
              </a:ext>
            </a:extLst>
          </p:cNvPr>
          <p:cNvGrpSpPr/>
          <p:nvPr/>
        </p:nvGrpSpPr>
        <p:grpSpPr>
          <a:xfrm>
            <a:off x="228600" y="3732202"/>
            <a:ext cx="5257800" cy="613181"/>
            <a:chOff x="-85768" y="-47625"/>
            <a:chExt cx="1264037" cy="215328"/>
          </a:xfrm>
        </p:grpSpPr>
        <p:sp>
          <p:nvSpPr>
            <p:cNvPr id="8" name="Freeform 8">
              <a:extLst>
                <a:ext uri="{FF2B5EF4-FFF2-40B4-BE49-F238E27FC236}">
                  <a16:creationId xmlns:a16="http://schemas.microsoft.com/office/drawing/2014/main" id="{6AAA086C-02DD-F7BA-9EDF-488AD00E33E7}"/>
                </a:ext>
              </a:extLst>
            </p:cNvPr>
            <p:cNvSpPr/>
            <p:nvPr/>
          </p:nvSpPr>
          <p:spPr>
            <a:xfrm>
              <a:off x="-85768" y="-25847"/>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1D35A355-7AEB-A43D-5615-16B2C6B9D34F}"/>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Look for Anomalies	</a:t>
              </a:r>
            </a:p>
          </p:txBody>
        </p:sp>
      </p:grpSp>
      <p:sp>
        <p:nvSpPr>
          <p:cNvPr id="10" name="TextBox 10">
            <a:extLst>
              <a:ext uri="{FF2B5EF4-FFF2-40B4-BE49-F238E27FC236}">
                <a16:creationId xmlns:a16="http://schemas.microsoft.com/office/drawing/2014/main" id="{04CA2329-C73D-4099-3A28-71D386019862}"/>
              </a:ext>
            </a:extLst>
          </p:cNvPr>
          <p:cNvSpPr txBox="1"/>
          <p:nvPr/>
        </p:nvSpPr>
        <p:spPr>
          <a:xfrm>
            <a:off x="1714500" y="2124365"/>
            <a:ext cx="9088967" cy="90018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Data Exploring</a:t>
            </a:r>
          </a:p>
        </p:txBody>
      </p:sp>
      <p:grpSp>
        <p:nvGrpSpPr>
          <p:cNvPr id="11" name="Group 11">
            <a:extLst>
              <a:ext uri="{FF2B5EF4-FFF2-40B4-BE49-F238E27FC236}">
                <a16:creationId xmlns:a16="http://schemas.microsoft.com/office/drawing/2014/main" id="{FDFA3AA4-BC14-A439-4AF0-4D7241A8B632}"/>
              </a:ext>
            </a:extLst>
          </p:cNvPr>
          <p:cNvGrpSpPr/>
          <p:nvPr/>
        </p:nvGrpSpPr>
        <p:grpSpPr>
          <a:xfrm>
            <a:off x="263707" y="7751378"/>
            <a:ext cx="4901045" cy="1017193"/>
            <a:chOff x="0" y="0"/>
            <a:chExt cx="1178269" cy="357204"/>
          </a:xfrm>
        </p:grpSpPr>
        <p:sp>
          <p:nvSpPr>
            <p:cNvPr id="12" name="Freeform 12">
              <a:extLst>
                <a:ext uri="{FF2B5EF4-FFF2-40B4-BE49-F238E27FC236}">
                  <a16:creationId xmlns:a16="http://schemas.microsoft.com/office/drawing/2014/main" id="{FFA2D136-2604-5D59-ED12-6F897A2EE764}"/>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1EDF4065-546F-79D9-C58B-AADCBB1681C3}"/>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Notice the legend – it shows sales that have a blank payment. No sale should be blank.  This might mean that the salesperson did not collect the amount of the sales.  Ask “Why?”</a:t>
              </a:r>
            </a:p>
          </p:txBody>
        </p:sp>
      </p:grpSp>
      <p:grpSp>
        <p:nvGrpSpPr>
          <p:cNvPr id="15" name="Group 15">
            <a:extLst>
              <a:ext uri="{FF2B5EF4-FFF2-40B4-BE49-F238E27FC236}">
                <a16:creationId xmlns:a16="http://schemas.microsoft.com/office/drawing/2014/main" id="{2022FA6B-4A89-7826-8023-E7779D94079F}"/>
              </a:ext>
            </a:extLst>
          </p:cNvPr>
          <p:cNvGrpSpPr/>
          <p:nvPr/>
        </p:nvGrpSpPr>
        <p:grpSpPr>
          <a:xfrm>
            <a:off x="6000751" y="3745703"/>
            <a:ext cx="6937829" cy="613181"/>
            <a:chOff x="0" y="-47625"/>
            <a:chExt cx="1212384" cy="215328"/>
          </a:xfrm>
        </p:grpSpPr>
        <p:sp>
          <p:nvSpPr>
            <p:cNvPr id="16" name="Freeform 16">
              <a:extLst>
                <a:ext uri="{FF2B5EF4-FFF2-40B4-BE49-F238E27FC236}">
                  <a16:creationId xmlns:a16="http://schemas.microsoft.com/office/drawing/2014/main" id="{04B0754F-B6E8-3330-6074-0EA7E91A666A}"/>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08E94F94-F0E8-30D1-B0D6-5FEF6A83EB49}"/>
                </a:ext>
              </a:extLst>
            </p:cNvPr>
            <p:cNvSpPr txBox="1"/>
            <p:nvPr/>
          </p:nvSpPr>
          <p:spPr>
            <a:xfrm>
              <a:off x="0" y="-47625"/>
              <a:ext cx="1212384"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Why could sales show blank for payment type?</a:t>
              </a:r>
            </a:p>
          </p:txBody>
        </p:sp>
      </p:grpSp>
      <p:sp>
        <p:nvSpPr>
          <p:cNvPr id="28" name="Freeform 28">
            <a:extLst>
              <a:ext uri="{FF2B5EF4-FFF2-40B4-BE49-F238E27FC236}">
                <a16:creationId xmlns:a16="http://schemas.microsoft.com/office/drawing/2014/main" id="{53A35DE1-357D-39B9-7A4E-E831D48AF653}"/>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8935EB16-B5D3-BA58-1BF6-05BC6CDC9091}"/>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pic>
        <p:nvPicPr>
          <p:cNvPr id="18" name="Picture 17" descr="A pie chart with arrows pointing to the top&#10;&#10;Description automatically generated">
            <a:extLst>
              <a:ext uri="{FF2B5EF4-FFF2-40B4-BE49-F238E27FC236}">
                <a16:creationId xmlns:a16="http://schemas.microsoft.com/office/drawing/2014/main" id="{89C6B9C8-4AAD-6988-1731-C9E58F32A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707" y="4583152"/>
            <a:ext cx="4659715" cy="2864140"/>
          </a:xfrm>
          <a:prstGeom prst="rect">
            <a:avLst/>
          </a:prstGeom>
        </p:spPr>
      </p:pic>
      <p:sp>
        <p:nvSpPr>
          <p:cNvPr id="20" name="TextBox 19">
            <a:extLst>
              <a:ext uri="{FF2B5EF4-FFF2-40B4-BE49-F238E27FC236}">
                <a16:creationId xmlns:a16="http://schemas.microsoft.com/office/drawing/2014/main" id="{CD3A95FE-8830-1B4B-13DF-12D26A7C1C79}"/>
              </a:ext>
            </a:extLst>
          </p:cNvPr>
          <p:cNvSpPr txBox="1"/>
          <p:nvPr/>
        </p:nvSpPr>
        <p:spPr>
          <a:xfrm>
            <a:off x="6096000" y="4838700"/>
            <a:ext cx="6647358" cy="4154984"/>
          </a:xfrm>
          <a:prstGeom prst="rect">
            <a:avLst/>
          </a:prstGeom>
          <a:noFill/>
        </p:spPr>
        <p:txBody>
          <a:bodyPr wrap="square" rtlCol="0">
            <a:spAutoFit/>
          </a:bodyPr>
          <a:lstStyle/>
          <a:p>
            <a:pPr marL="342900" indent="-342900">
              <a:buAutoNum type="arabicParenR"/>
            </a:pPr>
            <a:r>
              <a:rPr lang="en-US" sz="2400" dirty="0"/>
              <a:t>Perhaps the salesperson tried running the payment through credit and it was rejected.  Solution – bill grocer.</a:t>
            </a:r>
          </a:p>
          <a:p>
            <a:pPr marL="342900" indent="-342900">
              <a:buAutoNum type="arabicParenR"/>
            </a:pPr>
            <a:r>
              <a:rPr lang="en-US" sz="2400" dirty="0"/>
              <a:t>Perhaps the salesperson collected the money but failed to deposit it. Solution – bill salesperson and add training.</a:t>
            </a:r>
          </a:p>
          <a:p>
            <a:pPr marL="342900" indent="-342900">
              <a:buAutoNum type="arabicParenR"/>
            </a:pPr>
            <a:r>
              <a:rPr lang="en-US" sz="2400" dirty="0"/>
              <a:t>Perhaps the customer complained (slow delivery, bad produce, wrong product) and the salesperson is trying to win the customer’s confidence by offering something free. Solution – discuss with salesperson and adjust sales.</a:t>
            </a:r>
          </a:p>
        </p:txBody>
      </p:sp>
    </p:spTree>
    <p:extLst>
      <p:ext uri="{BB962C8B-B14F-4D97-AF65-F5344CB8AC3E}">
        <p14:creationId xmlns:p14="http://schemas.microsoft.com/office/powerpoint/2010/main" val="150823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877D-BCE6-F3EA-0847-F18750C5DA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8921D1-44B9-5A85-479B-F3476C12BA13}"/>
              </a:ext>
            </a:extLst>
          </p:cNvPr>
          <p:cNvSpPr/>
          <p:nvPr/>
        </p:nvSpPr>
        <p:spPr>
          <a:xfrm flipH="1" flipV="1">
            <a:off x="-262509" y="530342"/>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FEA817A1-D582-17E1-E793-AA5CECA4442F}"/>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109C6E39-EC78-F102-E924-FFB81FFA7294}"/>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363457DF-008F-C7A8-6231-7B073F5456B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60C82A8B-5DBC-6866-CB2E-884D3734F7AE}"/>
              </a:ext>
            </a:extLst>
          </p:cNvPr>
          <p:cNvGrpSpPr/>
          <p:nvPr/>
        </p:nvGrpSpPr>
        <p:grpSpPr>
          <a:xfrm>
            <a:off x="0" y="3867822"/>
            <a:ext cx="4802522" cy="477561"/>
            <a:chOff x="0" y="0"/>
            <a:chExt cx="1178269" cy="167703"/>
          </a:xfrm>
        </p:grpSpPr>
        <p:sp>
          <p:nvSpPr>
            <p:cNvPr id="8" name="Freeform 8">
              <a:extLst>
                <a:ext uri="{FF2B5EF4-FFF2-40B4-BE49-F238E27FC236}">
                  <a16:creationId xmlns:a16="http://schemas.microsoft.com/office/drawing/2014/main" id="{842540AB-1A61-E819-2FB1-EF78720F729F}"/>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A5644B1D-DFA1-5BA4-E0C8-8F30986ABB60}"/>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Remote Teams</a:t>
              </a:r>
            </a:p>
          </p:txBody>
        </p:sp>
      </p:grpSp>
      <p:sp>
        <p:nvSpPr>
          <p:cNvPr id="10" name="TextBox 10">
            <a:extLst>
              <a:ext uri="{FF2B5EF4-FFF2-40B4-BE49-F238E27FC236}">
                <a16:creationId xmlns:a16="http://schemas.microsoft.com/office/drawing/2014/main" id="{0A7060D8-2684-61CF-0376-C6128A4A6275}"/>
              </a:ext>
            </a:extLst>
          </p:cNvPr>
          <p:cNvSpPr txBox="1"/>
          <p:nvPr/>
        </p:nvSpPr>
        <p:spPr>
          <a:xfrm>
            <a:off x="814890" y="1539805"/>
            <a:ext cx="11963400" cy="1951753"/>
          </a:xfrm>
          <a:prstGeom prst="rect">
            <a:avLst/>
          </a:prstGeom>
        </p:spPr>
        <p:txBody>
          <a:bodyPr wrap="square" lIns="0" tIns="0" rIns="0" bIns="0" rtlCol="0" anchor="t">
            <a:spAutoFit/>
          </a:bodyPr>
          <a:lstStyle/>
          <a:p>
            <a:pPr algn="ctr">
              <a:lnSpc>
                <a:spcPts val="8165"/>
              </a:lnSpc>
            </a:pPr>
            <a:r>
              <a:rPr lang="en-US" sz="3300" spc="580" dirty="0">
                <a:solidFill>
                  <a:srgbClr val="FFFFFF"/>
                </a:solidFill>
                <a:latin typeface="Arial Black" panose="020B0A04020102020204" pitchFamily="34" charset="0"/>
              </a:rPr>
              <a:t>4. Dashboard Presentation Tactics </a:t>
            </a:r>
            <a:br>
              <a:rPr lang="en-US" sz="3300" spc="580" dirty="0">
                <a:solidFill>
                  <a:srgbClr val="FFFFFF"/>
                </a:solidFill>
                <a:latin typeface="Arial Black" panose="020B0A04020102020204" pitchFamily="34" charset="0"/>
              </a:rPr>
            </a:br>
            <a:r>
              <a:rPr lang="en-US" sz="3300" spc="580" dirty="0">
                <a:solidFill>
                  <a:srgbClr val="FFFFFF"/>
                </a:solidFill>
                <a:latin typeface="Arial Black" panose="020B0A04020102020204" pitchFamily="34" charset="0"/>
              </a:rPr>
              <a:t>with a virtual team</a:t>
            </a:r>
          </a:p>
        </p:txBody>
      </p:sp>
      <p:grpSp>
        <p:nvGrpSpPr>
          <p:cNvPr id="15" name="Group 15">
            <a:extLst>
              <a:ext uri="{FF2B5EF4-FFF2-40B4-BE49-F238E27FC236}">
                <a16:creationId xmlns:a16="http://schemas.microsoft.com/office/drawing/2014/main" id="{A5FD8FEB-AFC7-CEB7-0928-752373C817BB}"/>
              </a:ext>
            </a:extLst>
          </p:cNvPr>
          <p:cNvGrpSpPr/>
          <p:nvPr/>
        </p:nvGrpSpPr>
        <p:grpSpPr>
          <a:xfrm>
            <a:off x="5070572" y="3867822"/>
            <a:ext cx="8424534" cy="477561"/>
            <a:chOff x="0" y="0"/>
            <a:chExt cx="1178269" cy="167703"/>
          </a:xfrm>
        </p:grpSpPr>
        <p:sp>
          <p:nvSpPr>
            <p:cNvPr id="16" name="Freeform 16">
              <a:extLst>
                <a:ext uri="{FF2B5EF4-FFF2-40B4-BE49-F238E27FC236}">
                  <a16:creationId xmlns:a16="http://schemas.microsoft.com/office/drawing/2014/main" id="{2597234F-7C09-F8FC-C202-76655E538C26}"/>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3915343E-5B5F-FB0E-275D-070B0F797A54}"/>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Zoom Templates</a:t>
              </a:r>
            </a:p>
          </p:txBody>
        </p:sp>
      </p:grpSp>
      <p:sp>
        <p:nvSpPr>
          <p:cNvPr id="28" name="Freeform 28">
            <a:extLst>
              <a:ext uri="{FF2B5EF4-FFF2-40B4-BE49-F238E27FC236}">
                <a16:creationId xmlns:a16="http://schemas.microsoft.com/office/drawing/2014/main" id="{7922E58C-FC49-81AC-0CFD-C7876960A2AB}"/>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192A5CC9-9CF4-5F11-9A93-DF8EFC858865}"/>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30" name="TextBox 29">
            <a:extLst>
              <a:ext uri="{FF2B5EF4-FFF2-40B4-BE49-F238E27FC236}">
                <a16:creationId xmlns:a16="http://schemas.microsoft.com/office/drawing/2014/main" id="{39A4ADC0-9137-0A3F-A036-E651D39C88C1}"/>
              </a:ext>
            </a:extLst>
          </p:cNvPr>
          <p:cNvSpPr txBox="1"/>
          <p:nvPr/>
        </p:nvSpPr>
        <p:spPr>
          <a:xfrm>
            <a:off x="76200" y="4686300"/>
            <a:ext cx="4702603" cy="5539978"/>
          </a:xfrm>
          <a:prstGeom prst="rect">
            <a:avLst/>
          </a:prstGeom>
          <a:noFill/>
        </p:spPr>
        <p:txBody>
          <a:bodyPr wrap="square" rtlCol="0">
            <a:spAutoFit/>
          </a:bodyPr>
          <a:lstStyle/>
          <a:p>
            <a:pPr marL="342900" indent="-342900">
              <a:buAutoNum type="arabicParenR"/>
            </a:pPr>
            <a:r>
              <a:rPr lang="en-US" sz="2800" dirty="0"/>
              <a:t>Create the right context for your team.  Form your teams based on the strength of each person. Make sure your team is clear on the plan/goal.</a:t>
            </a:r>
          </a:p>
          <a:p>
            <a:pPr marL="342900" indent="-342900">
              <a:buAutoNum type="arabicParenR"/>
            </a:pPr>
            <a:r>
              <a:rPr lang="en-US" sz="2800" dirty="0"/>
              <a:t>Build a sense of community. Use tools so all your team members participate (like Zoom templates or Microsoft Team Templates).</a:t>
            </a:r>
          </a:p>
          <a:p>
            <a:pPr marL="342900" indent="-342900">
              <a:buAutoNum type="arabicParenR"/>
            </a:pPr>
            <a:r>
              <a:rPr lang="en-US" sz="2800" dirty="0"/>
              <a:t>Co-share leadership.</a:t>
            </a:r>
          </a:p>
          <a:p>
            <a:pPr marL="342900" indent="-342900">
              <a:buAutoNum type="arabicParenR"/>
            </a:pPr>
            <a:endParaRPr lang="en-US" dirty="0"/>
          </a:p>
        </p:txBody>
      </p:sp>
      <p:pic>
        <p:nvPicPr>
          <p:cNvPr id="31" name="Picture 30" descr="A screenshot of a computer&#10;&#10;Description automatically generated">
            <a:extLst>
              <a:ext uri="{FF2B5EF4-FFF2-40B4-BE49-F238E27FC236}">
                <a16:creationId xmlns:a16="http://schemas.microsoft.com/office/drawing/2014/main" id="{C1A1A8EE-12FB-8B35-F172-382646168CFA}"/>
              </a:ext>
            </a:extLst>
          </p:cNvPr>
          <p:cNvPicPr>
            <a:picLocks noChangeAspect="1"/>
          </p:cNvPicPr>
          <p:nvPr/>
        </p:nvPicPr>
        <p:blipFill>
          <a:blip r:embed="rId5"/>
          <a:stretch>
            <a:fillRect/>
          </a:stretch>
        </p:blipFill>
        <p:spPr>
          <a:xfrm>
            <a:off x="5035134" y="4387967"/>
            <a:ext cx="8424535" cy="1888695"/>
          </a:xfrm>
          <a:prstGeom prst="rect">
            <a:avLst/>
          </a:prstGeom>
        </p:spPr>
      </p:pic>
      <p:grpSp>
        <p:nvGrpSpPr>
          <p:cNvPr id="32" name="Group 15">
            <a:extLst>
              <a:ext uri="{FF2B5EF4-FFF2-40B4-BE49-F238E27FC236}">
                <a16:creationId xmlns:a16="http://schemas.microsoft.com/office/drawing/2014/main" id="{64466087-7E54-3594-24F1-364FDBB7CB67}"/>
              </a:ext>
            </a:extLst>
          </p:cNvPr>
          <p:cNvGrpSpPr/>
          <p:nvPr/>
        </p:nvGrpSpPr>
        <p:grpSpPr>
          <a:xfrm>
            <a:off x="4887667" y="6388217"/>
            <a:ext cx="8565824" cy="510437"/>
            <a:chOff x="-19761" y="-11545"/>
            <a:chExt cx="1198030" cy="179248"/>
          </a:xfrm>
        </p:grpSpPr>
        <p:sp>
          <p:nvSpPr>
            <p:cNvPr id="33" name="Freeform 16">
              <a:extLst>
                <a:ext uri="{FF2B5EF4-FFF2-40B4-BE49-F238E27FC236}">
                  <a16:creationId xmlns:a16="http://schemas.microsoft.com/office/drawing/2014/main" id="{64884BFC-A17C-9988-039A-94C322E373DB}"/>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34" name="TextBox 17">
              <a:extLst>
                <a:ext uri="{FF2B5EF4-FFF2-40B4-BE49-F238E27FC236}">
                  <a16:creationId xmlns:a16="http://schemas.microsoft.com/office/drawing/2014/main" id="{69C5B812-6B19-DEB4-69CD-4505FA0DC84D}"/>
                </a:ext>
              </a:extLst>
            </p:cNvPr>
            <p:cNvSpPr txBox="1"/>
            <p:nvPr/>
          </p:nvSpPr>
          <p:spPr>
            <a:xfrm>
              <a:off x="-19761" y="-11545"/>
              <a:ext cx="1178269" cy="17924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Microsoft Team Templates</a:t>
              </a:r>
            </a:p>
          </p:txBody>
        </p:sp>
      </p:grpSp>
      <p:pic>
        <p:nvPicPr>
          <p:cNvPr id="39" name="Picture 38">
            <a:extLst>
              <a:ext uri="{FF2B5EF4-FFF2-40B4-BE49-F238E27FC236}">
                <a16:creationId xmlns:a16="http://schemas.microsoft.com/office/drawing/2014/main" id="{DEB1D114-8075-7299-B95A-1A0FA3333473}"/>
              </a:ext>
            </a:extLst>
          </p:cNvPr>
          <p:cNvPicPr>
            <a:picLocks noChangeAspect="1"/>
          </p:cNvPicPr>
          <p:nvPr/>
        </p:nvPicPr>
        <p:blipFill>
          <a:blip r:embed="rId6"/>
          <a:stretch>
            <a:fillRect/>
          </a:stretch>
        </p:blipFill>
        <p:spPr>
          <a:xfrm>
            <a:off x="4969481" y="6922045"/>
            <a:ext cx="7808809" cy="3154953"/>
          </a:xfrm>
          <a:prstGeom prst="rect">
            <a:avLst/>
          </a:prstGeom>
        </p:spPr>
      </p:pic>
    </p:spTree>
    <p:extLst>
      <p:ext uri="{BB962C8B-B14F-4D97-AF65-F5344CB8AC3E}">
        <p14:creationId xmlns:p14="http://schemas.microsoft.com/office/powerpoint/2010/main" val="361123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CED35-E5BE-8A9E-4C22-2EDDA8FEB2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F4FA91-F2AB-2CCE-FF75-95833C03A736}"/>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75FE5E15-817B-A40F-3C5E-75CE694E21A9}"/>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CA610E5B-25F6-4323-CB36-773705296D6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dirty="0"/>
            </a:p>
          </p:txBody>
        </p:sp>
        <p:sp>
          <p:nvSpPr>
            <p:cNvPr id="5" name="TextBox 5">
              <a:extLst>
                <a:ext uri="{FF2B5EF4-FFF2-40B4-BE49-F238E27FC236}">
                  <a16:creationId xmlns:a16="http://schemas.microsoft.com/office/drawing/2014/main" id="{82B3A0AB-266D-AE70-A86E-788591596493}"/>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260D4738-FF6E-1B59-BC76-1098586BADF1}"/>
              </a:ext>
            </a:extLst>
          </p:cNvPr>
          <p:cNvGrpSpPr/>
          <p:nvPr/>
        </p:nvGrpSpPr>
        <p:grpSpPr>
          <a:xfrm>
            <a:off x="76201" y="3732202"/>
            <a:ext cx="6150360" cy="613181"/>
            <a:chOff x="-152562" y="-47625"/>
            <a:chExt cx="1642968" cy="215328"/>
          </a:xfrm>
        </p:grpSpPr>
        <p:sp>
          <p:nvSpPr>
            <p:cNvPr id="8" name="Freeform 8">
              <a:extLst>
                <a:ext uri="{FF2B5EF4-FFF2-40B4-BE49-F238E27FC236}">
                  <a16:creationId xmlns:a16="http://schemas.microsoft.com/office/drawing/2014/main" id="{82212C8D-8FB5-2AB5-ACC7-0F648463EB87}"/>
                </a:ext>
              </a:extLst>
            </p:cNvPr>
            <p:cNvSpPr/>
            <p:nvPr/>
          </p:nvSpPr>
          <p:spPr>
            <a:xfrm>
              <a:off x="-152562" y="0"/>
              <a:ext cx="1642968"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7747C9BD-BE31-891D-7C78-C3C828DACF8F}"/>
                </a:ext>
              </a:extLst>
            </p:cNvPr>
            <p:cNvSpPr txBox="1"/>
            <p:nvPr/>
          </p:nvSpPr>
          <p:spPr>
            <a:xfrm>
              <a:off x="-152562" y="-47625"/>
              <a:ext cx="1419995"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Virtual Meeting Room in 2005 using Avatars</a:t>
              </a:r>
            </a:p>
          </p:txBody>
        </p:sp>
      </p:grpSp>
      <p:sp>
        <p:nvSpPr>
          <p:cNvPr id="10" name="TextBox 10">
            <a:extLst>
              <a:ext uri="{FF2B5EF4-FFF2-40B4-BE49-F238E27FC236}">
                <a16:creationId xmlns:a16="http://schemas.microsoft.com/office/drawing/2014/main" id="{E9D49E1C-F2AF-58D8-841F-F9CB8F8B9E28}"/>
              </a:ext>
            </a:extLst>
          </p:cNvPr>
          <p:cNvSpPr txBox="1"/>
          <p:nvPr/>
        </p:nvSpPr>
        <p:spPr>
          <a:xfrm>
            <a:off x="490281" y="2124365"/>
            <a:ext cx="12539919" cy="988540"/>
          </a:xfrm>
          <a:prstGeom prst="rect">
            <a:avLst/>
          </a:prstGeom>
        </p:spPr>
        <p:txBody>
          <a:bodyPr wrap="square" lIns="0" tIns="0" rIns="0" bIns="0" rtlCol="0" anchor="t">
            <a:spAutoFit/>
          </a:bodyPr>
          <a:lstStyle/>
          <a:p>
            <a:pPr algn="ctr">
              <a:lnSpc>
                <a:spcPts val="8165"/>
              </a:lnSpc>
            </a:pPr>
            <a:r>
              <a:rPr lang="en-US" sz="5916" spc="580" dirty="0">
                <a:solidFill>
                  <a:srgbClr val="FFFFFF"/>
                </a:solidFill>
                <a:latin typeface="Arial Black" panose="020B0A04020102020204" pitchFamily="34" charset="0"/>
              </a:rPr>
              <a:t>4. Continue - Avatar</a:t>
            </a:r>
          </a:p>
        </p:txBody>
      </p:sp>
      <p:grpSp>
        <p:nvGrpSpPr>
          <p:cNvPr id="11" name="Group 11">
            <a:extLst>
              <a:ext uri="{FF2B5EF4-FFF2-40B4-BE49-F238E27FC236}">
                <a16:creationId xmlns:a16="http://schemas.microsoft.com/office/drawing/2014/main" id="{5C131AD7-8D40-A925-CBA8-8F48A4E5A021}"/>
              </a:ext>
            </a:extLst>
          </p:cNvPr>
          <p:cNvGrpSpPr/>
          <p:nvPr/>
        </p:nvGrpSpPr>
        <p:grpSpPr>
          <a:xfrm>
            <a:off x="76201" y="8832148"/>
            <a:ext cx="5562598" cy="1017193"/>
            <a:chOff x="0" y="0"/>
            <a:chExt cx="1178269" cy="357204"/>
          </a:xfrm>
        </p:grpSpPr>
        <p:sp>
          <p:nvSpPr>
            <p:cNvPr id="12" name="Freeform 12">
              <a:extLst>
                <a:ext uri="{FF2B5EF4-FFF2-40B4-BE49-F238E27FC236}">
                  <a16:creationId xmlns:a16="http://schemas.microsoft.com/office/drawing/2014/main" id="{733BCA63-1BA4-7F7C-4072-42B31CA3D0F5}"/>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7E3344AC-F766-212A-18CB-2FC5233BFD25}"/>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You use your gaming keys on your keyboard to move around, sit, wave your hand, etc.  And this was in 2005!</a:t>
              </a:r>
            </a:p>
          </p:txBody>
        </p:sp>
      </p:grpSp>
      <p:grpSp>
        <p:nvGrpSpPr>
          <p:cNvPr id="15" name="Group 15">
            <a:extLst>
              <a:ext uri="{FF2B5EF4-FFF2-40B4-BE49-F238E27FC236}">
                <a16:creationId xmlns:a16="http://schemas.microsoft.com/office/drawing/2014/main" id="{13C223B9-DD81-7D74-2090-B730F43DD773}"/>
              </a:ext>
            </a:extLst>
          </p:cNvPr>
          <p:cNvGrpSpPr/>
          <p:nvPr/>
        </p:nvGrpSpPr>
        <p:grpSpPr>
          <a:xfrm>
            <a:off x="6400800" y="3853786"/>
            <a:ext cx="6649417" cy="477561"/>
            <a:chOff x="0" y="0"/>
            <a:chExt cx="1178269" cy="167703"/>
          </a:xfrm>
        </p:grpSpPr>
        <p:sp>
          <p:nvSpPr>
            <p:cNvPr id="16" name="Freeform 16">
              <a:extLst>
                <a:ext uri="{FF2B5EF4-FFF2-40B4-BE49-F238E27FC236}">
                  <a16:creationId xmlns:a16="http://schemas.microsoft.com/office/drawing/2014/main" id="{9B6C3D69-6CB4-F9E1-D44C-133863510249}"/>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00979FFD-E2DF-48A7-67A6-F8EFD6D51F1E}"/>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Virtual Event – United Nations</a:t>
              </a:r>
            </a:p>
          </p:txBody>
        </p:sp>
      </p:grpSp>
      <p:grpSp>
        <p:nvGrpSpPr>
          <p:cNvPr id="18" name="Group 18">
            <a:extLst>
              <a:ext uri="{FF2B5EF4-FFF2-40B4-BE49-F238E27FC236}">
                <a16:creationId xmlns:a16="http://schemas.microsoft.com/office/drawing/2014/main" id="{5CA36A02-69A2-ABC8-FC71-07E12275C607}"/>
              </a:ext>
            </a:extLst>
          </p:cNvPr>
          <p:cNvGrpSpPr/>
          <p:nvPr/>
        </p:nvGrpSpPr>
        <p:grpSpPr>
          <a:xfrm>
            <a:off x="6420853" y="8777901"/>
            <a:ext cx="6649417" cy="1071440"/>
            <a:chOff x="0" y="-19050"/>
            <a:chExt cx="1178269" cy="376254"/>
          </a:xfrm>
        </p:grpSpPr>
        <p:sp>
          <p:nvSpPr>
            <p:cNvPr id="19" name="Freeform 19">
              <a:extLst>
                <a:ext uri="{FF2B5EF4-FFF2-40B4-BE49-F238E27FC236}">
                  <a16:creationId xmlns:a16="http://schemas.microsoft.com/office/drawing/2014/main" id="{2287508B-4D7B-64F9-13CD-9E774BFABD9A}"/>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0" name="TextBox 20">
              <a:extLst>
                <a:ext uri="{FF2B5EF4-FFF2-40B4-BE49-F238E27FC236}">
                  <a16:creationId xmlns:a16="http://schemas.microsoft.com/office/drawing/2014/main" id="{F4E8996B-B025-E1FC-9B12-32E9C679FB00}"/>
                </a:ext>
              </a:extLst>
            </p:cNvPr>
            <p:cNvSpPr txBox="1"/>
            <p:nvPr/>
          </p:nvSpPr>
          <p:spPr>
            <a:xfrm>
              <a:off x="0" y="-19050"/>
              <a:ext cx="1115014" cy="376254"/>
            </a:xfrm>
            <a:prstGeom prst="rect">
              <a:avLst/>
            </a:prstGeom>
          </p:spPr>
          <p:txBody>
            <a:bodyPr lIns="85725" tIns="85725" rIns="85725" bIns="85725" rtlCol="0" anchor="ctr"/>
            <a:lstStyle/>
            <a:p>
              <a:pPr algn="ctr">
                <a:lnSpc>
                  <a:spcPts val="1553"/>
                </a:lnSpc>
                <a:spcBef>
                  <a:spcPct val="0"/>
                </a:spcBef>
              </a:pPr>
              <a:r>
                <a:rPr lang="en-US" sz="1125" spc="11" dirty="0" err="1">
                  <a:solidFill>
                    <a:srgbClr val="FFFFFF"/>
                  </a:solidFill>
                  <a:latin typeface="Open Sauce Italics"/>
                </a:rPr>
                <a:t>MootUp</a:t>
              </a:r>
              <a:r>
                <a:rPr lang="en-US" sz="1125" spc="11" dirty="0">
                  <a:solidFill>
                    <a:srgbClr val="FFFFFF"/>
                  </a:solidFill>
                  <a:latin typeface="Open Sauce Italics"/>
                </a:rPr>
                <a:t>. (2021). </a:t>
              </a:r>
              <a:r>
                <a:rPr lang="en-US" sz="1125" i="1" spc="11" dirty="0">
                  <a:solidFill>
                    <a:srgbClr val="FFFFFF"/>
                  </a:solidFill>
                  <a:latin typeface="Open Sauce Italics"/>
                </a:rPr>
                <a:t>United Nations’ 75</a:t>
              </a:r>
              <a:r>
                <a:rPr lang="en-US" sz="1125" i="1" spc="11" baseline="30000" dirty="0">
                  <a:solidFill>
                    <a:srgbClr val="FFFFFF"/>
                  </a:solidFill>
                  <a:latin typeface="Open Sauce Italics"/>
                </a:rPr>
                <a:t>th</a:t>
              </a:r>
              <a:r>
                <a:rPr lang="en-US" sz="1125" i="1" spc="11" dirty="0">
                  <a:solidFill>
                    <a:srgbClr val="FFFFFF"/>
                  </a:solidFill>
                  <a:latin typeface="Open Sauce Italics"/>
                </a:rPr>
                <a:t> Anniversary and Their First Virtual Event in </a:t>
              </a:r>
              <a:r>
                <a:rPr lang="en-US" sz="1125" i="1" spc="11" dirty="0" err="1">
                  <a:solidFill>
                    <a:srgbClr val="FFFFFF"/>
                  </a:solidFill>
                  <a:latin typeface="Open Sauce Italics"/>
                </a:rPr>
                <a:t>MootUp</a:t>
              </a:r>
              <a:r>
                <a:rPr lang="en-US" sz="1125" spc="11" dirty="0">
                  <a:solidFill>
                    <a:srgbClr val="FFFFFF"/>
                  </a:solidFill>
                  <a:latin typeface="Open Sauce Italics"/>
                </a:rPr>
                <a:t>. YouTube [Video]. https://youtu.be/0kkq98yF0q0?si=h2KRCTIbv7RdWfNL</a:t>
              </a:r>
            </a:p>
          </p:txBody>
        </p:sp>
      </p:grpSp>
      <p:sp>
        <p:nvSpPr>
          <p:cNvPr id="28" name="Freeform 28">
            <a:extLst>
              <a:ext uri="{FF2B5EF4-FFF2-40B4-BE49-F238E27FC236}">
                <a16:creationId xmlns:a16="http://schemas.microsoft.com/office/drawing/2014/main" id="{9C354F61-B605-ECA0-144B-6B5CD73D44FB}"/>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029C4AE2-5D9E-9F2F-0830-7F20BB448AEB}"/>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pic>
        <p:nvPicPr>
          <p:cNvPr id="21" name="Picture 20" descr="A screenshot of a video conference room&#10;&#10;Description automatically generated">
            <a:extLst>
              <a:ext uri="{FF2B5EF4-FFF2-40B4-BE49-F238E27FC236}">
                <a16:creationId xmlns:a16="http://schemas.microsoft.com/office/drawing/2014/main" id="{EFF8F8BB-6678-1A67-8FF6-2A2BB6D2F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539476"/>
            <a:ext cx="5562599" cy="4103067"/>
          </a:xfrm>
          <a:prstGeom prst="rect">
            <a:avLst/>
          </a:prstGeom>
          <a:ln w="3175">
            <a:solidFill>
              <a:schemeClr val="tx1"/>
            </a:solidFill>
          </a:ln>
        </p:spPr>
      </p:pic>
      <p:pic>
        <p:nvPicPr>
          <p:cNvPr id="32" name="Picture 31">
            <a:extLst>
              <a:ext uri="{FF2B5EF4-FFF2-40B4-BE49-F238E27FC236}">
                <a16:creationId xmlns:a16="http://schemas.microsoft.com/office/drawing/2014/main" id="{C1CF382A-D9B5-D6C6-4084-F84F4FBBBECE}"/>
              </a:ext>
            </a:extLst>
          </p:cNvPr>
          <p:cNvPicPr>
            <a:picLocks noChangeAspect="1"/>
          </p:cNvPicPr>
          <p:nvPr/>
        </p:nvPicPr>
        <p:blipFill>
          <a:blip r:embed="rId6"/>
          <a:stretch>
            <a:fillRect/>
          </a:stretch>
        </p:blipFill>
        <p:spPr>
          <a:xfrm>
            <a:off x="6420853" y="4474235"/>
            <a:ext cx="6614733" cy="3688400"/>
          </a:xfrm>
          <a:prstGeom prst="rect">
            <a:avLst/>
          </a:prstGeom>
        </p:spPr>
      </p:pic>
    </p:spTree>
    <p:extLst>
      <p:ext uri="{BB962C8B-B14F-4D97-AF65-F5344CB8AC3E}">
        <p14:creationId xmlns:p14="http://schemas.microsoft.com/office/powerpoint/2010/main" val="3817319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E1E2-1C8A-61AD-BD80-4DDE55B10F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232850-5C55-4986-FB60-DCFD572AB804}"/>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8DC5A03D-2550-C0B5-7620-5B56CFA4FDD4}"/>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8D705DF2-5A32-3798-B8B4-BACD43484E44}"/>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FF1676BA-49BA-2105-0101-96238F39A87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FF2E4B84-C393-8C3A-0614-8983A5E0CC45}"/>
              </a:ext>
            </a:extLst>
          </p:cNvPr>
          <p:cNvGrpSpPr/>
          <p:nvPr/>
        </p:nvGrpSpPr>
        <p:grpSpPr>
          <a:xfrm>
            <a:off x="800101" y="3867822"/>
            <a:ext cx="4002422" cy="477561"/>
            <a:chOff x="0" y="0"/>
            <a:chExt cx="1178269" cy="167703"/>
          </a:xfrm>
        </p:grpSpPr>
        <p:sp>
          <p:nvSpPr>
            <p:cNvPr id="8" name="Freeform 8">
              <a:extLst>
                <a:ext uri="{FF2B5EF4-FFF2-40B4-BE49-F238E27FC236}">
                  <a16:creationId xmlns:a16="http://schemas.microsoft.com/office/drawing/2014/main" id="{61630080-8EC1-E579-23ED-F0C225633AAA}"/>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073620D8-18FC-4A12-9CA2-E8D3FFA8EB8D}"/>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Parameters</a:t>
              </a:r>
            </a:p>
          </p:txBody>
        </p:sp>
      </p:grpSp>
      <p:sp>
        <p:nvSpPr>
          <p:cNvPr id="10" name="TextBox 10">
            <a:extLst>
              <a:ext uri="{FF2B5EF4-FFF2-40B4-BE49-F238E27FC236}">
                <a16:creationId xmlns:a16="http://schemas.microsoft.com/office/drawing/2014/main" id="{E7C2B407-6A67-ABD5-8651-9212AA1661FA}"/>
              </a:ext>
            </a:extLst>
          </p:cNvPr>
          <p:cNvSpPr txBox="1"/>
          <p:nvPr/>
        </p:nvSpPr>
        <p:spPr>
          <a:xfrm>
            <a:off x="490281" y="2124365"/>
            <a:ext cx="12692319" cy="95590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4. Continue - Large Audience</a:t>
            </a:r>
          </a:p>
        </p:txBody>
      </p:sp>
      <p:grpSp>
        <p:nvGrpSpPr>
          <p:cNvPr id="15" name="Group 15">
            <a:extLst>
              <a:ext uri="{FF2B5EF4-FFF2-40B4-BE49-F238E27FC236}">
                <a16:creationId xmlns:a16="http://schemas.microsoft.com/office/drawing/2014/main" id="{08463B99-C55F-62D9-6D4B-3263534AD18F}"/>
              </a:ext>
            </a:extLst>
          </p:cNvPr>
          <p:cNvGrpSpPr/>
          <p:nvPr/>
        </p:nvGrpSpPr>
        <p:grpSpPr>
          <a:xfrm>
            <a:off x="5144460" y="3867822"/>
            <a:ext cx="8190539" cy="477561"/>
            <a:chOff x="0" y="0"/>
            <a:chExt cx="1178269" cy="167703"/>
          </a:xfrm>
        </p:grpSpPr>
        <p:sp>
          <p:nvSpPr>
            <p:cNvPr id="16" name="Freeform 16">
              <a:extLst>
                <a:ext uri="{FF2B5EF4-FFF2-40B4-BE49-F238E27FC236}">
                  <a16:creationId xmlns:a16="http://schemas.microsoft.com/office/drawing/2014/main" id="{51D0FD61-B6F3-7E38-79F8-6C8C55F190F3}"/>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6E4F92C1-0AF8-66F9-1FAB-B5473E8D2E82}"/>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Slide Zoom in PPT</a:t>
              </a:r>
            </a:p>
          </p:txBody>
        </p:sp>
      </p:grpSp>
      <p:grpSp>
        <p:nvGrpSpPr>
          <p:cNvPr id="18" name="Group 18">
            <a:extLst>
              <a:ext uri="{FF2B5EF4-FFF2-40B4-BE49-F238E27FC236}">
                <a16:creationId xmlns:a16="http://schemas.microsoft.com/office/drawing/2014/main" id="{E07C2EF1-DAFF-92FD-36F7-310CD53E831A}"/>
              </a:ext>
            </a:extLst>
          </p:cNvPr>
          <p:cNvGrpSpPr/>
          <p:nvPr/>
        </p:nvGrpSpPr>
        <p:grpSpPr>
          <a:xfrm>
            <a:off x="768017" y="7661682"/>
            <a:ext cx="3979132" cy="1071440"/>
            <a:chOff x="0" y="-19050"/>
            <a:chExt cx="1178269" cy="376254"/>
          </a:xfrm>
        </p:grpSpPr>
        <p:sp>
          <p:nvSpPr>
            <p:cNvPr id="19" name="Freeform 19">
              <a:extLst>
                <a:ext uri="{FF2B5EF4-FFF2-40B4-BE49-F238E27FC236}">
                  <a16:creationId xmlns:a16="http://schemas.microsoft.com/office/drawing/2014/main" id="{B6294CC7-BBA0-FB98-C366-135302BFDB41}"/>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0" name="TextBox 20">
              <a:extLst>
                <a:ext uri="{FF2B5EF4-FFF2-40B4-BE49-F238E27FC236}">
                  <a16:creationId xmlns:a16="http://schemas.microsoft.com/office/drawing/2014/main" id="{4E2B6AA6-8DBA-FEB1-F1BA-FB64CD4BCA11}"/>
                </a:ext>
              </a:extLst>
            </p:cNvPr>
            <p:cNvSpPr txBox="1"/>
            <p:nvPr/>
          </p:nvSpPr>
          <p:spPr>
            <a:xfrm>
              <a:off x="0" y="-19050"/>
              <a:ext cx="1115014"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Three PPT Zoom Options: 1. Summary Zoom, 2. Section Zoom, and 3) Slide Zoom.</a:t>
              </a:r>
            </a:p>
          </p:txBody>
        </p:sp>
      </p:grpSp>
      <p:sp>
        <p:nvSpPr>
          <p:cNvPr id="28" name="Freeform 28">
            <a:extLst>
              <a:ext uri="{FF2B5EF4-FFF2-40B4-BE49-F238E27FC236}">
                <a16:creationId xmlns:a16="http://schemas.microsoft.com/office/drawing/2014/main" id="{ED3E88BD-95DF-9FB0-F088-BA3C8DD10CBA}"/>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7BC9842B-DA6F-6E1B-CCA0-B2D752009FE4}"/>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6" name="TextBox 5">
            <a:extLst>
              <a:ext uri="{FF2B5EF4-FFF2-40B4-BE49-F238E27FC236}">
                <a16:creationId xmlns:a16="http://schemas.microsoft.com/office/drawing/2014/main" id="{97D288B2-B8CA-BCCF-CBC6-48C37FD0BEF5}"/>
              </a:ext>
            </a:extLst>
          </p:cNvPr>
          <p:cNvSpPr txBox="1"/>
          <p:nvPr/>
        </p:nvSpPr>
        <p:spPr>
          <a:xfrm>
            <a:off x="800101" y="4838700"/>
            <a:ext cx="3979132" cy="2862322"/>
          </a:xfrm>
          <a:prstGeom prst="rect">
            <a:avLst/>
          </a:prstGeom>
          <a:noFill/>
        </p:spPr>
        <p:txBody>
          <a:bodyPr wrap="square" rtlCol="0">
            <a:spAutoFit/>
          </a:bodyPr>
          <a:lstStyle/>
          <a:p>
            <a:r>
              <a:rPr lang="en-US" dirty="0"/>
              <a:t>Example of parameters:</a:t>
            </a:r>
          </a:p>
          <a:p>
            <a:pPr lvl="0"/>
            <a:r>
              <a:rPr lang="en-US" dirty="0"/>
              <a:t>The audience – adult professionals</a:t>
            </a:r>
          </a:p>
          <a:p>
            <a:pPr lvl="0"/>
            <a:r>
              <a:rPr lang="en-US" dirty="0"/>
              <a:t>Collaborative (team) presentation </a:t>
            </a:r>
          </a:p>
          <a:p>
            <a:pPr lvl="0"/>
            <a:r>
              <a:rPr lang="en-US" dirty="0"/>
              <a:t>Length of time – 20 to 30 minutes</a:t>
            </a:r>
          </a:p>
          <a:p>
            <a:pPr lvl="0"/>
            <a:r>
              <a:rPr lang="en-US" dirty="0"/>
              <a:t>A need to persuade the audience; may include a call to action</a:t>
            </a:r>
          </a:p>
          <a:p>
            <a:pPr lvl="0"/>
            <a:r>
              <a:rPr lang="en-US" dirty="0"/>
              <a:t>Structured with </a:t>
            </a:r>
            <a:r>
              <a:rPr lang="en-US" b="1" dirty="0"/>
              <a:t>three goals</a:t>
            </a:r>
            <a:r>
              <a:rPr lang="en-US" dirty="0"/>
              <a:t>: frame the issue with a story, present the challenge, and explain</a:t>
            </a:r>
            <a:r>
              <a:rPr lang="en-US" b="1" dirty="0"/>
              <a:t> how to solve the problem </a:t>
            </a:r>
            <a:endParaRPr lang="en-US" dirty="0"/>
          </a:p>
          <a:p>
            <a:endParaRPr lang="en-US" dirty="0"/>
          </a:p>
        </p:txBody>
      </p:sp>
      <p:pic>
        <p:nvPicPr>
          <p:cNvPr id="21" name="Picture 20" descr="A screenshot of a computer&#10;&#10;Description automatically generated">
            <a:extLst>
              <a:ext uri="{FF2B5EF4-FFF2-40B4-BE49-F238E27FC236}">
                <a16:creationId xmlns:a16="http://schemas.microsoft.com/office/drawing/2014/main" id="{E0B0DCC2-A8C5-4CA9-D5F5-E513A2703942}"/>
              </a:ext>
            </a:extLst>
          </p:cNvPr>
          <p:cNvPicPr>
            <a:picLocks noChangeAspect="1"/>
          </p:cNvPicPr>
          <p:nvPr/>
        </p:nvPicPr>
        <p:blipFill>
          <a:blip r:embed="rId5"/>
          <a:stretch>
            <a:fillRect/>
          </a:stretch>
        </p:blipFill>
        <p:spPr>
          <a:xfrm>
            <a:off x="5175235" y="4440944"/>
            <a:ext cx="8159764" cy="4058160"/>
          </a:xfrm>
          <a:prstGeom prst="rect">
            <a:avLst/>
          </a:prstGeom>
          <a:ln>
            <a:solidFill>
              <a:schemeClr val="tx1"/>
            </a:solidFill>
          </a:ln>
        </p:spPr>
      </p:pic>
    </p:spTree>
    <p:extLst>
      <p:ext uri="{BB962C8B-B14F-4D97-AF65-F5344CB8AC3E}">
        <p14:creationId xmlns:p14="http://schemas.microsoft.com/office/powerpoint/2010/main" val="106265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BFE9E-8F2B-6474-EF5A-32D6A02BC4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E4BE0C-4F7D-2B9D-8F56-DAA9E9795A99}"/>
              </a:ext>
            </a:extLst>
          </p:cNvPr>
          <p:cNvSpPr/>
          <p:nvPr/>
        </p:nvSpPr>
        <p:spPr>
          <a:xfrm flipH="1" flipV="1">
            <a:off x="-396002" y="3181060"/>
            <a:ext cx="13959602" cy="676304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B86136CC-DEDA-E44D-5843-59214CAC154A}"/>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A8189609-B695-5C6B-ACA4-9091FDF92D67}"/>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B4806753-4DD0-9FAB-8725-699AFBE91A84}"/>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6A5EDCCD-8AB5-2E12-C012-5C6029F98A16}"/>
              </a:ext>
            </a:extLst>
          </p:cNvPr>
          <p:cNvGrpSpPr/>
          <p:nvPr/>
        </p:nvGrpSpPr>
        <p:grpSpPr>
          <a:xfrm>
            <a:off x="152400" y="3732202"/>
            <a:ext cx="4100173" cy="866258"/>
            <a:chOff x="0" y="-47625"/>
            <a:chExt cx="1280727" cy="304200"/>
          </a:xfrm>
        </p:grpSpPr>
        <p:sp>
          <p:nvSpPr>
            <p:cNvPr id="8" name="Freeform 8">
              <a:extLst>
                <a:ext uri="{FF2B5EF4-FFF2-40B4-BE49-F238E27FC236}">
                  <a16:creationId xmlns:a16="http://schemas.microsoft.com/office/drawing/2014/main" id="{37B701D5-A89C-7E20-C87E-9937FBFEF0B4}"/>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AFAD566E-9029-28CA-D78E-A6F62DCF1667}"/>
                </a:ext>
              </a:extLst>
            </p:cNvPr>
            <p:cNvSpPr txBox="1"/>
            <p:nvPr/>
          </p:nvSpPr>
          <p:spPr>
            <a:xfrm>
              <a:off x="0" y="-47625"/>
              <a:ext cx="1280727" cy="304200"/>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XCaliber Food Distribution</a:t>
              </a:r>
            </a:p>
          </p:txBody>
        </p:sp>
      </p:grpSp>
      <p:sp>
        <p:nvSpPr>
          <p:cNvPr id="10" name="TextBox 10">
            <a:extLst>
              <a:ext uri="{FF2B5EF4-FFF2-40B4-BE49-F238E27FC236}">
                <a16:creationId xmlns:a16="http://schemas.microsoft.com/office/drawing/2014/main" id="{D994AE29-4B7B-216D-D955-2F2CC7556F5F}"/>
              </a:ext>
            </a:extLst>
          </p:cNvPr>
          <p:cNvSpPr txBox="1"/>
          <p:nvPr/>
        </p:nvSpPr>
        <p:spPr>
          <a:xfrm>
            <a:off x="-396002" y="1910083"/>
            <a:ext cx="13391943" cy="95590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5. Advanced Dashboards</a:t>
            </a:r>
          </a:p>
        </p:txBody>
      </p:sp>
      <p:grpSp>
        <p:nvGrpSpPr>
          <p:cNvPr id="11" name="Group 11">
            <a:extLst>
              <a:ext uri="{FF2B5EF4-FFF2-40B4-BE49-F238E27FC236}">
                <a16:creationId xmlns:a16="http://schemas.microsoft.com/office/drawing/2014/main" id="{D6368345-B6ED-65BA-EBD5-88C6DD046239}"/>
              </a:ext>
            </a:extLst>
          </p:cNvPr>
          <p:cNvGrpSpPr/>
          <p:nvPr/>
        </p:nvGrpSpPr>
        <p:grpSpPr>
          <a:xfrm>
            <a:off x="64232" y="7150107"/>
            <a:ext cx="3859633" cy="1079494"/>
            <a:chOff x="-359199" y="-21878"/>
            <a:chExt cx="1766831" cy="379082"/>
          </a:xfrm>
        </p:grpSpPr>
        <p:sp>
          <p:nvSpPr>
            <p:cNvPr id="12" name="Freeform 12">
              <a:extLst>
                <a:ext uri="{FF2B5EF4-FFF2-40B4-BE49-F238E27FC236}">
                  <a16:creationId xmlns:a16="http://schemas.microsoft.com/office/drawing/2014/main" id="{382BD0E1-91D8-B44E-34D8-6E1C05FC15B8}"/>
                </a:ext>
              </a:extLst>
            </p:cNvPr>
            <p:cNvSpPr/>
            <p:nvPr/>
          </p:nvSpPr>
          <p:spPr>
            <a:xfrm>
              <a:off x="-359199" y="0"/>
              <a:ext cx="1766831"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57A59DA8-E2E8-0366-9E3B-70690D885DB5}"/>
                </a:ext>
              </a:extLst>
            </p:cNvPr>
            <p:cNvSpPr txBox="1"/>
            <p:nvPr/>
          </p:nvSpPr>
          <p:spPr>
            <a:xfrm>
              <a:off x="-267552" y="-21878"/>
              <a:ext cx="1449738" cy="376254"/>
            </a:xfrm>
            <a:prstGeom prst="rect">
              <a:avLst/>
            </a:prstGeom>
          </p:spPr>
          <p:txBody>
            <a:bodyPr lIns="85725" tIns="85725" rIns="85725" bIns="85725" rtlCol="0" anchor="ctr"/>
            <a:lstStyle/>
            <a:p>
              <a:pPr algn="ctr">
                <a:lnSpc>
                  <a:spcPts val="1553"/>
                </a:lnSpc>
                <a:spcBef>
                  <a:spcPct val="0"/>
                </a:spcBef>
              </a:pPr>
              <a:r>
                <a:rPr lang="en-US" sz="1600" spc="11" dirty="0">
                  <a:solidFill>
                    <a:srgbClr val="FFFFFF"/>
                  </a:solidFill>
                  <a:latin typeface="Open Sauce Italics"/>
                </a:rPr>
                <a:t>Download the dataset.</a:t>
              </a:r>
            </a:p>
            <a:p>
              <a:pPr algn="ctr">
                <a:lnSpc>
                  <a:spcPts val="1553"/>
                </a:lnSpc>
                <a:spcBef>
                  <a:spcPct val="0"/>
                </a:spcBef>
              </a:pPr>
              <a:r>
                <a:rPr lang="en-US" sz="1125" spc="11" dirty="0">
                  <a:solidFill>
                    <a:srgbClr val="FFFFFF"/>
                  </a:solidFill>
                  <a:latin typeface="Open Sauce Italics"/>
                </a:rPr>
                <a:t>See Step 2: Get to know your data.  See if you can answer the questions just by using the drop-down arrow to filter.</a:t>
              </a:r>
            </a:p>
          </p:txBody>
        </p:sp>
      </p:grpSp>
      <p:grpSp>
        <p:nvGrpSpPr>
          <p:cNvPr id="15" name="Group 15">
            <a:extLst>
              <a:ext uri="{FF2B5EF4-FFF2-40B4-BE49-F238E27FC236}">
                <a16:creationId xmlns:a16="http://schemas.microsoft.com/office/drawing/2014/main" id="{350D8141-9A70-BA9A-1995-644D04396202}"/>
              </a:ext>
            </a:extLst>
          </p:cNvPr>
          <p:cNvGrpSpPr/>
          <p:nvPr/>
        </p:nvGrpSpPr>
        <p:grpSpPr>
          <a:xfrm>
            <a:off x="4114800" y="3867822"/>
            <a:ext cx="9067800" cy="477561"/>
            <a:chOff x="0" y="0"/>
            <a:chExt cx="1178269" cy="167703"/>
          </a:xfrm>
        </p:grpSpPr>
        <p:sp>
          <p:nvSpPr>
            <p:cNvPr id="16" name="Freeform 16">
              <a:extLst>
                <a:ext uri="{FF2B5EF4-FFF2-40B4-BE49-F238E27FC236}">
                  <a16:creationId xmlns:a16="http://schemas.microsoft.com/office/drawing/2014/main" id="{61DCB2D6-AAA1-D867-3379-C4D0EC9A2515}"/>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E3536584-2E9C-0289-FC67-2B9B92C27291}"/>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Get to know the data</a:t>
              </a:r>
            </a:p>
          </p:txBody>
        </p:sp>
      </p:grpSp>
      <p:sp>
        <p:nvSpPr>
          <p:cNvPr id="28" name="Freeform 28">
            <a:extLst>
              <a:ext uri="{FF2B5EF4-FFF2-40B4-BE49-F238E27FC236}">
                <a16:creationId xmlns:a16="http://schemas.microsoft.com/office/drawing/2014/main" id="{5F447E5D-5E0D-C5DA-7360-996374FC523C}"/>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CA5796B8-811D-F4D3-2369-A30D1BF4AB63}"/>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pic>
        <p:nvPicPr>
          <p:cNvPr id="6" name="Picture 5" descr="A map of the united states&#10;&#10;Description automatically generated">
            <a:extLst>
              <a:ext uri="{FF2B5EF4-FFF2-40B4-BE49-F238E27FC236}">
                <a16:creationId xmlns:a16="http://schemas.microsoft.com/office/drawing/2014/main" id="{BAD635C6-55D2-5184-0831-30D2F47BF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33" y="4520764"/>
            <a:ext cx="3759968" cy="2517921"/>
          </a:xfrm>
          <a:prstGeom prst="rect">
            <a:avLst/>
          </a:prstGeom>
        </p:spPr>
      </p:pic>
      <p:sp>
        <p:nvSpPr>
          <p:cNvPr id="36" name="TextBox 35">
            <a:extLst>
              <a:ext uri="{FF2B5EF4-FFF2-40B4-BE49-F238E27FC236}">
                <a16:creationId xmlns:a16="http://schemas.microsoft.com/office/drawing/2014/main" id="{DBCAB5F2-49CF-6A25-1839-7E14D6B58A92}"/>
              </a:ext>
            </a:extLst>
          </p:cNvPr>
          <p:cNvSpPr txBox="1"/>
          <p:nvPr/>
        </p:nvSpPr>
        <p:spPr>
          <a:xfrm>
            <a:off x="4192415" y="4598460"/>
            <a:ext cx="8990185" cy="5232202"/>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How many customers? 		</a:t>
            </a:r>
          </a:p>
          <a:p>
            <a:pPr marL="285750" lvl="0" indent="-285750">
              <a:buFont typeface="Arial" panose="020B0604020202020204" pitchFamily="34" charset="0"/>
              <a:buChar char="•"/>
            </a:pPr>
            <a:r>
              <a:rPr lang="en-US" sz="2000" dirty="0"/>
              <a:t>How many salespeople? 		</a:t>
            </a:r>
          </a:p>
          <a:p>
            <a:pPr marL="285750" lvl="0" indent="-285750">
              <a:buFont typeface="Arial" panose="020B0604020202020204" pitchFamily="34" charset="0"/>
              <a:buChar char="•"/>
            </a:pPr>
            <a:r>
              <a:rPr lang="en-US" sz="2000" dirty="0"/>
              <a:t>To how many cities does XCaliber distribute food? How many states?</a:t>
            </a:r>
          </a:p>
          <a:p>
            <a:pPr marL="285750" lvl="0" indent="-285750">
              <a:buFont typeface="Arial" panose="020B0604020202020204" pitchFamily="34" charset="0"/>
              <a:buChar char="•"/>
            </a:pPr>
            <a:r>
              <a:rPr lang="en-US" sz="2000" dirty="0"/>
              <a:t>How many payment types and what are they? </a:t>
            </a:r>
          </a:p>
          <a:p>
            <a:pPr marL="285750" lvl="0" indent="-285750">
              <a:buFont typeface="Arial" panose="020B0604020202020204" pitchFamily="34" charset="0"/>
              <a:buChar char="•"/>
            </a:pPr>
            <a:r>
              <a:rPr lang="en-US" sz="2000" dirty="0"/>
              <a:t>What do you think of a blank payment type? </a:t>
            </a:r>
          </a:p>
          <a:p>
            <a:pPr marL="285750" lvl="0" indent="-285750">
              <a:buFont typeface="Arial" panose="020B0604020202020204" pitchFamily="34" charset="0"/>
              <a:buChar char="•"/>
            </a:pPr>
            <a:r>
              <a:rPr lang="en-US" sz="2000" dirty="0"/>
              <a:t>How many products? </a:t>
            </a:r>
          </a:p>
          <a:p>
            <a:pPr marL="285750" lvl="0" indent="-285750">
              <a:buFont typeface="Arial" panose="020B0604020202020204" pitchFamily="34" charset="0"/>
              <a:buChar char="•"/>
            </a:pPr>
            <a:r>
              <a:rPr lang="en-US" sz="2000" dirty="0"/>
              <a:t>Filter on the product called Blank. What product do you think it should be?  And what do you base this on? </a:t>
            </a:r>
          </a:p>
          <a:p>
            <a:pPr marL="285750" lvl="0" indent="-285750">
              <a:buFont typeface="Arial" panose="020B0604020202020204" pitchFamily="34" charset="0"/>
              <a:buChar char="•"/>
            </a:pPr>
            <a:r>
              <a:rPr lang="en-US" sz="2000" dirty="0"/>
              <a:t>What range do you see in the unit price? </a:t>
            </a:r>
          </a:p>
          <a:p>
            <a:pPr marL="285750" lvl="0" indent="-285750">
              <a:buFont typeface="Arial" panose="020B0604020202020204" pitchFamily="34" charset="0"/>
              <a:buChar char="•"/>
            </a:pPr>
            <a:r>
              <a:rPr lang="en-US" sz="2000" dirty="0"/>
              <a:t>What is the range for the quantity? 	</a:t>
            </a:r>
          </a:p>
          <a:p>
            <a:pPr marL="285750" lvl="0" indent="-285750">
              <a:buFont typeface="Arial" panose="020B0604020202020204" pitchFamily="34" charset="0"/>
              <a:buChar char="•"/>
            </a:pPr>
            <a:r>
              <a:rPr lang="en-US" sz="2000" dirty="0"/>
              <a:t>What is the range for revenue?</a:t>
            </a:r>
          </a:p>
          <a:p>
            <a:pPr marL="285750" lvl="0" indent="-285750">
              <a:buFont typeface="Arial" panose="020B0604020202020204" pitchFamily="34" charset="0"/>
              <a:buChar char="•"/>
            </a:pPr>
            <a:r>
              <a:rPr lang="en-US" sz="2000" dirty="0"/>
              <a:t>What is the range for shipping fees?</a:t>
            </a:r>
          </a:p>
          <a:p>
            <a:pPr marL="285750" lvl="0" indent="-285750">
              <a:buFont typeface="Arial" panose="020B0604020202020204" pitchFamily="34" charset="0"/>
              <a:buChar char="•"/>
            </a:pPr>
            <a:r>
              <a:rPr lang="en-US" sz="2000" dirty="0"/>
              <a:t>How many countries?</a:t>
            </a:r>
          </a:p>
          <a:p>
            <a:pPr marL="285750" lvl="0" indent="-285750">
              <a:buFont typeface="Arial" panose="020B0604020202020204" pitchFamily="34" charset="0"/>
              <a:buChar char="•"/>
            </a:pPr>
            <a:r>
              <a:rPr lang="en-US" sz="2000" dirty="0"/>
              <a:t>How would you go about checking to see if orders are shipped the same day</a:t>
            </a:r>
          </a:p>
          <a:p>
            <a:pPr lvl="0"/>
            <a:endParaRPr lang="en-US" sz="2000" dirty="0"/>
          </a:p>
          <a:p>
            <a:pPr lvl="0"/>
            <a:endParaRPr lang="en-US" dirty="0"/>
          </a:p>
          <a:p>
            <a:endParaRPr lang="en-US" dirty="0"/>
          </a:p>
        </p:txBody>
      </p:sp>
      <p:pic>
        <p:nvPicPr>
          <p:cNvPr id="38" name="Picture 37" descr="A blue and white rectangular object with a check mark&#10;&#10;Description automatically generated">
            <a:extLst>
              <a:ext uri="{FF2B5EF4-FFF2-40B4-BE49-F238E27FC236}">
                <a16:creationId xmlns:a16="http://schemas.microsoft.com/office/drawing/2014/main" id="{1B451B0F-3186-0C09-9EB7-043C32489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795" y="9133053"/>
            <a:ext cx="1586070" cy="610637"/>
          </a:xfrm>
          <a:prstGeom prst="rect">
            <a:avLst/>
          </a:prstGeom>
        </p:spPr>
      </p:pic>
      <p:sp>
        <p:nvSpPr>
          <p:cNvPr id="39" name="TextBox 38">
            <a:extLst>
              <a:ext uri="{FF2B5EF4-FFF2-40B4-BE49-F238E27FC236}">
                <a16:creationId xmlns:a16="http://schemas.microsoft.com/office/drawing/2014/main" id="{20A8289C-8B75-2C37-8418-9B66A107CC12}"/>
              </a:ext>
            </a:extLst>
          </p:cNvPr>
          <p:cNvSpPr txBox="1"/>
          <p:nvPr/>
        </p:nvSpPr>
        <p:spPr>
          <a:xfrm>
            <a:off x="4343400" y="9184331"/>
            <a:ext cx="6781800" cy="646331"/>
          </a:xfrm>
          <a:prstGeom prst="rect">
            <a:avLst/>
          </a:prstGeom>
          <a:noFill/>
        </p:spPr>
        <p:txBody>
          <a:bodyPr wrap="square" rtlCol="0">
            <a:spAutoFit/>
          </a:bodyPr>
          <a:lstStyle/>
          <a:p>
            <a:r>
              <a:rPr lang="en-US" dirty="0"/>
              <a:t>Dataset Ch 4 – Original Dataset – XCaliber Foods with delivery time</a:t>
            </a:r>
          </a:p>
          <a:p>
            <a:r>
              <a:rPr lang="en-US" dirty="0"/>
              <a:t>Dataset Ch 4 – XCaliber Customer Satisfaction Survey Form</a:t>
            </a:r>
          </a:p>
        </p:txBody>
      </p:sp>
    </p:spTree>
    <p:extLst>
      <p:ext uri="{BB962C8B-B14F-4D97-AF65-F5344CB8AC3E}">
        <p14:creationId xmlns:p14="http://schemas.microsoft.com/office/powerpoint/2010/main" val="107438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DD87-0C36-6C4E-6DDB-0AC94A25E3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F45FF6-4A8D-757B-2802-BD284D4F60BC}"/>
              </a:ext>
            </a:extLst>
          </p:cNvPr>
          <p:cNvSpPr/>
          <p:nvPr/>
        </p:nvSpPr>
        <p:spPr>
          <a:xfrm flipH="1" flipV="1">
            <a:off x="-396002" y="3181060"/>
            <a:ext cx="13959602" cy="676304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CC23226A-411D-257A-ACCC-8F3982842D61}"/>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2BFF6778-A751-6798-A391-5AE3E6F38D1B}"/>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6F11C8E1-7ABD-752F-7958-13C408FCB729}"/>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5B7DF810-8EB4-738B-0DF3-F35E65027067}"/>
              </a:ext>
            </a:extLst>
          </p:cNvPr>
          <p:cNvGrpSpPr/>
          <p:nvPr/>
        </p:nvGrpSpPr>
        <p:grpSpPr>
          <a:xfrm>
            <a:off x="152400" y="3732202"/>
            <a:ext cx="4100173" cy="866258"/>
            <a:chOff x="0" y="-47625"/>
            <a:chExt cx="1280727" cy="304200"/>
          </a:xfrm>
        </p:grpSpPr>
        <p:sp>
          <p:nvSpPr>
            <p:cNvPr id="8" name="Freeform 8">
              <a:extLst>
                <a:ext uri="{FF2B5EF4-FFF2-40B4-BE49-F238E27FC236}">
                  <a16:creationId xmlns:a16="http://schemas.microsoft.com/office/drawing/2014/main" id="{E2E4E18F-D59A-A79E-66E6-0E954B6889AC}"/>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7B3FA98F-9D33-8E50-788B-0AB34F3D51E7}"/>
                </a:ext>
              </a:extLst>
            </p:cNvPr>
            <p:cNvSpPr txBox="1"/>
            <p:nvPr/>
          </p:nvSpPr>
          <p:spPr>
            <a:xfrm>
              <a:off x="0" y="-47625"/>
              <a:ext cx="1280727" cy="304200"/>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XCaliber Food Distribution</a:t>
              </a:r>
            </a:p>
          </p:txBody>
        </p:sp>
      </p:grpSp>
      <p:sp>
        <p:nvSpPr>
          <p:cNvPr id="10" name="TextBox 10">
            <a:extLst>
              <a:ext uri="{FF2B5EF4-FFF2-40B4-BE49-F238E27FC236}">
                <a16:creationId xmlns:a16="http://schemas.microsoft.com/office/drawing/2014/main" id="{D9B19B93-E894-9D72-9F63-45AD5E82A27D}"/>
              </a:ext>
            </a:extLst>
          </p:cNvPr>
          <p:cNvSpPr txBox="1"/>
          <p:nvPr/>
        </p:nvSpPr>
        <p:spPr>
          <a:xfrm>
            <a:off x="-361742" y="1461912"/>
            <a:ext cx="13391943" cy="200747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5. Continue - Advanced Dashboards</a:t>
            </a:r>
          </a:p>
        </p:txBody>
      </p:sp>
      <p:grpSp>
        <p:nvGrpSpPr>
          <p:cNvPr id="11" name="Group 11">
            <a:extLst>
              <a:ext uri="{FF2B5EF4-FFF2-40B4-BE49-F238E27FC236}">
                <a16:creationId xmlns:a16="http://schemas.microsoft.com/office/drawing/2014/main" id="{88B41819-7ED4-142A-269C-8107EBD0E845}"/>
              </a:ext>
            </a:extLst>
          </p:cNvPr>
          <p:cNvGrpSpPr/>
          <p:nvPr/>
        </p:nvGrpSpPr>
        <p:grpSpPr>
          <a:xfrm>
            <a:off x="64232" y="7150107"/>
            <a:ext cx="3859633" cy="1079494"/>
            <a:chOff x="-359199" y="-21878"/>
            <a:chExt cx="1766831" cy="379082"/>
          </a:xfrm>
        </p:grpSpPr>
        <p:sp>
          <p:nvSpPr>
            <p:cNvPr id="12" name="Freeform 12">
              <a:extLst>
                <a:ext uri="{FF2B5EF4-FFF2-40B4-BE49-F238E27FC236}">
                  <a16:creationId xmlns:a16="http://schemas.microsoft.com/office/drawing/2014/main" id="{37F8660D-4104-D0DA-D355-5FD57086A73B}"/>
                </a:ext>
              </a:extLst>
            </p:cNvPr>
            <p:cNvSpPr/>
            <p:nvPr/>
          </p:nvSpPr>
          <p:spPr>
            <a:xfrm>
              <a:off x="-359199" y="0"/>
              <a:ext cx="1766831"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35B2A7BE-F3DD-2C1C-7986-A87F82357506}"/>
                </a:ext>
              </a:extLst>
            </p:cNvPr>
            <p:cNvSpPr txBox="1"/>
            <p:nvPr/>
          </p:nvSpPr>
          <p:spPr>
            <a:xfrm>
              <a:off x="-267552" y="-21878"/>
              <a:ext cx="1449738" cy="376254"/>
            </a:xfrm>
            <a:prstGeom prst="rect">
              <a:avLst/>
            </a:prstGeom>
          </p:spPr>
          <p:txBody>
            <a:bodyPr lIns="85725" tIns="85725" rIns="85725" bIns="85725" rtlCol="0" anchor="ctr"/>
            <a:lstStyle/>
            <a:p>
              <a:pPr algn="ctr">
                <a:lnSpc>
                  <a:spcPts val="1553"/>
                </a:lnSpc>
                <a:spcBef>
                  <a:spcPct val="0"/>
                </a:spcBef>
              </a:pPr>
              <a:r>
                <a:rPr lang="en-US" sz="1600" spc="11" dirty="0">
                  <a:solidFill>
                    <a:srgbClr val="FFFFFF"/>
                  </a:solidFill>
                  <a:latin typeface="Open Sauce Italics"/>
                </a:rPr>
                <a:t>Download the dataset. </a:t>
              </a:r>
              <a:br>
                <a:rPr lang="en-US" sz="1600" spc="11" dirty="0">
                  <a:solidFill>
                    <a:srgbClr val="FFFFFF"/>
                  </a:solidFill>
                  <a:latin typeface="Open Sauce Italics"/>
                </a:rPr>
              </a:br>
              <a:r>
                <a:rPr lang="en-US" sz="1200" spc="11" dirty="0">
                  <a:solidFill>
                    <a:srgbClr val="FFFFFF"/>
                  </a:solidFill>
                  <a:latin typeface="Open Sauce Italics"/>
                </a:rPr>
                <a:t>Follow steps in textbook to answer these questions using a dashboard.</a:t>
              </a:r>
              <a:endParaRPr lang="en-US" sz="1600" spc="11" dirty="0">
                <a:solidFill>
                  <a:srgbClr val="FFFFFF"/>
                </a:solidFill>
                <a:latin typeface="Open Sauce Italics"/>
              </a:endParaRPr>
            </a:p>
          </p:txBody>
        </p:sp>
      </p:grpSp>
      <p:grpSp>
        <p:nvGrpSpPr>
          <p:cNvPr id="15" name="Group 15">
            <a:extLst>
              <a:ext uri="{FF2B5EF4-FFF2-40B4-BE49-F238E27FC236}">
                <a16:creationId xmlns:a16="http://schemas.microsoft.com/office/drawing/2014/main" id="{10545EB3-F923-F18B-6552-2135C277411E}"/>
              </a:ext>
            </a:extLst>
          </p:cNvPr>
          <p:cNvGrpSpPr/>
          <p:nvPr/>
        </p:nvGrpSpPr>
        <p:grpSpPr>
          <a:xfrm>
            <a:off x="4114800" y="3867822"/>
            <a:ext cx="9067800" cy="477561"/>
            <a:chOff x="0" y="0"/>
            <a:chExt cx="1178269" cy="167703"/>
          </a:xfrm>
        </p:grpSpPr>
        <p:sp>
          <p:nvSpPr>
            <p:cNvPr id="16" name="Freeform 16">
              <a:extLst>
                <a:ext uri="{FF2B5EF4-FFF2-40B4-BE49-F238E27FC236}">
                  <a16:creationId xmlns:a16="http://schemas.microsoft.com/office/drawing/2014/main" id="{F38D7CD6-7363-D2E1-B418-5233563666CC}"/>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3ECB9ABB-6105-B61F-B559-9744E9B49ED7}"/>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Owner’s Questions</a:t>
              </a:r>
            </a:p>
          </p:txBody>
        </p:sp>
      </p:grpSp>
      <p:sp>
        <p:nvSpPr>
          <p:cNvPr id="28" name="Freeform 28">
            <a:extLst>
              <a:ext uri="{FF2B5EF4-FFF2-40B4-BE49-F238E27FC236}">
                <a16:creationId xmlns:a16="http://schemas.microsoft.com/office/drawing/2014/main" id="{98DF04D0-5E7C-3820-4BC0-D24C814EEC53}"/>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479436FD-896C-2A87-2704-810C106A01D7}"/>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pic>
        <p:nvPicPr>
          <p:cNvPr id="6" name="Picture 5" descr="A map of the united states&#10;&#10;Description automatically generated">
            <a:extLst>
              <a:ext uri="{FF2B5EF4-FFF2-40B4-BE49-F238E27FC236}">
                <a16:creationId xmlns:a16="http://schemas.microsoft.com/office/drawing/2014/main" id="{1616DEFF-14AE-5467-E087-FCAFE2052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33" y="4520764"/>
            <a:ext cx="3759968" cy="2517921"/>
          </a:xfrm>
          <a:prstGeom prst="rect">
            <a:avLst/>
          </a:prstGeom>
        </p:spPr>
      </p:pic>
      <p:sp>
        <p:nvSpPr>
          <p:cNvPr id="36" name="TextBox 35">
            <a:extLst>
              <a:ext uri="{FF2B5EF4-FFF2-40B4-BE49-F238E27FC236}">
                <a16:creationId xmlns:a16="http://schemas.microsoft.com/office/drawing/2014/main" id="{F353ADB3-7A37-B594-ED6C-35414322E3CC}"/>
              </a:ext>
            </a:extLst>
          </p:cNvPr>
          <p:cNvSpPr txBox="1"/>
          <p:nvPr/>
        </p:nvSpPr>
        <p:spPr>
          <a:xfrm>
            <a:off x="4192415" y="4598460"/>
            <a:ext cx="8990185" cy="5078313"/>
          </a:xfrm>
          <a:prstGeom prst="rect">
            <a:avLst/>
          </a:prstGeom>
          <a:noFill/>
        </p:spPr>
        <p:txBody>
          <a:bodyPr wrap="square" rtlCol="0">
            <a:spAutoFit/>
          </a:bodyPr>
          <a:lstStyle/>
          <a:p>
            <a:pPr lvl="0"/>
            <a:r>
              <a:rPr lang="en-US" dirty="0"/>
              <a:t>1) I want to know how well my salespeople are doing. Which salespeople are selling the most, in what city, state, and region, and what are they selling?   Are there two or three salespeople who could conduct the training (with pay)?</a:t>
            </a:r>
          </a:p>
          <a:p>
            <a:pPr lvl="0"/>
            <a:r>
              <a:rPr lang="en-US" dirty="0"/>
              <a:t>2) Are there products that should be dropped?</a:t>
            </a:r>
          </a:p>
          <a:p>
            <a:pPr lvl="0"/>
            <a:r>
              <a:rPr lang="en-US" dirty="0"/>
              <a:t>3) I want to know if using the summer intern in June &amp; July was worth the cost (about $4,000)</a:t>
            </a:r>
          </a:p>
          <a:p>
            <a:pPr lvl="0"/>
            <a:r>
              <a:rPr lang="en-US" dirty="0"/>
              <a:t>4) Is every salesperson collecting from their customer by check, cash, or credit?</a:t>
            </a:r>
          </a:p>
          <a:p>
            <a:pPr lvl="0"/>
            <a:r>
              <a:rPr lang="en-US" dirty="0"/>
              <a:t>5) What is the range of invoices by customer and who are our best customers? Are there opportunities for upselling?</a:t>
            </a:r>
          </a:p>
          <a:p>
            <a:pPr lvl="0"/>
            <a:r>
              <a:rPr lang="en-US" dirty="0"/>
              <a:t>6) Are we shipping out within the same day on a consistent basis?</a:t>
            </a:r>
          </a:p>
          <a:p>
            <a:pPr lvl="0"/>
            <a:r>
              <a:rPr lang="en-US" dirty="0"/>
              <a:t>7) Do we have regional overlap?  Are two salespeople selling to the same customer?</a:t>
            </a:r>
          </a:p>
          <a:p>
            <a:pPr lvl="0"/>
            <a:r>
              <a:rPr lang="en-US" dirty="0"/>
              <a:t>8) I want to increase revenue to $60,000/month in 2025.  Can you do some sort of analysis to see the best way to reach this goal – perhaps using a GAP analysis or something like that?</a:t>
            </a:r>
          </a:p>
          <a:p>
            <a:pPr lvl="0"/>
            <a:r>
              <a:rPr lang="en-US" dirty="0"/>
              <a:t>9) I want to be able to ask a question and get the answer instantaneously.  I think I heard it is called a dashboard.  Can you set up a dashboard that allows me to analyze the data right along with you?</a:t>
            </a:r>
          </a:p>
          <a:p>
            <a:pPr lvl="0"/>
            <a:endParaRPr lang="en-US" dirty="0"/>
          </a:p>
          <a:p>
            <a:pPr lvl="0"/>
            <a:endParaRPr lang="en-US" dirty="0"/>
          </a:p>
          <a:p>
            <a:endParaRPr lang="en-US" dirty="0"/>
          </a:p>
        </p:txBody>
      </p:sp>
      <p:pic>
        <p:nvPicPr>
          <p:cNvPr id="38" name="Picture 37" descr="A blue and white rectangular object with a check mark&#10;&#10;Description automatically generated">
            <a:extLst>
              <a:ext uri="{FF2B5EF4-FFF2-40B4-BE49-F238E27FC236}">
                <a16:creationId xmlns:a16="http://schemas.microsoft.com/office/drawing/2014/main" id="{BCCC6832-8839-D580-EEFE-5FE1CE4407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1366" y="9249918"/>
            <a:ext cx="1586070" cy="610637"/>
          </a:xfrm>
          <a:prstGeom prst="rect">
            <a:avLst/>
          </a:prstGeom>
        </p:spPr>
      </p:pic>
      <p:sp>
        <p:nvSpPr>
          <p:cNvPr id="39" name="TextBox 38">
            <a:extLst>
              <a:ext uri="{FF2B5EF4-FFF2-40B4-BE49-F238E27FC236}">
                <a16:creationId xmlns:a16="http://schemas.microsoft.com/office/drawing/2014/main" id="{7C1318C0-DBAA-2DB1-7E25-01A262C8CEDA}"/>
              </a:ext>
            </a:extLst>
          </p:cNvPr>
          <p:cNvSpPr txBox="1"/>
          <p:nvPr/>
        </p:nvSpPr>
        <p:spPr>
          <a:xfrm>
            <a:off x="4954850" y="9164105"/>
            <a:ext cx="6781800" cy="646331"/>
          </a:xfrm>
          <a:prstGeom prst="rect">
            <a:avLst/>
          </a:prstGeom>
          <a:noFill/>
        </p:spPr>
        <p:txBody>
          <a:bodyPr wrap="square" rtlCol="0">
            <a:spAutoFit/>
          </a:bodyPr>
          <a:lstStyle/>
          <a:p>
            <a:r>
              <a:rPr lang="en-US" dirty="0"/>
              <a:t>Dataset Ch 4 – Original Dataset – XCaliber Foods with delivery time</a:t>
            </a:r>
          </a:p>
          <a:p>
            <a:r>
              <a:rPr lang="en-US" dirty="0"/>
              <a:t>Dataset Ch 4 – XCaliber Customer Satisfaction Survey Form</a:t>
            </a:r>
          </a:p>
        </p:txBody>
      </p:sp>
    </p:spTree>
    <p:extLst>
      <p:ext uri="{BB962C8B-B14F-4D97-AF65-F5344CB8AC3E}">
        <p14:creationId xmlns:p14="http://schemas.microsoft.com/office/powerpoint/2010/main" val="315422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7D3E-BF25-014F-DF87-F0080159EC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48FBF2-582C-2279-B8D2-C33C5E3E8EC9}"/>
              </a:ext>
            </a:extLst>
          </p:cNvPr>
          <p:cNvSpPr/>
          <p:nvPr/>
        </p:nvSpPr>
        <p:spPr>
          <a:xfrm flipH="1" flipV="1">
            <a:off x="-396002" y="3181060"/>
            <a:ext cx="13959602" cy="676304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298F1A87-CA49-1402-FB84-DDE2D90CC786}"/>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A4467C72-0A41-6FEC-9696-D5466F9E5A8A}"/>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819E23E5-4522-342B-E582-041047180A27}"/>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7B3C935A-8FE6-FD2A-D680-C5E6E142EFBB}"/>
              </a:ext>
            </a:extLst>
          </p:cNvPr>
          <p:cNvGrpSpPr/>
          <p:nvPr/>
        </p:nvGrpSpPr>
        <p:grpSpPr>
          <a:xfrm>
            <a:off x="152400" y="3732202"/>
            <a:ext cx="14491228" cy="866258"/>
            <a:chOff x="0" y="-47625"/>
            <a:chExt cx="1280727" cy="304200"/>
          </a:xfrm>
        </p:grpSpPr>
        <p:sp>
          <p:nvSpPr>
            <p:cNvPr id="8" name="Freeform 8">
              <a:extLst>
                <a:ext uri="{FF2B5EF4-FFF2-40B4-BE49-F238E27FC236}">
                  <a16:creationId xmlns:a16="http://schemas.microsoft.com/office/drawing/2014/main" id="{2F7A390D-E7F1-1E7A-A04C-EE346F6878DC}"/>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0639909A-4B03-B97E-90D6-4A9A8C96C030}"/>
                </a:ext>
              </a:extLst>
            </p:cNvPr>
            <p:cNvSpPr txBox="1"/>
            <p:nvPr/>
          </p:nvSpPr>
          <p:spPr>
            <a:xfrm>
              <a:off x="0" y="-47625"/>
              <a:ext cx="1280727" cy="304200"/>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XCaliber Food Distribution Company</a:t>
              </a:r>
            </a:p>
          </p:txBody>
        </p:sp>
      </p:grpSp>
      <p:sp>
        <p:nvSpPr>
          <p:cNvPr id="10" name="TextBox 10">
            <a:extLst>
              <a:ext uri="{FF2B5EF4-FFF2-40B4-BE49-F238E27FC236}">
                <a16:creationId xmlns:a16="http://schemas.microsoft.com/office/drawing/2014/main" id="{028189C8-297F-8C53-74A0-FC09FF876B16}"/>
              </a:ext>
            </a:extLst>
          </p:cNvPr>
          <p:cNvSpPr txBox="1"/>
          <p:nvPr/>
        </p:nvSpPr>
        <p:spPr>
          <a:xfrm>
            <a:off x="-361742" y="1461912"/>
            <a:ext cx="13391943" cy="200747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5. Continue Dashboard </a:t>
            </a:r>
            <a:br>
              <a:rPr lang="en-US" sz="4950" spc="580" dirty="0">
                <a:solidFill>
                  <a:srgbClr val="FFFFFF"/>
                </a:solidFill>
                <a:latin typeface="Arial Black" panose="020B0A04020102020204" pitchFamily="34" charset="0"/>
              </a:rPr>
            </a:br>
            <a:r>
              <a:rPr lang="en-US" sz="4950" spc="580" dirty="0">
                <a:solidFill>
                  <a:srgbClr val="FFFFFF"/>
                </a:solidFill>
                <a:latin typeface="Arial Black" panose="020B0A04020102020204" pitchFamily="34" charset="0"/>
              </a:rPr>
              <a:t>Too Busy</a:t>
            </a:r>
          </a:p>
        </p:txBody>
      </p:sp>
      <p:sp>
        <p:nvSpPr>
          <p:cNvPr id="28" name="Freeform 28">
            <a:extLst>
              <a:ext uri="{FF2B5EF4-FFF2-40B4-BE49-F238E27FC236}">
                <a16:creationId xmlns:a16="http://schemas.microsoft.com/office/drawing/2014/main" id="{4C6D6101-D584-CEFB-6EFC-8EA953D9D26D}"/>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B752B2D2-A75E-B1F3-9555-C09687C07155}"/>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39" name="TextBox 38">
            <a:extLst>
              <a:ext uri="{FF2B5EF4-FFF2-40B4-BE49-F238E27FC236}">
                <a16:creationId xmlns:a16="http://schemas.microsoft.com/office/drawing/2014/main" id="{DE187F7B-9B89-54B2-791C-55006476F7D7}"/>
              </a:ext>
            </a:extLst>
          </p:cNvPr>
          <p:cNvSpPr txBox="1"/>
          <p:nvPr/>
        </p:nvSpPr>
        <p:spPr>
          <a:xfrm>
            <a:off x="152400" y="9497560"/>
            <a:ext cx="6781800" cy="646331"/>
          </a:xfrm>
          <a:prstGeom prst="rect">
            <a:avLst/>
          </a:prstGeom>
          <a:noFill/>
        </p:spPr>
        <p:txBody>
          <a:bodyPr wrap="square" rtlCol="0">
            <a:spAutoFit/>
          </a:bodyPr>
          <a:lstStyle/>
          <a:p>
            <a:r>
              <a:rPr lang="en-US" dirty="0"/>
              <a:t>Dataset Ch 4 – Original Dataset – XCaliber Foods with delivery time</a:t>
            </a:r>
          </a:p>
          <a:p>
            <a:r>
              <a:rPr lang="en-US" dirty="0"/>
              <a:t>Dataset Ch 4 – XCaliber Customer Satisfaction Survey Form</a:t>
            </a:r>
          </a:p>
        </p:txBody>
      </p:sp>
      <p:pic>
        <p:nvPicPr>
          <p:cNvPr id="14" name="Picture 13" descr="A screenshot of a computer&#10;&#10;Description automatically generated">
            <a:extLst>
              <a:ext uri="{FF2B5EF4-FFF2-40B4-BE49-F238E27FC236}">
                <a16:creationId xmlns:a16="http://schemas.microsoft.com/office/drawing/2014/main" id="{8C853619-EF5A-D19B-EC9C-A210728E8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20" y="4434405"/>
            <a:ext cx="13174579" cy="5156994"/>
          </a:xfrm>
          <a:prstGeom prst="rect">
            <a:avLst/>
          </a:prstGeom>
        </p:spPr>
      </p:pic>
      <p:sp>
        <p:nvSpPr>
          <p:cNvPr id="18" name="Callout: Down Arrow 17">
            <a:extLst>
              <a:ext uri="{FF2B5EF4-FFF2-40B4-BE49-F238E27FC236}">
                <a16:creationId xmlns:a16="http://schemas.microsoft.com/office/drawing/2014/main" id="{F70C26B1-51E8-6B67-1471-1CCC4EFFA3E6}"/>
              </a:ext>
            </a:extLst>
          </p:cNvPr>
          <p:cNvSpPr/>
          <p:nvPr/>
        </p:nvSpPr>
        <p:spPr>
          <a:xfrm>
            <a:off x="9220200" y="2630507"/>
            <a:ext cx="2442065" cy="1714876"/>
          </a:xfrm>
          <a:prstGeom prst="downArrowCallout">
            <a:avLst/>
          </a:prstGeom>
          <a:solidFill>
            <a:srgbClr val="397D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FAFF98E-519A-7F74-58E2-9F69EA280194}"/>
              </a:ext>
            </a:extLst>
          </p:cNvPr>
          <p:cNvSpPr txBox="1"/>
          <p:nvPr/>
        </p:nvSpPr>
        <p:spPr>
          <a:xfrm>
            <a:off x="9296400" y="2630507"/>
            <a:ext cx="2400125" cy="923330"/>
          </a:xfrm>
          <a:prstGeom prst="rect">
            <a:avLst/>
          </a:prstGeom>
          <a:noFill/>
        </p:spPr>
        <p:txBody>
          <a:bodyPr wrap="square" rtlCol="0">
            <a:spAutoFit/>
          </a:bodyPr>
          <a:lstStyle/>
          <a:p>
            <a:r>
              <a:rPr lang="en-US" dirty="0">
                <a:solidFill>
                  <a:schemeClr val="bg1"/>
                </a:solidFill>
              </a:rPr>
              <a:t>Slicers: Category, City, Salesperson, Customer Name</a:t>
            </a:r>
          </a:p>
        </p:txBody>
      </p:sp>
    </p:spTree>
    <p:extLst>
      <p:ext uri="{BB962C8B-B14F-4D97-AF65-F5344CB8AC3E}">
        <p14:creationId xmlns:p14="http://schemas.microsoft.com/office/powerpoint/2010/main" val="2890986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2859471" y="3462148"/>
            <a:ext cx="1050364" cy="4580925"/>
            <a:chOff x="0" y="0"/>
            <a:chExt cx="368852" cy="1608665"/>
          </a:xfrm>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prstDash val="solid"/>
              <a:miter/>
            </a:ln>
          </p:spPr>
          <p:txBody>
            <a:bodyPr/>
            <a:lstStyle/>
            <a:p>
              <a:endParaRPr lang="en-US" sz="1350"/>
            </a:p>
          </p:txBody>
        </p:sp>
        <p:sp>
          <p:nvSpPr>
            <p:cNvPr id="4" name="TextBox 4"/>
            <p:cNvSpPr txBox="1"/>
            <p:nvPr/>
          </p:nvSpPr>
          <p:spPr>
            <a:xfrm>
              <a:off x="0" y="-19050"/>
              <a:ext cx="368852" cy="1627715"/>
            </a:xfrm>
            <a:prstGeom prst="rect">
              <a:avLst/>
            </a:prstGeom>
          </p:spPr>
          <p:txBody>
            <a:bodyPr lIns="38100" tIns="38100" rIns="38100" bIns="38100" rtlCol="0" anchor="ctr"/>
            <a:lstStyle/>
            <a:p>
              <a:pPr algn="ctr">
                <a:lnSpc>
                  <a:spcPts val="2144"/>
                </a:lnSpc>
                <a:spcBef>
                  <a:spcPct val="0"/>
                </a:spcBef>
              </a:pPr>
              <a:endParaRPr sz="1350"/>
            </a:p>
          </p:txBody>
        </p:sp>
      </p:grpSp>
      <p:grpSp>
        <p:nvGrpSpPr>
          <p:cNvPr id="5" name="Group 5"/>
          <p:cNvGrpSpPr/>
          <p:nvPr/>
        </p:nvGrpSpPr>
        <p:grpSpPr>
          <a:xfrm>
            <a:off x="-1157288" y="867212"/>
            <a:ext cx="2314575" cy="8474925"/>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sz="1350"/>
            </a:p>
          </p:txBody>
        </p:sp>
        <p:sp>
          <p:nvSpPr>
            <p:cNvPr id="7" name="TextBox 7"/>
            <p:cNvSpPr txBox="1"/>
            <p:nvPr/>
          </p:nvSpPr>
          <p:spPr>
            <a:xfrm>
              <a:off x="0" y="-19050"/>
              <a:ext cx="812800" cy="2995155"/>
            </a:xfrm>
            <a:prstGeom prst="rect">
              <a:avLst/>
            </a:prstGeom>
          </p:spPr>
          <p:txBody>
            <a:bodyPr lIns="38100" tIns="38100" rIns="38100" bIns="38100" rtlCol="0" anchor="ctr"/>
            <a:lstStyle/>
            <a:p>
              <a:pPr algn="ctr">
                <a:lnSpc>
                  <a:spcPts val="2144"/>
                </a:lnSpc>
              </a:pPr>
              <a:endParaRPr sz="1350"/>
            </a:p>
          </p:txBody>
        </p:sp>
      </p:grpSp>
      <p:grpSp>
        <p:nvGrpSpPr>
          <p:cNvPr id="8" name="Group 8"/>
          <p:cNvGrpSpPr/>
          <p:nvPr/>
        </p:nvGrpSpPr>
        <p:grpSpPr>
          <a:xfrm>
            <a:off x="9144912" y="2347460"/>
            <a:ext cx="4056738" cy="5984571"/>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txBody>
            <a:bodyPr/>
            <a:lstStyle/>
            <a:p>
              <a:endParaRPr lang="en-US" sz="1350"/>
            </a:p>
          </p:txBody>
        </p:sp>
        <p:sp>
          <p:nvSpPr>
            <p:cNvPr id="10" name="TextBox 10"/>
            <p:cNvSpPr txBox="1"/>
            <p:nvPr/>
          </p:nvSpPr>
          <p:spPr>
            <a:xfrm>
              <a:off x="0" y="-19050"/>
              <a:ext cx="1424588" cy="2120628"/>
            </a:xfrm>
            <a:prstGeom prst="rect">
              <a:avLst/>
            </a:prstGeom>
          </p:spPr>
          <p:txBody>
            <a:bodyPr lIns="38100" tIns="38100" rIns="38100" bIns="38100" rtlCol="0" anchor="ctr"/>
            <a:lstStyle/>
            <a:p>
              <a:pPr algn="ctr">
                <a:lnSpc>
                  <a:spcPts val="2144"/>
                </a:lnSpc>
              </a:pPr>
              <a:endParaRPr sz="1350"/>
            </a:p>
          </p:txBody>
        </p:sp>
      </p:grpSp>
      <p:sp>
        <p:nvSpPr>
          <p:cNvPr id="11" name="Freeform 11"/>
          <p:cNvSpPr/>
          <p:nvPr/>
        </p:nvSpPr>
        <p:spPr>
          <a:xfrm>
            <a:off x="11774187" y="7809235"/>
            <a:ext cx="2854928" cy="1562424"/>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sp>
        <p:nvSpPr>
          <p:cNvPr id="13" name="TextBox 13"/>
          <p:cNvSpPr txBox="1"/>
          <p:nvPr/>
        </p:nvSpPr>
        <p:spPr>
          <a:xfrm>
            <a:off x="3909835" y="2273600"/>
            <a:ext cx="4246493" cy="976421"/>
          </a:xfrm>
          <a:prstGeom prst="rect">
            <a:avLst/>
          </a:prstGeom>
        </p:spPr>
        <p:txBody>
          <a:bodyPr lIns="0" tIns="0" rIns="0" bIns="0" rtlCol="0" anchor="t">
            <a:spAutoFit/>
          </a:bodyPr>
          <a:lstStyle/>
          <a:p>
            <a:pPr>
              <a:lnSpc>
                <a:spcPts val="8144"/>
              </a:lnSpc>
            </a:pPr>
            <a:r>
              <a:rPr lang="en-US" sz="5901" spc="578" dirty="0">
                <a:solidFill>
                  <a:srgbClr val="231F20"/>
                </a:solidFill>
                <a:latin typeface="Codec Pro ExtraBold"/>
              </a:rPr>
              <a:t>Content</a:t>
            </a:r>
          </a:p>
        </p:txBody>
      </p:sp>
      <p:sp>
        <p:nvSpPr>
          <p:cNvPr id="14" name="TextBox 14"/>
          <p:cNvSpPr txBox="1"/>
          <p:nvPr/>
        </p:nvSpPr>
        <p:spPr>
          <a:xfrm>
            <a:off x="3018495" y="3661902"/>
            <a:ext cx="702914" cy="487313"/>
          </a:xfrm>
          <a:prstGeom prst="rect">
            <a:avLst/>
          </a:prstGeom>
        </p:spPr>
        <p:txBody>
          <a:bodyPr lIns="0" tIns="0" rIns="0" bIns="0" rtlCol="0" anchor="t">
            <a:spAutoFit/>
          </a:bodyPr>
          <a:lstStyle/>
          <a:p>
            <a:pPr algn="ctr">
              <a:lnSpc>
                <a:spcPts val="3845"/>
              </a:lnSpc>
            </a:pPr>
            <a:r>
              <a:rPr lang="en-US" sz="3203" spc="263">
                <a:solidFill>
                  <a:srgbClr val="FFFFFF"/>
                </a:solidFill>
                <a:latin typeface="Codec Pro ExtraBold Italics"/>
              </a:rPr>
              <a:t>01</a:t>
            </a:r>
          </a:p>
        </p:txBody>
      </p:sp>
      <p:sp>
        <p:nvSpPr>
          <p:cNvPr id="15" name="TextBox 15"/>
          <p:cNvSpPr txBox="1"/>
          <p:nvPr/>
        </p:nvSpPr>
        <p:spPr>
          <a:xfrm>
            <a:off x="3018495" y="4259741"/>
            <a:ext cx="702914" cy="487313"/>
          </a:xfrm>
          <a:prstGeom prst="rect">
            <a:avLst/>
          </a:prstGeom>
        </p:spPr>
        <p:txBody>
          <a:bodyPr lIns="0" tIns="0" rIns="0" bIns="0" rtlCol="0" anchor="t">
            <a:spAutoFit/>
          </a:bodyPr>
          <a:lstStyle/>
          <a:p>
            <a:pPr algn="ctr">
              <a:lnSpc>
                <a:spcPts val="3845"/>
              </a:lnSpc>
            </a:pPr>
            <a:r>
              <a:rPr lang="en-US" sz="3203" spc="263">
                <a:solidFill>
                  <a:srgbClr val="FFFFFF"/>
                </a:solidFill>
                <a:latin typeface="Codec Pro ExtraBold Italics"/>
              </a:rPr>
              <a:t>02</a:t>
            </a:r>
          </a:p>
        </p:txBody>
      </p:sp>
      <p:sp>
        <p:nvSpPr>
          <p:cNvPr id="16" name="TextBox 16"/>
          <p:cNvSpPr txBox="1"/>
          <p:nvPr/>
        </p:nvSpPr>
        <p:spPr>
          <a:xfrm>
            <a:off x="3018495" y="5007769"/>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03</a:t>
            </a:r>
          </a:p>
        </p:txBody>
      </p:sp>
      <p:sp>
        <p:nvSpPr>
          <p:cNvPr id="17" name="TextBox 17"/>
          <p:cNvSpPr txBox="1"/>
          <p:nvPr/>
        </p:nvSpPr>
        <p:spPr>
          <a:xfrm>
            <a:off x="3018495" y="5579269"/>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04</a:t>
            </a:r>
          </a:p>
        </p:txBody>
      </p:sp>
      <p:sp>
        <p:nvSpPr>
          <p:cNvPr id="18" name="TextBox 18"/>
          <p:cNvSpPr txBox="1"/>
          <p:nvPr/>
        </p:nvSpPr>
        <p:spPr>
          <a:xfrm>
            <a:off x="3033195" y="6229939"/>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05</a:t>
            </a:r>
          </a:p>
        </p:txBody>
      </p:sp>
      <p:sp>
        <p:nvSpPr>
          <p:cNvPr id="21" name="TextBox 21"/>
          <p:cNvSpPr txBox="1"/>
          <p:nvPr/>
        </p:nvSpPr>
        <p:spPr>
          <a:xfrm>
            <a:off x="4050553" y="3785728"/>
            <a:ext cx="6876641" cy="305853"/>
          </a:xfrm>
          <a:prstGeom prst="rect">
            <a:avLst/>
          </a:prstGeom>
          <a:solidFill>
            <a:schemeClr val="bg1"/>
          </a:solidFill>
        </p:spPr>
        <p:txBody>
          <a:bodyPr wrap="square" lIns="0" tIns="0" rIns="0" bIns="0" rtlCol="0" anchor="t">
            <a:spAutoFit/>
          </a:bodyPr>
          <a:lstStyle/>
          <a:p>
            <a:pPr>
              <a:lnSpc>
                <a:spcPts val="2612"/>
              </a:lnSpc>
            </a:pPr>
            <a:r>
              <a:rPr lang="en-US" sz="1893" spc="185" dirty="0">
                <a:solidFill>
                  <a:srgbClr val="231F20"/>
                </a:solidFill>
                <a:latin typeface="Open Sauce"/>
              </a:rPr>
              <a:t>Report Versus Dashboard</a:t>
            </a:r>
          </a:p>
        </p:txBody>
      </p:sp>
      <p:sp>
        <p:nvSpPr>
          <p:cNvPr id="22" name="TextBox 22"/>
          <p:cNvSpPr txBox="1"/>
          <p:nvPr/>
        </p:nvSpPr>
        <p:spPr>
          <a:xfrm>
            <a:off x="4050552" y="4381392"/>
            <a:ext cx="6876642" cy="305853"/>
          </a:xfrm>
          <a:prstGeom prst="rect">
            <a:avLst/>
          </a:prstGeom>
          <a:solidFill>
            <a:schemeClr val="bg1"/>
          </a:solidFill>
        </p:spPr>
        <p:txBody>
          <a:bodyPr wrap="square" lIns="0" tIns="0" rIns="0" bIns="0" rtlCol="0" anchor="t">
            <a:spAutoFit/>
          </a:bodyPr>
          <a:lstStyle/>
          <a:p>
            <a:pPr>
              <a:lnSpc>
                <a:spcPts val="2612"/>
              </a:lnSpc>
            </a:pPr>
            <a:r>
              <a:rPr lang="en-US" sz="1893" spc="185" dirty="0">
                <a:solidFill>
                  <a:srgbClr val="231F20"/>
                </a:solidFill>
                <a:latin typeface="Open Sauce"/>
              </a:rPr>
              <a:t>Simplest Techniques to Visualize &amp; Tell a Story</a:t>
            </a:r>
          </a:p>
        </p:txBody>
      </p:sp>
      <p:sp>
        <p:nvSpPr>
          <p:cNvPr id="23" name="TextBox 23"/>
          <p:cNvSpPr txBox="1"/>
          <p:nvPr/>
        </p:nvSpPr>
        <p:spPr>
          <a:xfrm>
            <a:off x="4050553" y="5071459"/>
            <a:ext cx="6876642"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How Story Telling Connects to the Brain</a:t>
            </a:r>
          </a:p>
        </p:txBody>
      </p:sp>
      <p:sp>
        <p:nvSpPr>
          <p:cNvPr id="25" name="TextBox 25"/>
          <p:cNvSpPr txBox="1"/>
          <p:nvPr/>
        </p:nvSpPr>
        <p:spPr>
          <a:xfrm>
            <a:off x="4121221" y="5617256"/>
            <a:ext cx="6805974"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Dashboard Cleaning &amp; Presentation Advice</a:t>
            </a:r>
          </a:p>
        </p:txBody>
      </p:sp>
      <p:pic>
        <p:nvPicPr>
          <p:cNvPr id="28" name="Picture 27">
            <a:extLst>
              <a:ext uri="{FF2B5EF4-FFF2-40B4-BE49-F238E27FC236}">
                <a16:creationId xmlns:a16="http://schemas.microsoft.com/office/drawing/2014/main" id="{DA35D314-02A4-2961-83A7-84E56121E345}"/>
              </a:ext>
            </a:extLst>
          </p:cNvPr>
          <p:cNvPicPr>
            <a:picLocks noChangeAspect="1"/>
          </p:cNvPicPr>
          <p:nvPr/>
        </p:nvPicPr>
        <p:blipFill>
          <a:blip r:embed="rId4"/>
          <a:stretch>
            <a:fillRect/>
          </a:stretch>
        </p:blipFill>
        <p:spPr>
          <a:xfrm>
            <a:off x="8980568" y="815340"/>
            <a:ext cx="4385426" cy="2592560"/>
          </a:xfrm>
          <a:prstGeom prst="rect">
            <a:avLst/>
          </a:prstGeom>
        </p:spPr>
      </p:pic>
      <p:sp>
        <p:nvSpPr>
          <p:cNvPr id="20" name="TextBox 18">
            <a:extLst>
              <a:ext uri="{FF2B5EF4-FFF2-40B4-BE49-F238E27FC236}">
                <a16:creationId xmlns:a16="http://schemas.microsoft.com/office/drawing/2014/main" id="{FED02802-F2A8-7316-54C6-D2B894C9ECA3}"/>
              </a:ext>
            </a:extLst>
          </p:cNvPr>
          <p:cNvSpPr txBox="1"/>
          <p:nvPr/>
        </p:nvSpPr>
        <p:spPr>
          <a:xfrm>
            <a:off x="3069946" y="6710076"/>
            <a:ext cx="702914" cy="487313"/>
          </a:xfrm>
          <a:prstGeom prst="rect">
            <a:avLst/>
          </a:prstGeom>
        </p:spPr>
        <p:txBody>
          <a:bodyPr lIns="0" tIns="0" rIns="0" bIns="0" rtlCol="0" anchor="t">
            <a:spAutoFit/>
          </a:bodyPr>
          <a:lstStyle/>
          <a:p>
            <a:pPr algn="ctr">
              <a:lnSpc>
                <a:spcPts val="3845"/>
              </a:lnSpc>
            </a:pPr>
            <a:r>
              <a:rPr lang="en-US" sz="3203" spc="263" dirty="0">
                <a:solidFill>
                  <a:srgbClr val="FFFFFF"/>
                </a:solidFill>
                <a:latin typeface="Codec Pro ExtraBold Italics"/>
              </a:rPr>
              <a:t>06</a:t>
            </a:r>
          </a:p>
        </p:txBody>
      </p:sp>
      <p:sp>
        <p:nvSpPr>
          <p:cNvPr id="26" name="TextBox 25">
            <a:extLst>
              <a:ext uri="{FF2B5EF4-FFF2-40B4-BE49-F238E27FC236}">
                <a16:creationId xmlns:a16="http://schemas.microsoft.com/office/drawing/2014/main" id="{EC67E1EA-8FD8-248D-41EA-977BE7A6B029}"/>
              </a:ext>
            </a:extLst>
          </p:cNvPr>
          <p:cNvSpPr txBox="1"/>
          <p:nvPr/>
        </p:nvSpPr>
        <p:spPr>
          <a:xfrm>
            <a:off x="4187000" y="6897552"/>
            <a:ext cx="6740195" cy="305853"/>
          </a:xfrm>
          <a:prstGeom prst="rect">
            <a:avLst/>
          </a:prstGeom>
          <a:solidFill>
            <a:srgbClr val="F2F2F2"/>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Example Dashboards and Reports</a:t>
            </a:r>
          </a:p>
        </p:txBody>
      </p:sp>
      <p:sp>
        <p:nvSpPr>
          <p:cNvPr id="29" name="TextBox 28">
            <a:extLst>
              <a:ext uri="{FF2B5EF4-FFF2-40B4-BE49-F238E27FC236}">
                <a16:creationId xmlns:a16="http://schemas.microsoft.com/office/drawing/2014/main" id="{4CB0C12A-FB2E-39F8-3B34-5AE2E8173FBE}"/>
              </a:ext>
            </a:extLst>
          </p:cNvPr>
          <p:cNvSpPr txBox="1"/>
          <p:nvPr/>
        </p:nvSpPr>
        <p:spPr>
          <a:xfrm>
            <a:off x="4121221" y="6275919"/>
            <a:ext cx="6805975" cy="305853"/>
          </a:xfrm>
          <a:prstGeom prst="rect">
            <a:avLst/>
          </a:prstGeom>
          <a:solidFill>
            <a:srgbClr val="FDFBFB"/>
          </a:solidFill>
        </p:spPr>
        <p:txBody>
          <a:bodyPr wrap="square" lIns="0" tIns="0" rIns="0" bIns="0" rtlCol="0" anchor="t">
            <a:spAutoFit/>
          </a:bodyPr>
          <a:lstStyle/>
          <a:p>
            <a:pPr>
              <a:lnSpc>
                <a:spcPts val="2612"/>
              </a:lnSpc>
              <a:spcBef>
                <a:spcPct val="0"/>
              </a:spcBef>
            </a:pPr>
            <a:r>
              <a:rPr lang="en-US" sz="1893" spc="185" dirty="0">
                <a:solidFill>
                  <a:srgbClr val="231F20"/>
                </a:solidFill>
                <a:latin typeface="Open Sauce"/>
              </a:rPr>
              <a:t>Advanced Excel Dashboard &amp; Analyzing Insights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9282D-197E-EA78-717C-CB8BFC4020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2CD972-9A5D-CA8D-AB93-CF8C72A20D56}"/>
              </a:ext>
            </a:extLst>
          </p:cNvPr>
          <p:cNvSpPr/>
          <p:nvPr/>
        </p:nvSpPr>
        <p:spPr>
          <a:xfrm flipH="1" flipV="1">
            <a:off x="24713" y="1547084"/>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3B2F5BDA-253B-8CE5-F184-D3561B8E7967}"/>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A54C0BAF-9403-B283-138D-6002D967CB15}"/>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6F5E7976-4A16-90E8-BFAA-0452A9C79B73}"/>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1CDFAC62-1DB4-7231-6BCC-6EE90C1CA094}"/>
              </a:ext>
            </a:extLst>
          </p:cNvPr>
          <p:cNvGrpSpPr/>
          <p:nvPr/>
        </p:nvGrpSpPr>
        <p:grpSpPr>
          <a:xfrm>
            <a:off x="800101" y="3867822"/>
            <a:ext cx="2628899" cy="477561"/>
            <a:chOff x="0" y="0"/>
            <a:chExt cx="1178269" cy="167703"/>
          </a:xfrm>
        </p:grpSpPr>
        <p:sp>
          <p:nvSpPr>
            <p:cNvPr id="8" name="Freeform 8">
              <a:extLst>
                <a:ext uri="{FF2B5EF4-FFF2-40B4-BE49-F238E27FC236}">
                  <a16:creationId xmlns:a16="http://schemas.microsoft.com/office/drawing/2014/main" id="{66DD14CD-DDE7-9261-3423-7022F54FBF8C}"/>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4491F8C6-DD19-DA41-2BB8-96AECEA957BD}"/>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Gap Analysis</a:t>
              </a:r>
            </a:p>
          </p:txBody>
        </p:sp>
      </p:grpSp>
      <p:sp>
        <p:nvSpPr>
          <p:cNvPr id="10" name="TextBox 10">
            <a:extLst>
              <a:ext uri="{FF2B5EF4-FFF2-40B4-BE49-F238E27FC236}">
                <a16:creationId xmlns:a16="http://schemas.microsoft.com/office/drawing/2014/main" id="{CE30D526-39F7-797A-8FDC-D7CF6756AE7F}"/>
              </a:ext>
            </a:extLst>
          </p:cNvPr>
          <p:cNvSpPr txBox="1"/>
          <p:nvPr/>
        </p:nvSpPr>
        <p:spPr>
          <a:xfrm>
            <a:off x="228601" y="2124365"/>
            <a:ext cx="12599078" cy="95590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Continue 5. Gap Analysis</a:t>
            </a:r>
          </a:p>
        </p:txBody>
      </p:sp>
      <p:grpSp>
        <p:nvGrpSpPr>
          <p:cNvPr id="11" name="Group 11">
            <a:extLst>
              <a:ext uri="{FF2B5EF4-FFF2-40B4-BE49-F238E27FC236}">
                <a16:creationId xmlns:a16="http://schemas.microsoft.com/office/drawing/2014/main" id="{D4750AF7-9D3E-A6CC-6A95-F091729E8664}"/>
              </a:ext>
            </a:extLst>
          </p:cNvPr>
          <p:cNvGrpSpPr/>
          <p:nvPr/>
        </p:nvGrpSpPr>
        <p:grpSpPr>
          <a:xfrm>
            <a:off x="840065" y="8363765"/>
            <a:ext cx="2643505" cy="1237216"/>
            <a:chOff x="0" y="-911"/>
            <a:chExt cx="1210122" cy="376254"/>
          </a:xfrm>
        </p:grpSpPr>
        <p:sp>
          <p:nvSpPr>
            <p:cNvPr id="12" name="Freeform 12">
              <a:extLst>
                <a:ext uri="{FF2B5EF4-FFF2-40B4-BE49-F238E27FC236}">
                  <a16:creationId xmlns:a16="http://schemas.microsoft.com/office/drawing/2014/main" id="{766A186F-68F2-DD21-1A60-E7C63DF1F98B}"/>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85DE68D1-D863-0767-2F21-540859EEDA1C}"/>
                </a:ext>
              </a:extLst>
            </p:cNvPr>
            <p:cNvSpPr txBox="1"/>
            <p:nvPr/>
          </p:nvSpPr>
          <p:spPr>
            <a:xfrm>
              <a:off x="0" y="-911"/>
              <a:ext cx="1210122" cy="376254"/>
            </a:xfrm>
            <a:prstGeom prst="rect">
              <a:avLst/>
            </a:prstGeom>
          </p:spPr>
          <p:txBody>
            <a:bodyPr lIns="85725" tIns="85725" rIns="85725" bIns="85725" rtlCol="0" anchor="ctr"/>
            <a:lstStyle/>
            <a:p>
              <a:pPr algn="ctr">
                <a:lnSpc>
                  <a:spcPts val="1553"/>
                </a:lnSpc>
                <a:spcBef>
                  <a:spcPct val="0"/>
                </a:spcBef>
              </a:pPr>
              <a:r>
                <a:rPr lang="en-US" sz="1600" spc="11" dirty="0">
                  <a:solidFill>
                    <a:srgbClr val="FFFFFF"/>
                  </a:solidFill>
                  <a:latin typeface="Open Sauce Italics"/>
                </a:rPr>
                <a:t>Know the data first.</a:t>
              </a:r>
            </a:p>
          </p:txBody>
        </p:sp>
      </p:grpSp>
      <p:grpSp>
        <p:nvGrpSpPr>
          <p:cNvPr id="15" name="Group 15">
            <a:extLst>
              <a:ext uri="{FF2B5EF4-FFF2-40B4-BE49-F238E27FC236}">
                <a16:creationId xmlns:a16="http://schemas.microsoft.com/office/drawing/2014/main" id="{2D068435-18CA-A130-ADFD-B96A630B5145}"/>
              </a:ext>
            </a:extLst>
          </p:cNvPr>
          <p:cNvGrpSpPr/>
          <p:nvPr/>
        </p:nvGrpSpPr>
        <p:grpSpPr>
          <a:xfrm>
            <a:off x="3738820" y="3867822"/>
            <a:ext cx="4389009" cy="477561"/>
            <a:chOff x="0" y="0"/>
            <a:chExt cx="1178269" cy="167703"/>
          </a:xfrm>
        </p:grpSpPr>
        <p:sp>
          <p:nvSpPr>
            <p:cNvPr id="16" name="Freeform 16">
              <a:extLst>
                <a:ext uri="{FF2B5EF4-FFF2-40B4-BE49-F238E27FC236}">
                  <a16:creationId xmlns:a16="http://schemas.microsoft.com/office/drawing/2014/main" id="{C4319999-4B79-F72B-C41A-D2A573D04CEB}"/>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EFE2B095-E8B9-D3C2-80C5-2C00D59E3192}"/>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Basic Gap Strategies</a:t>
              </a:r>
            </a:p>
          </p:txBody>
        </p:sp>
      </p:grpSp>
      <p:grpSp>
        <p:nvGrpSpPr>
          <p:cNvPr id="18" name="Group 18">
            <a:extLst>
              <a:ext uri="{FF2B5EF4-FFF2-40B4-BE49-F238E27FC236}">
                <a16:creationId xmlns:a16="http://schemas.microsoft.com/office/drawing/2014/main" id="{7C68A291-DB8B-8E45-6FD5-492CE27D3A3F}"/>
              </a:ext>
            </a:extLst>
          </p:cNvPr>
          <p:cNvGrpSpPr/>
          <p:nvPr/>
        </p:nvGrpSpPr>
        <p:grpSpPr>
          <a:xfrm>
            <a:off x="3510343" y="8376979"/>
            <a:ext cx="4458565" cy="1237215"/>
            <a:chOff x="0" y="-19050"/>
            <a:chExt cx="1198769" cy="376254"/>
          </a:xfrm>
        </p:grpSpPr>
        <p:sp>
          <p:nvSpPr>
            <p:cNvPr id="19" name="Freeform 19">
              <a:extLst>
                <a:ext uri="{FF2B5EF4-FFF2-40B4-BE49-F238E27FC236}">
                  <a16:creationId xmlns:a16="http://schemas.microsoft.com/office/drawing/2014/main" id="{CA868C81-0883-B930-1456-E1179B81A358}"/>
                </a:ext>
              </a:extLst>
            </p:cNvPr>
            <p:cNvSpPr/>
            <p:nvPr/>
          </p:nvSpPr>
          <p:spPr>
            <a:xfrm>
              <a:off x="20500" y="-1905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0" name="TextBox 20">
              <a:extLst>
                <a:ext uri="{FF2B5EF4-FFF2-40B4-BE49-F238E27FC236}">
                  <a16:creationId xmlns:a16="http://schemas.microsoft.com/office/drawing/2014/main" id="{3F778892-4693-37BB-6ABC-A2DA66DFDA46}"/>
                </a:ext>
              </a:extLst>
            </p:cNvPr>
            <p:cNvSpPr txBox="1"/>
            <p:nvPr/>
          </p:nvSpPr>
          <p:spPr>
            <a:xfrm>
              <a:off x="0" y="-19050"/>
              <a:ext cx="1115014" cy="376254"/>
            </a:xfrm>
            <a:prstGeom prst="rect">
              <a:avLst/>
            </a:prstGeom>
          </p:spPr>
          <p:txBody>
            <a:bodyPr lIns="85725" tIns="85725" rIns="85725" bIns="85725" rtlCol="0" anchor="ctr"/>
            <a:lstStyle/>
            <a:p>
              <a:pPr algn="ctr">
                <a:lnSpc>
                  <a:spcPts val="1553"/>
                </a:lnSpc>
                <a:spcBef>
                  <a:spcPct val="0"/>
                </a:spcBef>
              </a:pPr>
              <a:r>
                <a:rPr lang="en-US" sz="1600" spc="11" dirty="0">
                  <a:solidFill>
                    <a:schemeClr val="bg1"/>
                  </a:solidFill>
                  <a:latin typeface="Open Sauce Italics"/>
                  <a:hlinkClick r:id="rId4">
                    <a:extLst>
                      <a:ext uri="{A12FA001-AC4F-418D-AE19-62706E023703}">
                        <ahyp:hlinkClr xmlns:ahyp="http://schemas.microsoft.com/office/drawing/2018/hyperlinkcolor" val="tx"/>
                      </a:ext>
                    </a:extLst>
                  </a:hlinkClick>
                </a:rPr>
                <a:t>O</a:t>
              </a:r>
              <a:r>
                <a:rPr lang="en-US" sz="1600" spc="11" dirty="0">
                  <a:solidFill>
                    <a:schemeClr val="bg1"/>
                  </a:solidFill>
                  <a:latin typeface="Open Sauce Italics"/>
                </a:rPr>
                <a:t>rganize GAP strategies using SMART</a:t>
              </a:r>
              <a:r>
                <a:rPr lang="en-US" sz="1125" spc="11" dirty="0">
                  <a:solidFill>
                    <a:schemeClr val="bg1"/>
                  </a:solidFill>
                  <a:latin typeface="Open Sauce Italics"/>
                </a:rPr>
                <a:t>.</a:t>
              </a:r>
            </a:p>
          </p:txBody>
        </p:sp>
      </p:grpSp>
      <p:grpSp>
        <p:nvGrpSpPr>
          <p:cNvPr id="22" name="Group 22">
            <a:extLst>
              <a:ext uri="{FF2B5EF4-FFF2-40B4-BE49-F238E27FC236}">
                <a16:creationId xmlns:a16="http://schemas.microsoft.com/office/drawing/2014/main" id="{82EF8030-705C-D5F4-8F90-64A316A06912}"/>
              </a:ext>
            </a:extLst>
          </p:cNvPr>
          <p:cNvGrpSpPr/>
          <p:nvPr/>
        </p:nvGrpSpPr>
        <p:grpSpPr>
          <a:xfrm>
            <a:off x="8401051" y="3847914"/>
            <a:ext cx="4629150" cy="477561"/>
            <a:chOff x="0" y="0"/>
            <a:chExt cx="1178269" cy="167703"/>
          </a:xfrm>
        </p:grpSpPr>
        <p:sp>
          <p:nvSpPr>
            <p:cNvPr id="23" name="Freeform 23">
              <a:extLst>
                <a:ext uri="{FF2B5EF4-FFF2-40B4-BE49-F238E27FC236}">
                  <a16:creationId xmlns:a16="http://schemas.microsoft.com/office/drawing/2014/main" id="{FCF73F00-5FA2-14CD-3E3D-B79446A40CC6}"/>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a:p>
          </p:txBody>
        </p:sp>
        <p:sp>
          <p:nvSpPr>
            <p:cNvPr id="24" name="TextBox 24">
              <a:extLst>
                <a:ext uri="{FF2B5EF4-FFF2-40B4-BE49-F238E27FC236}">
                  <a16:creationId xmlns:a16="http://schemas.microsoft.com/office/drawing/2014/main" id="{C3052847-AA89-F9C8-6CB7-6493CD855986}"/>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Tools for Gap Analysis</a:t>
              </a:r>
            </a:p>
          </p:txBody>
        </p:sp>
      </p:grpSp>
      <p:sp>
        <p:nvSpPr>
          <p:cNvPr id="28" name="Freeform 28">
            <a:extLst>
              <a:ext uri="{FF2B5EF4-FFF2-40B4-BE49-F238E27FC236}">
                <a16:creationId xmlns:a16="http://schemas.microsoft.com/office/drawing/2014/main" id="{109D133A-9426-EDC4-5853-F4F1D0188E09}"/>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329C3155-87F7-1C7C-B831-3B4467ACE0AF}"/>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6" name="TextBox 5">
            <a:extLst>
              <a:ext uri="{FF2B5EF4-FFF2-40B4-BE49-F238E27FC236}">
                <a16:creationId xmlns:a16="http://schemas.microsoft.com/office/drawing/2014/main" id="{65694969-75B4-A2A4-BC6E-A045B3150BAE}"/>
              </a:ext>
            </a:extLst>
          </p:cNvPr>
          <p:cNvSpPr txBox="1"/>
          <p:nvPr/>
        </p:nvSpPr>
        <p:spPr>
          <a:xfrm>
            <a:off x="848900" y="4762500"/>
            <a:ext cx="2573922" cy="3170099"/>
          </a:xfrm>
          <a:prstGeom prst="rect">
            <a:avLst/>
          </a:prstGeom>
          <a:noFill/>
        </p:spPr>
        <p:txBody>
          <a:bodyPr wrap="square" rtlCol="0">
            <a:spAutoFit/>
          </a:bodyPr>
          <a:lstStyle/>
          <a:p>
            <a:r>
              <a:rPr lang="en-US" sz="2000" dirty="0"/>
              <a:t>XCaliber could:</a:t>
            </a:r>
          </a:p>
          <a:p>
            <a:pPr marL="342900" indent="-342900">
              <a:buAutoNum type="arabicParenR"/>
            </a:pPr>
            <a:r>
              <a:rPr lang="en-US" sz="2000" dirty="0"/>
              <a:t>Investigate geographic sales.</a:t>
            </a:r>
          </a:p>
          <a:p>
            <a:pPr marL="342900" indent="-342900">
              <a:buAutoNum type="arabicParenR"/>
            </a:pPr>
            <a:r>
              <a:rPr lang="en-US" sz="2000" dirty="0"/>
              <a:t>Investigate product base.</a:t>
            </a:r>
          </a:p>
          <a:p>
            <a:pPr marL="342900" indent="-342900">
              <a:buAutoNum type="arabicParenR"/>
            </a:pPr>
            <a:r>
              <a:rPr lang="en-US" sz="2000" dirty="0"/>
              <a:t>Investigate customer needs</a:t>
            </a:r>
          </a:p>
          <a:p>
            <a:pPr marL="342900" indent="-342900">
              <a:buAutoNum type="arabicParenR"/>
            </a:pPr>
            <a:r>
              <a:rPr lang="en-US" sz="2000" dirty="0"/>
              <a:t>Investigate customer satisfaction</a:t>
            </a:r>
          </a:p>
        </p:txBody>
      </p:sp>
      <p:sp>
        <p:nvSpPr>
          <p:cNvPr id="14" name="TextBox 13">
            <a:extLst>
              <a:ext uri="{FF2B5EF4-FFF2-40B4-BE49-F238E27FC236}">
                <a16:creationId xmlns:a16="http://schemas.microsoft.com/office/drawing/2014/main" id="{98D12A74-6E61-5981-D507-5BFED8836BEF}"/>
              </a:ext>
            </a:extLst>
          </p:cNvPr>
          <p:cNvSpPr txBox="1"/>
          <p:nvPr/>
        </p:nvSpPr>
        <p:spPr>
          <a:xfrm>
            <a:off x="3762098" y="4643556"/>
            <a:ext cx="4338426" cy="3693319"/>
          </a:xfrm>
          <a:prstGeom prst="rect">
            <a:avLst/>
          </a:prstGeom>
          <a:noFill/>
        </p:spPr>
        <p:txBody>
          <a:bodyPr wrap="square" rtlCol="0">
            <a:spAutoFit/>
          </a:bodyPr>
          <a:lstStyle/>
          <a:p>
            <a:r>
              <a:rPr lang="en-US" dirty="0"/>
              <a:t>Step 1: Identify the goals to be accomplished and the areas to be analyzed.</a:t>
            </a:r>
          </a:p>
          <a:p>
            <a:r>
              <a:rPr lang="en-US" dirty="0"/>
              <a:t>Step 2 – Analyze the current state.</a:t>
            </a:r>
          </a:p>
          <a:p>
            <a:r>
              <a:rPr lang="en-US" dirty="0"/>
              <a:t>Step 3 – Establish the goal and future goals.</a:t>
            </a:r>
          </a:p>
          <a:p>
            <a:r>
              <a:rPr lang="en-US" dirty="0"/>
              <a:t>Step 4 – Compare the current state to the goal (or ideal state).</a:t>
            </a:r>
          </a:p>
          <a:p>
            <a:r>
              <a:rPr lang="en-US" dirty="0"/>
              <a:t>Step 5 – Describe the gap and show the difference in percentages.</a:t>
            </a:r>
          </a:p>
          <a:p>
            <a:r>
              <a:rPr lang="en-US" dirty="0"/>
              <a:t>Step 6 – Organize the recommendations and create a plan to bridge the gaps. Use S.M.A.R.T. ( S = Specific, M = Measurable, A = goal Achievable, R= Relevant, T= Time bound.</a:t>
            </a:r>
          </a:p>
        </p:txBody>
      </p:sp>
      <p:sp>
        <p:nvSpPr>
          <p:cNvPr id="30" name="TextBox 29">
            <a:extLst>
              <a:ext uri="{FF2B5EF4-FFF2-40B4-BE49-F238E27FC236}">
                <a16:creationId xmlns:a16="http://schemas.microsoft.com/office/drawing/2014/main" id="{F73B68F8-B51B-8789-634B-ABB6B11CF897}"/>
              </a:ext>
            </a:extLst>
          </p:cNvPr>
          <p:cNvSpPr txBox="1"/>
          <p:nvPr/>
        </p:nvSpPr>
        <p:spPr>
          <a:xfrm>
            <a:off x="8505104" y="4448916"/>
            <a:ext cx="4594890" cy="3139321"/>
          </a:xfrm>
          <a:prstGeom prst="rect">
            <a:avLst/>
          </a:prstGeom>
          <a:noFill/>
        </p:spPr>
        <p:txBody>
          <a:bodyPr wrap="square" rtlCol="0">
            <a:spAutoFit/>
          </a:bodyPr>
          <a:lstStyle/>
          <a:p>
            <a:r>
              <a:rPr lang="en-US" dirty="0"/>
              <a:t>Ishikawa, SWOT, PESTLE, McKinsey 7S Framework, Balanced Scorecard, and the Nadler-Tushman Model. Use the tool(s) that seems appropriate.</a:t>
            </a:r>
          </a:p>
          <a:p>
            <a:pPr marL="342900" indent="-342900">
              <a:buAutoNum type="arabicParenR"/>
            </a:pPr>
            <a:endParaRPr lang="en-US" dirty="0"/>
          </a:p>
          <a:p>
            <a:endParaRPr lang="en-US" dirty="0"/>
          </a:p>
          <a:p>
            <a:endParaRPr lang="en-US" dirty="0"/>
          </a:p>
          <a:p>
            <a:r>
              <a:rPr lang="en-US" dirty="0"/>
              <a:t>Expert Program Management (EPM). (2017, October 17). </a:t>
            </a:r>
            <a:r>
              <a:rPr lang="en-US" i="1" dirty="0"/>
              <a:t>How to Do a Gap Analysis</a:t>
            </a:r>
            <a:r>
              <a:rPr lang="en-US" dirty="0"/>
              <a:t>. [Video]. YouTube.  </a:t>
            </a:r>
            <a:r>
              <a:rPr lang="en-US" u="sng" dirty="0">
                <a:hlinkClick r:id="rId7"/>
              </a:rPr>
              <a:t>https://youtu.be/AGQyaGtrTUc</a:t>
            </a:r>
            <a:endParaRPr lang="en-US" dirty="0"/>
          </a:p>
        </p:txBody>
      </p:sp>
      <p:pic>
        <p:nvPicPr>
          <p:cNvPr id="33" name="Picture 32" descr="Icon&#10;&#10;Description automatically generated">
            <a:extLst>
              <a:ext uri="{FF2B5EF4-FFF2-40B4-BE49-F238E27FC236}">
                <a16:creationId xmlns:a16="http://schemas.microsoft.com/office/drawing/2014/main" id="{D86D0089-AF37-1C45-ED5F-0F95F6BFF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1239" y="5818323"/>
            <a:ext cx="512445" cy="425450"/>
          </a:xfrm>
          <a:prstGeom prst="rect">
            <a:avLst/>
          </a:prstGeom>
        </p:spPr>
      </p:pic>
      <p:grpSp>
        <p:nvGrpSpPr>
          <p:cNvPr id="34" name="Group 25">
            <a:extLst>
              <a:ext uri="{FF2B5EF4-FFF2-40B4-BE49-F238E27FC236}">
                <a16:creationId xmlns:a16="http://schemas.microsoft.com/office/drawing/2014/main" id="{15930CE1-6B65-DF1D-8BE6-253DA815A3B4}"/>
              </a:ext>
            </a:extLst>
          </p:cNvPr>
          <p:cNvGrpSpPr/>
          <p:nvPr/>
        </p:nvGrpSpPr>
        <p:grpSpPr>
          <a:xfrm>
            <a:off x="8418181" y="8336875"/>
            <a:ext cx="4594890" cy="1178011"/>
            <a:chOff x="-287679" y="-19050"/>
            <a:chExt cx="1455099" cy="376254"/>
          </a:xfrm>
        </p:grpSpPr>
        <p:sp>
          <p:nvSpPr>
            <p:cNvPr id="36" name="Freeform 26">
              <a:extLst>
                <a:ext uri="{FF2B5EF4-FFF2-40B4-BE49-F238E27FC236}">
                  <a16:creationId xmlns:a16="http://schemas.microsoft.com/office/drawing/2014/main" id="{29B07463-E01A-61D7-8F43-9A3A351E57E9}"/>
                </a:ext>
              </a:extLst>
            </p:cNvPr>
            <p:cNvSpPr/>
            <p:nvPr/>
          </p:nvSpPr>
          <p:spPr>
            <a:xfrm>
              <a:off x="-287679" y="0"/>
              <a:ext cx="145509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38" name="TextBox 27">
              <a:extLst>
                <a:ext uri="{FF2B5EF4-FFF2-40B4-BE49-F238E27FC236}">
                  <a16:creationId xmlns:a16="http://schemas.microsoft.com/office/drawing/2014/main" id="{B239856E-546D-2AC8-C5DA-4C29B84D379B}"/>
                </a:ext>
              </a:extLst>
            </p:cNvPr>
            <p:cNvSpPr txBox="1"/>
            <p:nvPr/>
          </p:nvSpPr>
          <p:spPr>
            <a:xfrm>
              <a:off x="-225655" y="-19050"/>
              <a:ext cx="1328941" cy="376254"/>
            </a:xfrm>
            <a:prstGeom prst="rect">
              <a:avLst/>
            </a:prstGeom>
          </p:spPr>
          <p:txBody>
            <a:bodyPr lIns="85725" tIns="85725" rIns="85725" bIns="85725" rtlCol="0" anchor="ctr"/>
            <a:lstStyle/>
            <a:p>
              <a:pPr algn="ctr">
                <a:lnSpc>
                  <a:spcPts val="1553"/>
                </a:lnSpc>
                <a:spcBef>
                  <a:spcPct val="0"/>
                </a:spcBef>
              </a:pPr>
              <a:r>
                <a:rPr lang="en-US" sz="1600" spc="11" dirty="0">
                  <a:solidFill>
                    <a:schemeClr val="bg1"/>
                  </a:solidFill>
                  <a:latin typeface="Open Sauce Italics"/>
                </a:rPr>
                <a:t>Use the tools that support or help explain the reasons for the GAP</a:t>
              </a:r>
              <a:r>
                <a:rPr lang="en-US" sz="1125" spc="11" dirty="0">
                  <a:solidFill>
                    <a:schemeClr val="bg1"/>
                  </a:solidFill>
                  <a:latin typeface="Open Sauce Italics"/>
                </a:rPr>
                <a:t>.</a:t>
              </a:r>
            </a:p>
          </p:txBody>
        </p:sp>
      </p:grpSp>
    </p:spTree>
    <p:extLst>
      <p:ext uri="{BB962C8B-B14F-4D97-AF65-F5344CB8AC3E}">
        <p14:creationId xmlns:p14="http://schemas.microsoft.com/office/powerpoint/2010/main" val="2356643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9F46-03D5-3F06-A981-F93279F223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48499A-FFD0-57DD-FA04-5727CF2274FC}"/>
              </a:ext>
            </a:extLst>
          </p:cNvPr>
          <p:cNvSpPr/>
          <p:nvPr/>
        </p:nvSpPr>
        <p:spPr>
          <a:xfrm flipH="1" flipV="1">
            <a:off x="2059" y="1807592"/>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FD10DE2B-0EE8-280D-E4CF-1BFCD642E99C}"/>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A48B269A-A620-CE01-378D-C4BDF80CA654}"/>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F94D9644-BDFD-8E44-9692-82F630D768F2}"/>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93A945D6-7424-F308-48DA-226506B94B8F}"/>
              </a:ext>
            </a:extLst>
          </p:cNvPr>
          <p:cNvGrpSpPr/>
          <p:nvPr/>
        </p:nvGrpSpPr>
        <p:grpSpPr>
          <a:xfrm>
            <a:off x="228601" y="3867822"/>
            <a:ext cx="4448714" cy="477561"/>
            <a:chOff x="0" y="0"/>
            <a:chExt cx="1178269" cy="167703"/>
          </a:xfrm>
        </p:grpSpPr>
        <p:sp>
          <p:nvSpPr>
            <p:cNvPr id="8" name="Freeform 8">
              <a:extLst>
                <a:ext uri="{FF2B5EF4-FFF2-40B4-BE49-F238E27FC236}">
                  <a16:creationId xmlns:a16="http://schemas.microsoft.com/office/drawing/2014/main" id="{C1F1AE39-CD21-73A8-ED1B-6F8BA9483508}"/>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30AC13AA-93FF-5894-3D3A-CBF85A87B86F}"/>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Static Report</a:t>
              </a:r>
            </a:p>
          </p:txBody>
        </p:sp>
      </p:grpSp>
      <p:sp>
        <p:nvSpPr>
          <p:cNvPr id="10" name="TextBox 10">
            <a:extLst>
              <a:ext uri="{FF2B5EF4-FFF2-40B4-BE49-F238E27FC236}">
                <a16:creationId xmlns:a16="http://schemas.microsoft.com/office/drawing/2014/main" id="{12179188-7D20-DEF0-4AC0-5BEB945C3C35}"/>
              </a:ext>
            </a:extLst>
          </p:cNvPr>
          <p:cNvSpPr txBox="1"/>
          <p:nvPr/>
        </p:nvSpPr>
        <p:spPr>
          <a:xfrm>
            <a:off x="-373348" y="1479385"/>
            <a:ext cx="13865527" cy="2007473"/>
          </a:xfrm>
          <a:prstGeom prst="rect">
            <a:avLst/>
          </a:prstGeom>
        </p:spPr>
        <p:txBody>
          <a:bodyPr wrap="square" lIns="0" tIns="0" rIns="0" bIns="0" rtlCol="0" anchor="t">
            <a:spAutoFit/>
          </a:bodyPr>
          <a:lstStyle/>
          <a:p>
            <a:pPr algn="ctr">
              <a:lnSpc>
                <a:spcPts val="8165"/>
              </a:lnSpc>
            </a:pPr>
            <a:r>
              <a:rPr lang="en-US" sz="4950" spc="580" dirty="0">
                <a:solidFill>
                  <a:srgbClr val="FFFFFF"/>
                </a:solidFill>
                <a:latin typeface="Arial Black" panose="020B0A04020102020204" pitchFamily="34" charset="0"/>
              </a:rPr>
              <a:t>6. Example Dashboards </a:t>
            </a:r>
            <a:br>
              <a:rPr lang="en-US" sz="4950" spc="580" dirty="0">
                <a:solidFill>
                  <a:srgbClr val="FFFFFF"/>
                </a:solidFill>
                <a:latin typeface="Arial Black" panose="020B0A04020102020204" pitchFamily="34" charset="0"/>
              </a:rPr>
            </a:br>
            <a:r>
              <a:rPr lang="en-US" sz="4950" spc="580" dirty="0">
                <a:solidFill>
                  <a:srgbClr val="FFFFFF"/>
                </a:solidFill>
                <a:latin typeface="Arial Black" panose="020B0A04020102020204" pitchFamily="34" charset="0"/>
              </a:rPr>
              <a:t>and Reports</a:t>
            </a:r>
          </a:p>
        </p:txBody>
      </p:sp>
      <p:grpSp>
        <p:nvGrpSpPr>
          <p:cNvPr id="11" name="Group 11">
            <a:extLst>
              <a:ext uri="{FF2B5EF4-FFF2-40B4-BE49-F238E27FC236}">
                <a16:creationId xmlns:a16="http://schemas.microsoft.com/office/drawing/2014/main" id="{6D62F8B5-2641-4553-D57E-421CA2F77B2B}"/>
              </a:ext>
            </a:extLst>
          </p:cNvPr>
          <p:cNvGrpSpPr/>
          <p:nvPr/>
        </p:nvGrpSpPr>
        <p:grpSpPr>
          <a:xfrm>
            <a:off x="304800" y="8486522"/>
            <a:ext cx="4341098" cy="1237216"/>
            <a:chOff x="0" y="-911"/>
            <a:chExt cx="1210122" cy="376254"/>
          </a:xfrm>
        </p:grpSpPr>
        <p:sp>
          <p:nvSpPr>
            <p:cNvPr id="12" name="Freeform 12">
              <a:extLst>
                <a:ext uri="{FF2B5EF4-FFF2-40B4-BE49-F238E27FC236}">
                  <a16:creationId xmlns:a16="http://schemas.microsoft.com/office/drawing/2014/main" id="{6FF2CC5F-780E-E50D-99B1-B8D2C79D4899}"/>
                </a:ext>
              </a:extLst>
            </p:cNvPr>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8F04D03B-DC69-8390-A7FD-12E446E0B743}"/>
                </a:ext>
              </a:extLst>
            </p:cNvPr>
            <p:cNvSpPr txBox="1"/>
            <p:nvPr/>
          </p:nvSpPr>
          <p:spPr>
            <a:xfrm>
              <a:off x="0" y="-911"/>
              <a:ext cx="1210122" cy="376254"/>
            </a:xfrm>
            <a:prstGeom prst="rect">
              <a:avLst/>
            </a:prstGeom>
          </p:spPr>
          <p:txBody>
            <a:bodyPr lIns="85725" tIns="85725" rIns="85725" bIns="85725" rtlCol="0" anchor="ctr"/>
            <a:lstStyle/>
            <a:p>
              <a:pPr algn="ctr">
                <a:lnSpc>
                  <a:spcPts val="1553"/>
                </a:lnSpc>
                <a:spcBef>
                  <a:spcPct val="0"/>
                </a:spcBef>
              </a:pPr>
              <a:r>
                <a:rPr lang="en-US" sz="1600" spc="11" dirty="0">
                  <a:solidFill>
                    <a:srgbClr val="FFFFFF"/>
                  </a:solidFill>
                  <a:latin typeface="Open Sauce Italics"/>
                </a:rPr>
                <a:t>Informing</a:t>
              </a:r>
            </a:p>
          </p:txBody>
        </p:sp>
      </p:grpSp>
      <p:grpSp>
        <p:nvGrpSpPr>
          <p:cNvPr id="15" name="Group 15">
            <a:extLst>
              <a:ext uri="{FF2B5EF4-FFF2-40B4-BE49-F238E27FC236}">
                <a16:creationId xmlns:a16="http://schemas.microsoft.com/office/drawing/2014/main" id="{8B78BCAE-081B-6859-35D2-50506DEAAA86}"/>
              </a:ext>
            </a:extLst>
          </p:cNvPr>
          <p:cNvGrpSpPr/>
          <p:nvPr/>
        </p:nvGrpSpPr>
        <p:grpSpPr>
          <a:xfrm>
            <a:off x="4952999" y="3867822"/>
            <a:ext cx="7315199" cy="477561"/>
            <a:chOff x="0" y="0"/>
            <a:chExt cx="1178269" cy="167703"/>
          </a:xfrm>
        </p:grpSpPr>
        <p:sp>
          <p:nvSpPr>
            <p:cNvPr id="16" name="Freeform 16">
              <a:extLst>
                <a:ext uri="{FF2B5EF4-FFF2-40B4-BE49-F238E27FC236}">
                  <a16:creationId xmlns:a16="http://schemas.microsoft.com/office/drawing/2014/main" id="{03C136E6-C865-7B45-4BE3-F79699B89119}"/>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E322948F-9561-65C1-47BC-483A87E5D9F9}"/>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Interactive Dashboard</a:t>
              </a:r>
            </a:p>
          </p:txBody>
        </p:sp>
      </p:grpSp>
      <p:grpSp>
        <p:nvGrpSpPr>
          <p:cNvPr id="18" name="Group 18">
            <a:extLst>
              <a:ext uri="{FF2B5EF4-FFF2-40B4-BE49-F238E27FC236}">
                <a16:creationId xmlns:a16="http://schemas.microsoft.com/office/drawing/2014/main" id="{BC7B0C6F-4541-B3BD-B5B8-CCECF9DFEC00}"/>
              </a:ext>
            </a:extLst>
          </p:cNvPr>
          <p:cNvGrpSpPr/>
          <p:nvPr/>
        </p:nvGrpSpPr>
        <p:grpSpPr>
          <a:xfrm>
            <a:off x="4834372" y="8486523"/>
            <a:ext cx="7433826" cy="1237215"/>
            <a:chOff x="0" y="-19050"/>
            <a:chExt cx="1198769" cy="376254"/>
          </a:xfrm>
        </p:grpSpPr>
        <p:sp>
          <p:nvSpPr>
            <p:cNvPr id="19" name="Freeform 19">
              <a:extLst>
                <a:ext uri="{FF2B5EF4-FFF2-40B4-BE49-F238E27FC236}">
                  <a16:creationId xmlns:a16="http://schemas.microsoft.com/office/drawing/2014/main" id="{2F28E805-19C8-6821-846B-BEB51FD40E54}"/>
                </a:ext>
              </a:extLst>
            </p:cNvPr>
            <p:cNvSpPr/>
            <p:nvPr/>
          </p:nvSpPr>
          <p:spPr>
            <a:xfrm>
              <a:off x="20500" y="-1905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0" name="TextBox 20">
              <a:extLst>
                <a:ext uri="{FF2B5EF4-FFF2-40B4-BE49-F238E27FC236}">
                  <a16:creationId xmlns:a16="http://schemas.microsoft.com/office/drawing/2014/main" id="{16CACCBA-60ED-FC54-CADF-1F6209DCE076}"/>
                </a:ext>
              </a:extLst>
            </p:cNvPr>
            <p:cNvSpPr txBox="1"/>
            <p:nvPr/>
          </p:nvSpPr>
          <p:spPr>
            <a:xfrm>
              <a:off x="0" y="-19050"/>
              <a:ext cx="1115014" cy="376254"/>
            </a:xfrm>
            <a:prstGeom prst="rect">
              <a:avLst/>
            </a:prstGeom>
          </p:spPr>
          <p:txBody>
            <a:bodyPr lIns="85725" tIns="85725" rIns="85725" bIns="85725" rtlCol="0" anchor="ctr"/>
            <a:lstStyle/>
            <a:p>
              <a:pPr algn="ctr">
                <a:lnSpc>
                  <a:spcPts val="1553"/>
                </a:lnSpc>
                <a:spcBef>
                  <a:spcPct val="0"/>
                </a:spcBef>
              </a:pPr>
              <a:r>
                <a:rPr lang="en-US" sz="1600" spc="11" dirty="0">
                  <a:solidFill>
                    <a:schemeClr val="bg1"/>
                  </a:solidFill>
                  <a:latin typeface="Open Sauce Italics"/>
                </a:rPr>
                <a:t>Allows user to answer questions and explore all options.</a:t>
              </a:r>
              <a:endParaRPr lang="en-US" sz="1125" spc="11" dirty="0">
                <a:solidFill>
                  <a:schemeClr val="bg1"/>
                </a:solidFill>
                <a:latin typeface="Open Sauce Italics"/>
              </a:endParaRPr>
            </a:p>
          </p:txBody>
        </p:sp>
      </p:grpSp>
      <p:sp>
        <p:nvSpPr>
          <p:cNvPr id="28" name="Freeform 28">
            <a:extLst>
              <a:ext uri="{FF2B5EF4-FFF2-40B4-BE49-F238E27FC236}">
                <a16:creationId xmlns:a16="http://schemas.microsoft.com/office/drawing/2014/main" id="{50FB0B2E-3DA9-717C-5B28-1EAF94304129}"/>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A5236A98-B1D8-740C-6B41-BB341073EAB3}"/>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pic>
        <p:nvPicPr>
          <p:cNvPr id="33" name="Picture 32" descr="Icon&#10;&#10;Description automatically generated">
            <a:extLst>
              <a:ext uri="{FF2B5EF4-FFF2-40B4-BE49-F238E27FC236}">
                <a16:creationId xmlns:a16="http://schemas.microsoft.com/office/drawing/2014/main" id="{9E8B2845-F786-4C70-AB8E-7BC50568C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1239" y="5818323"/>
            <a:ext cx="512445" cy="425450"/>
          </a:xfrm>
          <a:prstGeom prst="rect">
            <a:avLst/>
          </a:prstGeom>
        </p:spPr>
      </p:pic>
      <p:pic>
        <p:nvPicPr>
          <p:cNvPr id="21" name="Picture 20" descr="A screenshot of a computer screen&#10;&#10;Description automatically generated">
            <a:extLst>
              <a:ext uri="{FF2B5EF4-FFF2-40B4-BE49-F238E27FC236}">
                <a16:creationId xmlns:a16="http://schemas.microsoft.com/office/drawing/2014/main" id="{15CE30A0-4E60-060C-6D05-F1CBF912F1E9}"/>
              </a:ext>
            </a:extLst>
          </p:cNvPr>
          <p:cNvPicPr>
            <a:picLocks noChangeAspect="1"/>
          </p:cNvPicPr>
          <p:nvPr/>
        </p:nvPicPr>
        <p:blipFill>
          <a:blip r:embed="rId7"/>
          <a:stretch>
            <a:fillRect/>
          </a:stretch>
        </p:blipFill>
        <p:spPr>
          <a:xfrm>
            <a:off x="248359" y="4504938"/>
            <a:ext cx="4341098" cy="3475097"/>
          </a:xfrm>
          <a:prstGeom prst="rect">
            <a:avLst/>
          </a:prstGeom>
          <a:ln>
            <a:solidFill>
              <a:schemeClr val="tx1"/>
            </a:solidFill>
          </a:ln>
        </p:spPr>
      </p:pic>
      <p:pic>
        <p:nvPicPr>
          <p:cNvPr id="25" name="Picture 24" descr="A graph with red arrows pointing to the top&#10;&#10;Description automatically generated">
            <a:extLst>
              <a:ext uri="{FF2B5EF4-FFF2-40B4-BE49-F238E27FC236}">
                <a16:creationId xmlns:a16="http://schemas.microsoft.com/office/drawing/2014/main" id="{F712F76A-97E6-59E5-782B-579F66AC3672}"/>
              </a:ext>
            </a:extLst>
          </p:cNvPr>
          <p:cNvPicPr>
            <a:picLocks noChangeAspect="1"/>
          </p:cNvPicPr>
          <p:nvPr/>
        </p:nvPicPr>
        <p:blipFill>
          <a:blip r:embed="rId8"/>
          <a:stretch>
            <a:fillRect/>
          </a:stretch>
        </p:blipFill>
        <p:spPr>
          <a:xfrm>
            <a:off x="4952730" y="4593948"/>
            <a:ext cx="7315469" cy="3644010"/>
          </a:xfrm>
          <a:prstGeom prst="rect">
            <a:avLst/>
          </a:prstGeom>
          <a:ln>
            <a:solidFill>
              <a:schemeClr val="tx1"/>
            </a:solidFill>
          </a:ln>
        </p:spPr>
      </p:pic>
    </p:spTree>
    <p:extLst>
      <p:ext uri="{BB962C8B-B14F-4D97-AF65-F5344CB8AC3E}">
        <p14:creationId xmlns:p14="http://schemas.microsoft.com/office/powerpoint/2010/main" val="478598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85875"/>
            <a:ext cx="13716000" cy="77152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sz="1350"/>
          </a:p>
        </p:txBody>
      </p:sp>
      <p:sp>
        <p:nvSpPr>
          <p:cNvPr id="3" name="TextBox 3"/>
          <p:cNvSpPr txBox="1"/>
          <p:nvPr/>
        </p:nvSpPr>
        <p:spPr>
          <a:xfrm>
            <a:off x="2701654" y="3972328"/>
            <a:ext cx="8312693" cy="4024884"/>
          </a:xfrm>
          <a:prstGeom prst="rect">
            <a:avLst/>
          </a:prstGeom>
        </p:spPr>
        <p:txBody>
          <a:bodyPr lIns="0" tIns="0" rIns="0" bIns="0" rtlCol="0" anchor="t">
            <a:spAutoFit/>
          </a:bodyPr>
          <a:lstStyle/>
          <a:p>
            <a:pPr algn="ctr">
              <a:lnSpc>
                <a:spcPts val="11082"/>
              </a:lnSpc>
            </a:pPr>
            <a:r>
              <a:rPr lang="en-US" sz="8030" spc="787" dirty="0">
                <a:solidFill>
                  <a:srgbClr val="FFFFFF"/>
                </a:solidFill>
                <a:latin typeface="Codec Pro ExtraBold"/>
              </a:rPr>
              <a:t>Ch 4 Case</a:t>
            </a:r>
          </a:p>
          <a:p>
            <a:pPr algn="ctr">
              <a:lnSpc>
                <a:spcPts val="11082"/>
              </a:lnSpc>
            </a:pPr>
            <a:r>
              <a:rPr lang="en-US" sz="3300" spc="787" dirty="0">
                <a:solidFill>
                  <a:srgbClr val="FFFFFF"/>
                </a:solidFill>
                <a:latin typeface="Codec Pro ExtraBold"/>
              </a:rPr>
              <a:t>XCaliber Food Distribution Company</a:t>
            </a:r>
          </a:p>
        </p:txBody>
      </p:sp>
      <p:sp>
        <p:nvSpPr>
          <p:cNvPr id="5" name="Freeform 5"/>
          <p:cNvSpPr/>
          <p:nvPr/>
        </p:nvSpPr>
        <p:spPr>
          <a:xfrm flipH="1" flipV="1">
            <a:off x="-2850940" y="1285876"/>
            <a:ext cx="5701879" cy="5059121"/>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6" name="Freeform 6"/>
          <p:cNvSpPr/>
          <p:nvPr/>
        </p:nvSpPr>
        <p:spPr>
          <a:xfrm flipH="1">
            <a:off x="10865061" y="3942004"/>
            <a:ext cx="5701879" cy="5059121"/>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48" name="Arrow: Pentagon 47">
            <a:extLst>
              <a:ext uri="{FF2B5EF4-FFF2-40B4-BE49-F238E27FC236}">
                <a16:creationId xmlns:a16="http://schemas.microsoft.com/office/drawing/2014/main" id="{DB5C30C7-ED31-AD41-9C98-62BB097CEAF0}"/>
              </a:ext>
            </a:extLst>
          </p:cNvPr>
          <p:cNvSpPr/>
          <p:nvPr/>
        </p:nvSpPr>
        <p:spPr>
          <a:xfrm>
            <a:off x="11846656" y="1285876"/>
            <a:ext cx="1882522" cy="1682534"/>
          </a:xfrm>
          <a:prstGeom prst="homePlat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3">
            <a:extLst>
              <a:ext uri="{FF2B5EF4-FFF2-40B4-BE49-F238E27FC236}">
                <a16:creationId xmlns:a16="http://schemas.microsoft.com/office/drawing/2014/main" id="{0A575DC2-4A47-7688-C074-E2053F4C9AF6}"/>
              </a:ext>
            </a:extLst>
          </p:cNvPr>
          <p:cNvGrpSpPr/>
          <p:nvPr/>
        </p:nvGrpSpPr>
        <p:grpSpPr>
          <a:xfrm>
            <a:off x="8880969" y="2572862"/>
            <a:ext cx="1698733" cy="1697543"/>
            <a:chOff x="0" y="0"/>
            <a:chExt cx="2056320" cy="2054880"/>
          </a:xfrm>
        </p:grpSpPr>
        <p:sp>
          <p:nvSpPr>
            <p:cNvPr id="31" name="Freeform 14">
              <a:extLst>
                <a:ext uri="{FF2B5EF4-FFF2-40B4-BE49-F238E27FC236}">
                  <a16:creationId xmlns:a16="http://schemas.microsoft.com/office/drawing/2014/main" id="{DD6CBA82-C126-E1D2-ED8C-38022468B0A1}"/>
                </a:ext>
              </a:extLst>
            </p:cNvPr>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txBody>
            <a:bodyPr/>
            <a:lstStyle/>
            <a:p>
              <a:endParaRPr lang="en-US" sz="1350"/>
            </a:p>
          </p:txBody>
        </p:sp>
      </p:grpSp>
      <p:grpSp>
        <p:nvGrpSpPr>
          <p:cNvPr id="2" name="Group 2"/>
          <p:cNvGrpSpPr>
            <a:grpSpLocks noChangeAspect="1"/>
          </p:cNvGrpSpPr>
          <p:nvPr/>
        </p:nvGrpSpPr>
        <p:grpSpPr>
          <a:xfrm>
            <a:off x="1" y="1285876"/>
            <a:ext cx="7163789" cy="402963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txBody>
            <a:bodyPr/>
            <a:lstStyle/>
            <a:p>
              <a:endParaRPr lang="en-US" sz="1350"/>
            </a:p>
          </p:txBody>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t="-83416" b="-83416"/>
              </a:stretch>
            </a:blipFill>
          </p:spPr>
          <p:txBody>
            <a:bodyPr/>
            <a:lstStyle/>
            <a:p>
              <a:endParaRPr lang="en-US" sz="1350"/>
            </a:p>
          </p:txBody>
        </p:sp>
      </p:grpSp>
      <p:grpSp>
        <p:nvGrpSpPr>
          <p:cNvPr id="5" name="Group 5"/>
          <p:cNvGrpSpPr/>
          <p:nvPr/>
        </p:nvGrpSpPr>
        <p:grpSpPr>
          <a:xfrm rot="-1660488">
            <a:off x="-3174905" y="5177757"/>
            <a:ext cx="6211782" cy="303568"/>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txBody>
            <a:bodyPr/>
            <a:lstStyle/>
            <a:p>
              <a:endParaRPr lang="en-US" sz="1350"/>
            </a:p>
          </p:txBody>
        </p:sp>
        <p:sp>
          <p:nvSpPr>
            <p:cNvPr id="7" name="TextBox 7"/>
            <p:cNvSpPr txBox="1"/>
            <p:nvPr/>
          </p:nvSpPr>
          <p:spPr>
            <a:xfrm>
              <a:off x="0" y="-19050"/>
              <a:ext cx="2181367" cy="125653"/>
            </a:xfrm>
            <a:prstGeom prst="rect">
              <a:avLst/>
            </a:prstGeom>
          </p:spPr>
          <p:txBody>
            <a:bodyPr lIns="38100" tIns="38100" rIns="38100" bIns="38100" rtlCol="0" anchor="ctr"/>
            <a:lstStyle/>
            <a:p>
              <a:pPr algn="ctr">
                <a:lnSpc>
                  <a:spcPts val="2144"/>
                </a:lnSpc>
              </a:pPr>
              <a:endParaRPr sz="1350"/>
            </a:p>
          </p:txBody>
        </p:sp>
      </p:grpSp>
      <p:grpSp>
        <p:nvGrpSpPr>
          <p:cNvPr id="8" name="Group 8"/>
          <p:cNvGrpSpPr/>
          <p:nvPr/>
        </p:nvGrpSpPr>
        <p:grpSpPr>
          <a:xfrm rot="-1747322">
            <a:off x="2941469" y="2038547"/>
            <a:ext cx="6211782" cy="83385"/>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txBody>
            <a:bodyPr/>
            <a:lstStyle/>
            <a:p>
              <a:endParaRPr lang="en-US" sz="1350"/>
            </a:p>
          </p:txBody>
        </p:sp>
        <p:sp>
          <p:nvSpPr>
            <p:cNvPr id="10" name="TextBox 10"/>
            <p:cNvSpPr txBox="1"/>
            <p:nvPr/>
          </p:nvSpPr>
          <p:spPr>
            <a:xfrm>
              <a:off x="0" y="-19050"/>
              <a:ext cx="2181367" cy="48332"/>
            </a:xfrm>
            <a:prstGeom prst="rect">
              <a:avLst/>
            </a:prstGeom>
          </p:spPr>
          <p:txBody>
            <a:bodyPr lIns="38100" tIns="38100" rIns="38100" bIns="38100" rtlCol="0" anchor="ctr"/>
            <a:lstStyle/>
            <a:p>
              <a:pPr algn="ctr">
                <a:lnSpc>
                  <a:spcPts val="2144"/>
                </a:lnSpc>
              </a:pPr>
              <a:endParaRPr sz="1350"/>
            </a:p>
          </p:txBody>
        </p:sp>
      </p:grpSp>
      <p:grpSp>
        <p:nvGrpSpPr>
          <p:cNvPr id="11" name="Group 11"/>
          <p:cNvGrpSpPr/>
          <p:nvPr/>
        </p:nvGrpSpPr>
        <p:grpSpPr>
          <a:xfrm>
            <a:off x="10650044" y="2992488"/>
            <a:ext cx="2221463" cy="1195537"/>
            <a:chOff x="0" y="0"/>
            <a:chExt cx="4073040" cy="1447200"/>
          </a:xfrm>
        </p:grpSpPr>
        <p:sp>
          <p:nvSpPr>
            <p:cNvPr id="12" name="Freeform 12"/>
            <p:cNvSpPr/>
            <p:nvPr/>
          </p:nvSpPr>
          <p:spPr>
            <a:xfrm>
              <a:off x="0" y="0"/>
              <a:ext cx="4073017" cy="1447165"/>
            </a:xfrm>
            <a:custGeom>
              <a:avLst/>
              <a:gdLst/>
              <a:ahLst/>
              <a:cxnLst/>
              <a:rect l="l" t="t" r="r" b="b"/>
              <a:pathLst>
                <a:path w="4073017" h="1447165">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txBody>
            <a:bodyPr/>
            <a:lstStyle/>
            <a:p>
              <a:endParaRPr lang="en-US" sz="1350"/>
            </a:p>
          </p:txBody>
        </p:sp>
      </p:grpSp>
      <p:grpSp>
        <p:nvGrpSpPr>
          <p:cNvPr id="13" name="Group 13"/>
          <p:cNvGrpSpPr/>
          <p:nvPr/>
        </p:nvGrpSpPr>
        <p:grpSpPr>
          <a:xfrm>
            <a:off x="10134698" y="1120147"/>
            <a:ext cx="1698733" cy="1697543"/>
            <a:chOff x="0" y="0"/>
            <a:chExt cx="2056320" cy="2054880"/>
          </a:xfrm>
        </p:grpSpPr>
        <p:sp>
          <p:nvSpPr>
            <p:cNvPr id="14" name="Freeform 14"/>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txBody>
            <a:bodyPr/>
            <a:lstStyle/>
            <a:p>
              <a:endParaRPr lang="en-US" sz="1350"/>
            </a:p>
          </p:txBody>
        </p:sp>
      </p:grpSp>
      <p:grpSp>
        <p:nvGrpSpPr>
          <p:cNvPr id="15" name="Group 15"/>
          <p:cNvGrpSpPr/>
          <p:nvPr/>
        </p:nvGrpSpPr>
        <p:grpSpPr>
          <a:xfrm>
            <a:off x="8196228" y="4310718"/>
            <a:ext cx="4159938" cy="1197321"/>
            <a:chOff x="0" y="0"/>
            <a:chExt cx="4076640" cy="1449360"/>
          </a:xfrm>
        </p:grpSpPr>
        <p:sp>
          <p:nvSpPr>
            <p:cNvPr id="16" name="Freeform 16"/>
            <p:cNvSpPr/>
            <p:nvPr/>
          </p:nvSpPr>
          <p:spPr>
            <a:xfrm>
              <a:off x="0" y="0"/>
              <a:ext cx="4076573" cy="1449324"/>
            </a:xfrm>
            <a:custGeom>
              <a:avLst/>
              <a:gdLst/>
              <a:ahLst/>
              <a:cxnLst/>
              <a:rect l="l" t="t" r="r" b="b"/>
              <a:pathLst>
                <a:path w="4076573" h="1449324">
                  <a:moveTo>
                    <a:pt x="3352165" y="0"/>
                  </a:moveTo>
                  <a:cubicBezTo>
                    <a:pt x="0" y="0"/>
                    <a:pt x="0" y="0"/>
                    <a:pt x="0" y="0"/>
                  </a:cubicBezTo>
                  <a:cubicBezTo>
                    <a:pt x="0" y="1449324"/>
                    <a:pt x="0" y="1449324"/>
                    <a:pt x="0" y="1449324"/>
                  </a:cubicBezTo>
                  <a:cubicBezTo>
                    <a:pt x="3352165" y="1449324"/>
                    <a:pt x="3352165" y="1449324"/>
                    <a:pt x="3352165" y="1449324"/>
                  </a:cubicBezTo>
                  <a:cubicBezTo>
                    <a:pt x="3751199" y="1449324"/>
                    <a:pt x="4076573" y="1123823"/>
                    <a:pt x="4076573" y="724662"/>
                  </a:cubicBezTo>
                  <a:cubicBezTo>
                    <a:pt x="4076573" y="325501"/>
                    <a:pt x="3751199" y="0"/>
                    <a:pt x="3352165" y="0"/>
                  </a:cubicBezTo>
                  <a:close/>
                </a:path>
              </a:pathLst>
            </a:custGeom>
            <a:solidFill>
              <a:srgbClr val="F2F2F2"/>
            </a:solidFill>
          </p:spPr>
          <p:txBody>
            <a:bodyPr/>
            <a:lstStyle/>
            <a:p>
              <a:endParaRPr lang="en-US" sz="1350"/>
            </a:p>
          </p:txBody>
        </p:sp>
      </p:grpSp>
      <p:grpSp>
        <p:nvGrpSpPr>
          <p:cNvPr id="17" name="Group 17"/>
          <p:cNvGrpSpPr/>
          <p:nvPr/>
        </p:nvGrpSpPr>
        <p:grpSpPr>
          <a:xfrm>
            <a:off x="7403962" y="3808711"/>
            <a:ext cx="1700517" cy="1699328"/>
            <a:chOff x="0" y="0"/>
            <a:chExt cx="2058480" cy="2057040"/>
          </a:xfrm>
        </p:grpSpPr>
        <p:sp>
          <p:nvSpPr>
            <p:cNvPr id="18" name="Freeform 18"/>
            <p:cNvSpPr/>
            <p:nvPr/>
          </p:nvSpPr>
          <p:spPr>
            <a:xfrm>
              <a:off x="0" y="0"/>
              <a:ext cx="2058416" cy="2057146"/>
            </a:xfrm>
            <a:custGeom>
              <a:avLst/>
              <a:gdLst/>
              <a:ahLst/>
              <a:cxnLst/>
              <a:rect l="l" t="t" r="r" b="b"/>
              <a:pathLst>
                <a:path w="2058416" h="205714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txBody>
            <a:bodyPr/>
            <a:lstStyle/>
            <a:p>
              <a:endParaRPr lang="en-US" sz="1350"/>
            </a:p>
          </p:txBody>
        </p:sp>
      </p:grpSp>
      <p:grpSp>
        <p:nvGrpSpPr>
          <p:cNvPr id="19" name="Group 19"/>
          <p:cNvGrpSpPr/>
          <p:nvPr/>
        </p:nvGrpSpPr>
        <p:grpSpPr>
          <a:xfrm>
            <a:off x="6893034" y="5702537"/>
            <a:ext cx="5298966" cy="1196132"/>
            <a:chOff x="0" y="0"/>
            <a:chExt cx="4075920" cy="1447920"/>
          </a:xfrm>
        </p:grpSpPr>
        <p:sp>
          <p:nvSpPr>
            <p:cNvPr id="20" name="Freeform 20"/>
            <p:cNvSpPr/>
            <p:nvPr/>
          </p:nvSpPr>
          <p:spPr>
            <a:xfrm>
              <a:off x="0" y="0"/>
              <a:ext cx="4075811" cy="1447927"/>
            </a:xfrm>
            <a:custGeom>
              <a:avLst/>
              <a:gdLst/>
              <a:ahLst/>
              <a:cxnLst/>
              <a:rect l="l" t="t" r="r" b="b"/>
              <a:pathLst>
                <a:path w="4075811" h="1447927">
                  <a:moveTo>
                    <a:pt x="3351530" y="0"/>
                  </a:moveTo>
                  <a:cubicBezTo>
                    <a:pt x="0" y="0"/>
                    <a:pt x="0" y="0"/>
                    <a:pt x="0" y="0"/>
                  </a:cubicBezTo>
                  <a:cubicBezTo>
                    <a:pt x="0" y="1447927"/>
                    <a:pt x="0" y="1447927"/>
                    <a:pt x="0" y="1447927"/>
                  </a:cubicBezTo>
                  <a:cubicBezTo>
                    <a:pt x="3351530" y="1447927"/>
                    <a:pt x="3351530" y="1447927"/>
                    <a:pt x="3351530" y="1447927"/>
                  </a:cubicBezTo>
                  <a:cubicBezTo>
                    <a:pt x="3750564" y="1447927"/>
                    <a:pt x="4075811" y="1122807"/>
                    <a:pt x="4075811" y="724027"/>
                  </a:cubicBezTo>
                  <a:cubicBezTo>
                    <a:pt x="4075811" y="325247"/>
                    <a:pt x="3750564" y="0"/>
                    <a:pt x="3351530" y="0"/>
                  </a:cubicBezTo>
                  <a:close/>
                </a:path>
              </a:pathLst>
            </a:custGeom>
            <a:solidFill>
              <a:srgbClr val="F2F2F2"/>
            </a:solidFill>
          </p:spPr>
          <p:txBody>
            <a:bodyPr/>
            <a:lstStyle/>
            <a:p>
              <a:endParaRPr lang="en-US" sz="1350"/>
            </a:p>
          </p:txBody>
        </p:sp>
      </p:grpSp>
      <p:grpSp>
        <p:nvGrpSpPr>
          <p:cNvPr id="21" name="Group 21"/>
          <p:cNvGrpSpPr/>
          <p:nvPr/>
        </p:nvGrpSpPr>
        <p:grpSpPr>
          <a:xfrm>
            <a:off x="6000842" y="5198747"/>
            <a:ext cx="1698138" cy="1698138"/>
            <a:chOff x="0" y="0"/>
            <a:chExt cx="2055600" cy="2055600"/>
          </a:xfrm>
        </p:grpSpPr>
        <p:sp>
          <p:nvSpPr>
            <p:cNvPr id="22" name="Freeform 22"/>
            <p:cNvSpPr/>
            <p:nvPr/>
          </p:nvSpPr>
          <p:spPr>
            <a:xfrm>
              <a:off x="0" y="0"/>
              <a:ext cx="2055622" cy="2055622"/>
            </a:xfrm>
            <a:custGeom>
              <a:avLst/>
              <a:gdLst/>
              <a:ahLst/>
              <a:cxnLst/>
              <a:rect l="l" t="t" r="r" b="b"/>
              <a:pathLst>
                <a:path w="2055622" h="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1C5739"/>
            </a:solidFill>
          </p:spPr>
          <p:txBody>
            <a:bodyPr/>
            <a:lstStyle/>
            <a:p>
              <a:endParaRPr lang="en-US" sz="1350"/>
            </a:p>
          </p:txBody>
        </p:sp>
      </p:grpSp>
      <p:grpSp>
        <p:nvGrpSpPr>
          <p:cNvPr id="23" name="Group 23"/>
          <p:cNvGrpSpPr/>
          <p:nvPr/>
        </p:nvGrpSpPr>
        <p:grpSpPr>
          <a:xfrm>
            <a:off x="5514895" y="7090193"/>
            <a:ext cx="5991305" cy="1195508"/>
            <a:chOff x="0" y="0"/>
            <a:chExt cx="7252488" cy="1447165"/>
          </a:xfrm>
        </p:grpSpPr>
        <p:sp>
          <p:nvSpPr>
            <p:cNvPr id="24" name="Freeform 24"/>
            <p:cNvSpPr/>
            <p:nvPr/>
          </p:nvSpPr>
          <p:spPr>
            <a:xfrm>
              <a:off x="0" y="0"/>
              <a:ext cx="7252488" cy="1447165"/>
            </a:xfrm>
            <a:custGeom>
              <a:avLst/>
              <a:gdLst/>
              <a:ahLst/>
              <a:cxnLst/>
              <a:rect l="l" t="t" r="r" b="b"/>
              <a:pathLst>
                <a:path w="4074414" h="1447165">
                  <a:moveTo>
                    <a:pt x="3350387" y="0"/>
                  </a:moveTo>
                  <a:cubicBezTo>
                    <a:pt x="0" y="0"/>
                    <a:pt x="0" y="0"/>
                    <a:pt x="0" y="0"/>
                  </a:cubicBezTo>
                  <a:cubicBezTo>
                    <a:pt x="0" y="1447165"/>
                    <a:pt x="0" y="1447165"/>
                    <a:pt x="0" y="1447165"/>
                  </a:cubicBezTo>
                  <a:cubicBezTo>
                    <a:pt x="3350387" y="1447165"/>
                    <a:pt x="3350387" y="1447165"/>
                    <a:pt x="3350387" y="1447165"/>
                  </a:cubicBezTo>
                  <a:cubicBezTo>
                    <a:pt x="3749294" y="1447165"/>
                    <a:pt x="4074414" y="1122172"/>
                    <a:pt x="4074414" y="723519"/>
                  </a:cubicBezTo>
                  <a:cubicBezTo>
                    <a:pt x="4074414" y="324866"/>
                    <a:pt x="3749294" y="0"/>
                    <a:pt x="3350387" y="0"/>
                  </a:cubicBezTo>
                  <a:close/>
                </a:path>
              </a:pathLst>
            </a:custGeom>
            <a:solidFill>
              <a:srgbClr val="F2F2F2"/>
            </a:solidFill>
          </p:spPr>
          <p:txBody>
            <a:bodyPr/>
            <a:lstStyle/>
            <a:p>
              <a:endParaRPr lang="en-US" sz="1350" dirty="0"/>
            </a:p>
          </p:txBody>
        </p:sp>
      </p:grpSp>
      <p:grpSp>
        <p:nvGrpSpPr>
          <p:cNvPr id="25" name="Group 25"/>
          <p:cNvGrpSpPr/>
          <p:nvPr/>
        </p:nvGrpSpPr>
        <p:grpSpPr>
          <a:xfrm>
            <a:off x="4678614" y="6586402"/>
            <a:ext cx="1697543" cy="1699328"/>
            <a:chOff x="0" y="0"/>
            <a:chExt cx="2054880" cy="2057040"/>
          </a:xfrm>
        </p:grpSpPr>
        <p:sp>
          <p:nvSpPr>
            <p:cNvPr id="26" name="Freeform 26"/>
            <p:cNvSpPr/>
            <p:nvPr/>
          </p:nvSpPr>
          <p:spPr>
            <a:xfrm>
              <a:off x="0" y="0"/>
              <a:ext cx="2054860" cy="2057146"/>
            </a:xfrm>
            <a:custGeom>
              <a:avLst/>
              <a:gdLst/>
              <a:ahLst/>
              <a:cxnLst/>
              <a:rect l="l" t="t" r="r" b="b"/>
              <a:pathLst>
                <a:path w="2054860" h="2057146">
                  <a:moveTo>
                    <a:pt x="0" y="1028573"/>
                  </a:moveTo>
                  <a:cubicBezTo>
                    <a:pt x="0" y="460502"/>
                    <a:pt x="459994" y="0"/>
                    <a:pt x="1027430" y="0"/>
                  </a:cubicBezTo>
                  <a:cubicBezTo>
                    <a:pt x="1594866" y="0"/>
                    <a:pt x="2054860" y="460502"/>
                    <a:pt x="2054860" y="1028573"/>
                  </a:cubicBezTo>
                  <a:cubicBezTo>
                    <a:pt x="2054860" y="1596644"/>
                    <a:pt x="1594866" y="2057146"/>
                    <a:pt x="1027430" y="2057146"/>
                  </a:cubicBezTo>
                  <a:cubicBezTo>
                    <a:pt x="459994" y="2057146"/>
                    <a:pt x="0" y="1596517"/>
                    <a:pt x="0" y="1028573"/>
                  </a:cubicBezTo>
                  <a:close/>
                </a:path>
              </a:pathLst>
            </a:custGeom>
            <a:solidFill>
              <a:srgbClr val="1C5739"/>
            </a:solidFill>
          </p:spPr>
          <p:txBody>
            <a:bodyPr/>
            <a:lstStyle/>
            <a:p>
              <a:endParaRPr lang="en-US" sz="1350"/>
            </a:p>
          </p:txBody>
        </p:sp>
      </p:grpSp>
      <p:sp>
        <p:nvSpPr>
          <p:cNvPr id="27" name="TextBox 27"/>
          <p:cNvSpPr txBox="1"/>
          <p:nvPr/>
        </p:nvSpPr>
        <p:spPr>
          <a:xfrm>
            <a:off x="6559449" y="7276767"/>
            <a:ext cx="2049474" cy="282578"/>
          </a:xfrm>
          <a:prstGeom prst="rect">
            <a:avLst/>
          </a:prstGeom>
        </p:spPr>
        <p:txBody>
          <a:bodyPr lIns="0" tIns="0" rIns="0" bIns="0" rtlCol="0" anchor="t">
            <a:spAutoFit/>
          </a:bodyPr>
          <a:lstStyle/>
          <a:p>
            <a:pPr>
              <a:lnSpc>
                <a:spcPts val="2423"/>
              </a:lnSpc>
            </a:pPr>
            <a:r>
              <a:rPr lang="en-US" sz="1756" spc="172" dirty="0">
                <a:solidFill>
                  <a:srgbClr val="231F20"/>
                </a:solidFill>
                <a:latin typeface="Open Sauce Bold"/>
              </a:rPr>
              <a:t>Step 1</a:t>
            </a:r>
          </a:p>
        </p:txBody>
      </p:sp>
      <p:sp>
        <p:nvSpPr>
          <p:cNvPr id="30" name="Freeform 30"/>
          <p:cNvSpPr/>
          <p:nvPr/>
        </p:nvSpPr>
        <p:spPr>
          <a:xfrm>
            <a:off x="7996377" y="4113681"/>
            <a:ext cx="543548" cy="799432"/>
          </a:xfrm>
          <a:custGeom>
            <a:avLst/>
            <a:gdLst/>
            <a:ahLst/>
            <a:cxnLst/>
            <a:rect l="l" t="t" r="r" b="b"/>
            <a:pathLst>
              <a:path w="724731" h="1065909">
                <a:moveTo>
                  <a:pt x="0" y="0"/>
                </a:moveTo>
                <a:lnTo>
                  <a:pt x="724731" y="0"/>
                </a:lnTo>
                <a:lnTo>
                  <a:pt x="724731" y="1065908"/>
                </a:lnTo>
                <a:lnTo>
                  <a:pt x="0" y="1065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32" name="TextBox 32"/>
          <p:cNvSpPr txBox="1"/>
          <p:nvPr/>
        </p:nvSpPr>
        <p:spPr>
          <a:xfrm>
            <a:off x="7878896" y="5910395"/>
            <a:ext cx="2049474" cy="282578"/>
          </a:xfrm>
          <a:prstGeom prst="rect">
            <a:avLst/>
          </a:prstGeom>
        </p:spPr>
        <p:txBody>
          <a:bodyPr lIns="0" tIns="0" rIns="0" bIns="0" rtlCol="0" anchor="t">
            <a:spAutoFit/>
          </a:bodyPr>
          <a:lstStyle/>
          <a:p>
            <a:pPr marL="0" lvl="1">
              <a:lnSpc>
                <a:spcPts val="2423"/>
              </a:lnSpc>
              <a:spcBef>
                <a:spcPct val="0"/>
              </a:spcBef>
            </a:pPr>
            <a:r>
              <a:rPr lang="en-US" sz="1756" spc="172" dirty="0">
                <a:solidFill>
                  <a:srgbClr val="231F20"/>
                </a:solidFill>
                <a:latin typeface="Open Sauce Bold"/>
              </a:rPr>
              <a:t>Step 2</a:t>
            </a:r>
          </a:p>
        </p:txBody>
      </p:sp>
      <p:sp>
        <p:nvSpPr>
          <p:cNvPr id="33" name="TextBox 33"/>
          <p:cNvSpPr txBox="1"/>
          <p:nvPr/>
        </p:nvSpPr>
        <p:spPr>
          <a:xfrm>
            <a:off x="9283073" y="4528588"/>
            <a:ext cx="2049474" cy="282578"/>
          </a:xfrm>
          <a:prstGeom prst="rect">
            <a:avLst/>
          </a:prstGeom>
        </p:spPr>
        <p:txBody>
          <a:bodyPr lIns="0" tIns="0" rIns="0" bIns="0" rtlCol="0" anchor="t">
            <a:spAutoFit/>
          </a:bodyPr>
          <a:lstStyle/>
          <a:p>
            <a:pPr marL="0" lvl="1">
              <a:lnSpc>
                <a:spcPts val="2423"/>
              </a:lnSpc>
              <a:spcBef>
                <a:spcPct val="0"/>
              </a:spcBef>
            </a:pPr>
            <a:r>
              <a:rPr lang="en-US" sz="1756" spc="172" dirty="0">
                <a:solidFill>
                  <a:srgbClr val="231F20"/>
                </a:solidFill>
                <a:latin typeface="Open Sauce Bold"/>
              </a:rPr>
              <a:t>Step 3</a:t>
            </a:r>
          </a:p>
        </p:txBody>
      </p:sp>
      <p:sp>
        <p:nvSpPr>
          <p:cNvPr id="34" name="TextBox 34"/>
          <p:cNvSpPr txBox="1"/>
          <p:nvPr/>
        </p:nvSpPr>
        <p:spPr>
          <a:xfrm>
            <a:off x="10679811" y="3142953"/>
            <a:ext cx="1908880" cy="282578"/>
          </a:xfrm>
          <a:prstGeom prst="rect">
            <a:avLst/>
          </a:prstGeom>
        </p:spPr>
        <p:txBody>
          <a:bodyPr wrap="square" lIns="0" tIns="0" rIns="0" bIns="0" rtlCol="0" anchor="t">
            <a:spAutoFit/>
          </a:bodyPr>
          <a:lstStyle/>
          <a:p>
            <a:pPr marL="0" lvl="1">
              <a:lnSpc>
                <a:spcPts val="2423"/>
              </a:lnSpc>
              <a:spcBef>
                <a:spcPct val="0"/>
              </a:spcBef>
            </a:pPr>
            <a:r>
              <a:rPr lang="en-US" sz="1756" spc="172" dirty="0">
                <a:solidFill>
                  <a:srgbClr val="231F20"/>
                </a:solidFill>
                <a:latin typeface="Open Sauce Bold"/>
              </a:rPr>
              <a:t>Step 4</a:t>
            </a:r>
          </a:p>
        </p:txBody>
      </p:sp>
      <p:sp>
        <p:nvSpPr>
          <p:cNvPr id="35" name="TextBox 35"/>
          <p:cNvSpPr txBox="1"/>
          <p:nvPr/>
        </p:nvSpPr>
        <p:spPr>
          <a:xfrm>
            <a:off x="1864518" y="4760513"/>
            <a:ext cx="4116235" cy="1623778"/>
          </a:xfrm>
          <a:prstGeom prst="rect">
            <a:avLst/>
          </a:prstGeom>
        </p:spPr>
        <p:txBody>
          <a:bodyPr lIns="0" tIns="0" rIns="0" bIns="0" rtlCol="0" anchor="t">
            <a:spAutoFit/>
          </a:bodyPr>
          <a:lstStyle/>
          <a:p>
            <a:pPr>
              <a:lnSpc>
                <a:spcPts val="4221"/>
              </a:lnSpc>
            </a:pPr>
            <a:r>
              <a:rPr lang="en-US" sz="4263" spc="149" dirty="0">
                <a:solidFill>
                  <a:srgbClr val="040506"/>
                </a:solidFill>
                <a:latin typeface="Codec Pro ExtraBold"/>
              </a:rPr>
              <a:t>Dashboard &amp; Gap Analysis</a:t>
            </a:r>
          </a:p>
          <a:p>
            <a:pPr>
              <a:lnSpc>
                <a:spcPts val="4221"/>
              </a:lnSpc>
            </a:pPr>
            <a:r>
              <a:rPr lang="en-US" sz="4263" spc="149" dirty="0">
                <a:solidFill>
                  <a:srgbClr val="040506"/>
                </a:solidFill>
                <a:latin typeface="Codec Pro ExtraBold"/>
              </a:rPr>
              <a:t>Presentation</a:t>
            </a:r>
          </a:p>
        </p:txBody>
      </p:sp>
      <p:sp>
        <p:nvSpPr>
          <p:cNvPr id="36" name="TextBox 36"/>
          <p:cNvSpPr txBox="1"/>
          <p:nvPr/>
        </p:nvSpPr>
        <p:spPr>
          <a:xfrm>
            <a:off x="2100770" y="8790323"/>
            <a:ext cx="2373276" cy="710836"/>
          </a:xfrm>
          <a:prstGeom prst="rect">
            <a:avLst/>
          </a:prstGeom>
        </p:spPr>
        <p:txBody>
          <a:bodyPr lIns="0" tIns="0" rIns="0" bIns="0" rtlCol="0" anchor="t">
            <a:spAutoFit/>
          </a:bodyPr>
          <a:lstStyle/>
          <a:p>
            <a:pPr>
              <a:lnSpc>
                <a:spcPts val="1909"/>
              </a:lnSpc>
            </a:pPr>
            <a:r>
              <a:rPr lang="en-US" sz="1383" spc="135" dirty="0">
                <a:solidFill>
                  <a:srgbClr val="231F20"/>
                </a:solidFill>
                <a:latin typeface="Open Sauce"/>
              </a:rPr>
              <a:t>Please tell the story. See textbook for more details. </a:t>
            </a:r>
          </a:p>
        </p:txBody>
      </p:sp>
      <p:sp>
        <p:nvSpPr>
          <p:cNvPr id="37" name="TextBox 37"/>
          <p:cNvSpPr txBox="1"/>
          <p:nvPr/>
        </p:nvSpPr>
        <p:spPr>
          <a:xfrm>
            <a:off x="6559449" y="7609285"/>
            <a:ext cx="5499201"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Complete XCaliber Foods Distribution Company (Dashboard(s).  You have a model to follow.</a:t>
            </a:r>
          </a:p>
        </p:txBody>
      </p:sp>
      <p:sp>
        <p:nvSpPr>
          <p:cNvPr id="38" name="TextBox 38"/>
          <p:cNvSpPr txBox="1"/>
          <p:nvPr/>
        </p:nvSpPr>
        <p:spPr>
          <a:xfrm>
            <a:off x="7878895" y="6226532"/>
            <a:ext cx="4522655" cy="46717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Incorporate a Word Cloud from the survey comments.</a:t>
            </a:r>
          </a:p>
        </p:txBody>
      </p:sp>
      <p:sp>
        <p:nvSpPr>
          <p:cNvPr id="39" name="TextBox 39"/>
          <p:cNvSpPr txBox="1"/>
          <p:nvPr/>
        </p:nvSpPr>
        <p:spPr>
          <a:xfrm>
            <a:off x="9283073" y="4772830"/>
            <a:ext cx="3073093" cy="710836"/>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Develop a GAP Analysis Report and a Professional Presentation (with webcam) – </a:t>
            </a:r>
          </a:p>
        </p:txBody>
      </p:sp>
      <p:sp>
        <p:nvSpPr>
          <p:cNvPr id="40" name="TextBox 40"/>
          <p:cNvSpPr txBox="1"/>
          <p:nvPr/>
        </p:nvSpPr>
        <p:spPr>
          <a:xfrm>
            <a:off x="10679811" y="3428951"/>
            <a:ext cx="2080867" cy="710836"/>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Upload Excel Files and GAP Analysis Report.</a:t>
            </a:r>
          </a:p>
        </p:txBody>
      </p:sp>
      <p:pic>
        <p:nvPicPr>
          <p:cNvPr id="42" name="Graphic 41" descr="Research with solid fill">
            <a:extLst>
              <a:ext uri="{FF2B5EF4-FFF2-40B4-BE49-F238E27FC236}">
                <a16:creationId xmlns:a16="http://schemas.microsoft.com/office/drawing/2014/main" id="{8A49908F-0EC6-80DC-218C-BBC9F92DD9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6140" y="5496549"/>
            <a:ext cx="1027822" cy="1027822"/>
          </a:xfrm>
          <a:prstGeom prst="rect">
            <a:avLst/>
          </a:prstGeom>
        </p:spPr>
      </p:pic>
      <p:pic>
        <p:nvPicPr>
          <p:cNvPr id="44" name="Graphic 43" descr="Bar graph with upward trend with solid fill">
            <a:extLst>
              <a:ext uri="{FF2B5EF4-FFF2-40B4-BE49-F238E27FC236}">
                <a16:creationId xmlns:a16="http://schemas.microsoft.com/office/drawing/2014/main" id="{9AB10E3B-0B50-0B3D-C82E-DE7A2148AC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04482" y="2932680"/>
            <a:ext cx="1006605" cy="1006605"/>
          </a:xfrm>
          <a:prstGeom prst="rect">
            <a:avLst/>
          </a:prstGeom>
        </p:spPr>
      </p:pic>
      <p:pic>
        <p:nvPicPr>
          <p:cNvPr id="46" name="Picture 45" descr="A black and blue drawing of a presentation board&#10;&#10;Description automatically generated">
            <a:extLst>
              <a:ext uri="{FF2B5EF4-FFF2-40B4-BE49-F238E27FC236}">
                <a16:creationId xmlns:a16="http://schemas.microsoft.com/office/drawing/2014/main" id="{A00CDA38-5866-A71C-C24A-0DF06CA598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6138" y="1564951"/>
            <a:ext cx="889600" cy="834000"/>
          </a:xfrm>
          <a:prstGeom prst="rect">
            <a:avLst/>
          </a:prstGeom>
        </p:spPr>
      </p:pic>
      <p:sp>
        <p:nvSpPr>
          <p:cNvPr id="41" name="TextBox 34">
            <a:extLst>
              <a:ext uri="{FF2B5EF4-FFF2-40B4-BE49-F238E27FC236}">
                <a16:creationId xmlns:a16="http://schemas.microsoft.com/office/drawing/2014/main" id="{21912AD5-03F9-5625-9550-6E001179CDC9}"/>
              </a:ext>
            </a:extLst>
          </p:cNvPr>
          <p:cNvSpPr txBox="1"/>
          <p:nvPr/>
        </p:nvSpPr>
        <p:spPr>
          <a:xfrm>
            <a:off x="11833477" y="1297723"/>
            <a:ext cx="1908880" cy="282578"/>
          </a:xfrm>
          <a:prstGeom prst="rect">
            <a:avLst/>
          </a:prstGeom>
        </p:spPr>
        <p:txBody>
          <a:bodyPr wrap="square" lIns="0" tIns="0" rIns="0" bIns="0" rtlCol="0" anchor="t">
            <a:spAutoFit/>
          </a:bodyPr>
          <a:lstStyle/>
          <a:p>
            <a:pPr marL="0" lvl="1">
              <a:lnSpc>
                <a:spcPts val="2423"/>
              </a:lnSpc>
              <a:spcBef>
                <a:spcPct val="0"/>
              </a:spcBef>
            </a:pPr>
            <a:r>
              <a:rPr lang="en-US" sz="1756" spc="172" dirty="0">
                <a:solidFill>
                  <a:srgbClr val="231F20"/>
                </a:solidFill>
                <a:latin typeface="Open Sauce Bold"/>
              </a:rPr>
              <a:t>Step 5</a:t>
            </a:r>
          </a:p>
        </p:txBody>
      </p:sp>
      <p:sp>
        <p:nvSpPr>
          <p:cNvPr id="45" name="TextBox 39">
            <a:extLst>
              <a:ext uri="{FF2B5EF4-FFF2-40B4-BE49-F238E27FC236}">
                <a16:creationId xmlns:a16="http://schemas.microsoft.com/office/drawing/2014/main" id="{84A03ACF-B63D-3DB4-92F0-86E6396A1E2B}"/>
              </a:ext>
            </a:extLst>
          </p:cNvPr>
          <p:cNvSpPr txBox="1"/>
          <p:nvPr/>
        </p:nvSpPr>
        <p:spPr>
          <a:xfrm>
            <a:off x="11875431" y="1598505"/>
            <a:ext cx="1770493" cy="1198149"/>
          </a:xfrm>
          <a:prstGeom prst="rect">
            <a:avLst/>
          </a:prstGeom>
        </p:spPr>
        <p:txBody>
          <a:bodyPr wrap="square" lIns="0" tIns="0" rIns="0" bIns="0" rtlCol="0" anchor="t">
            <a:spAutoFit/>
          </a:bodyPr>
          <a:lstStyle/>
          <a:p>
            <a:pPr>
              <a:lnSpc>
                <a:spcPts val="1909"/>
              </a:lnSpc>
            </a:pPr>
            <a:r>
              <a:rPr lang="en-US" sz="1383" spc="135" dirty="0">
                <a:solidFill>
                  <a:srgbClr val="231F20"/>
                </a:solidFill>
                <a:latin typeface="Open Sauce"/>
              </a:rPr>
              <a:t>Record presentation, tell the story, add the link to the recording.</a:t>
            </a:r>
          </a:p>
        </p:txBody>
      </p:sp>
      <p:pic>
        <p:nvPicPr>
          <p:cNvPr id="47" name="Picture 46" descr="A screenshot of a computer&#10;&#10;Description automatically generated">
            <a:extLst>
              <a:ext uri="{FF2B5EF4-FFF2-40B4-BE49-F238E27FC236}">
                <a16:creationId xmlns:a16="http://schemas.microsoft.com/office/drawing/2014/main" id="{9B5E1970-D13E-BB06-0DC4-E9F9C04E54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8143" y="7120048"/>
            <a:ext cx="1193503" cy="46717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6908900" y="-273323"/>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sp>
        <p:nvSpPr>
          <p:cNvPr id="3" name="TextBox 3"/>
          <p:cNvSpPr txBox="1"/>
          <p:nvPr/>
        </p:nvSpPr>
        <p:spPr>
          <a:xfrm>
            <a:off x="2963327" y="3001467"/>
            <a:ext cx="4076896" cy="1486304"/>
          </a:xfrm>
          <a:prstGeom prst="rect">
            <a:avLst/>
          </a:prstGeom>
        </p:spPr>
        <p:txBody>
          <a:bodyPr lIns="0" tIns="0" rIns="0" bIns="0" rtlCol="0" anchor="t">
            <a:spAutoFit/>
          </a:bodyPr>
          <a:lstStyle/>
          <a:p>
            <a:pPr algn="ctr">
              <a:lnSpc>
                <a:spcPts val="5702"/>
              </a:lnSpc>
            </a:pPr>
            <a:r>
              <a:rPr lang="en-US" sz="6131" spc="662" dirty="0">
                <a:solidFill>
                  <a:srgbClr val="231F20"/>
                </a:solidFill>
                <a:latin typeface="Arial Black" panose="020B0A04020102020204" pitchFamily="34" charset="0"/>
              </a:rPr>
              <a:t>THANK YOU</a:t>
            </a:r>
          </a:p>
        </p:txBody>
      </p:sp>
      <p:grpSp>
        <p:nvGrpSpPr>
          <p:cNvPr id="9" name="Group 9"/>
          <p:cNvGrpSpPr/>
          <p:nvPr/>
        </p:nvGrpSpPr>
        <p:grpSpPr>
          <a:xfrm rot="773821">
            <a:off x="7192532" y="3962903"/>
            <a:ext cx="2244881" cy="6361762"/>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txBody>
            <a:bodyPr/>
            <a:lstStyle/>
            <a:p>
              <a:endParaRPr lang="en-US" sz="1350"/>
            </a:p>
          </p:txBody>
        </p:sp>
        <p:sp>
          <p:nvSpPr>
            <p:cNvPr id="11" name="TextBox 11"/>
            <p:cNvSpPr txBox="1"/>
            <p:nvPr/>
          </p:nvSpPr>
          <p:spPr>
            <a:xfrm>
              <a:off x="0" y="-19050"/>
              <a:ext cx="82656" cy="2253084"/>
            </a:xfrm>
            <a:prstGeom prst="rect">
              <a:avLst/>
            </a:prstGeom>
          </p:spPr>
          <p:txBody>
            <a:bodyPr lIns="38100" tIns="38100" rIns="38100" bIns="38100" rtlCol="0" anchor="ctr"/>
            <a:lstStyle/>
            <a:p>
              <a:pPr algn="ctr">
                <a:lnSpc>
                  <a:spcPts val="2144"/>
                </a:lnSpc>
              </a:pPr>
              <a:endParaRPr sz="1350"/>
            </a:p>
          </p:txBody>
        </p:sp>
      </p:grpSp>
      <p:grpSp>
        <p:nvGrpSpPr>
          <p:cNvPr id="12" name="Group 12"/>
          <p:cNvGrpSpPr/>
          <p:nvPr/>
        </p:nvGrpSpPr>
        <p:grpSpPr>
          <a:xfrm rot="773821">
            <a:off x="1402128" y="1962619"/>
            <a:ext cx="235375" cy="6361762"/>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sz="1350" dirty="0"/>
            </a:p>
          </p:txBody>
        </p:sp>
        <p:sp>
          <p:nvSpPr>
            <p:cNvPr id="14" name="TextBox 14"/>
            <p:cNvSpPr txBox="1"/>
            <p:nvPr/>
          </p:nvSpPr>
          <p:spPr>
            <a:xfrm>
              <a:off x="0" y="-19050"/>
              <a:ext cx="82656" cy="2253084"/>
            </a:xfrm>
            <a:prstGeom prst="rect">
              <a:avLst/>
            </a:prstGeom>
          </p:spPr>
          <p:txBody>
            <a:bodyPr lIns="38100" tIns="38100" rIns="38100" bIns="38100" rtlCol="0" anchor="ctr"/>
            <a:lstStyle/>
            <a:p>
              <a:pPr algn="ctr">
                <a:lnSpc>
                  <a:spcPts val="2144"/>
                </a:lnSpc>
              </a:pPr>
              <a:endParaRPr sz="1350"/>
            </a:p>
          </p:txBody>
        </p:sp>
      </p:grpSp>
      <p:sp>
        <p:nvSpPr>
          <p:cNvPr id="16" name="TextBox 16"/>
          <p:cNvSpPr txBox="1"/>
          <p:nvPr/>
        </p:nvSpPr>
        <p:spPr>
          <a:xfrm>
            <a:off x="3803162" y="1701500"/>
            <a:ext cx="2226792" cy="339708"/>
          </a:xfrm>
          <a:prstGeom prst="rect">
            <a:avLst/>
          </a:prstGeom>
        </p:spPr>
        <p:txBody>
          <a:bodyPr lIns="0" tIns="0" rIns="0" bIns="0" rtlCol="0" anchor="t">
            <a:spAutoFit/>
          </a:bodyPr>
          <a:lstStyle/>
          <a:p>
            <a:pPr algn="ctr">
              <a:lnSpc>
                <a:spcPts val="2885"/>
              </a:lnSpc>
            </a:pPr>
            <a:r>
              <a:rPr lang="en-US" sz="2061" spc="103" dirty="0">
                <a:solidFill>
                  <a:srgbClr val="1C5739"/>
                </a:solidFill>
                <a:latin typeface="Open Sauce"/>
              </a:rPr>
              <a:t>Chapter 4</a:t>
            </a:r>
          </a:p>
        </p:txBody>
      </p:sp>
      <p:sp>
        <p:nvSpPr>
          <p:cNvPr id="19" name="Freeform 19"/>
          <p:cNvSpPr/>
          <p:nvPr/>
        </p:nvSpPr>
        <p:spPr>
          <a:xfrm>
            <a:off x="631470" y="5813356"/>
            <a:ext cx="2101444" cy="2101444"/>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txBody>
          <a:bodyPr/>
          <a:lstStyle/>
          <a:p>
            <a:endParaRPr lang="en-US" sz="1350"/>
          </a:p>
        </p:txBody>
      </p:sp>
      <p:sp>
        <p:nvSpPr>
          <p:cNvPr id="21" name="TextBox 21"/>
          <p:cNvSpPr txBox="1"/>
          <p:nvPr/>
        </p:nvSpPr>
        <p:spPr>
          <a:xfrm>
            <a:off x="10424516" y="6545538"/>
            <a:ext cx="2260644"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jmitchell@smwc.edu</a:t>
            </a:r>
          </a:p>
        </p:txBody>
      </p:sp>
      <p:sp>
        <p:nvSpPr>
          <p:cNvPr id="22" name="TextBox 22"/>
          <p:cNvSpPr txBox="1"/>
          <p:nvPr/>
        </p:nvSpPr>
        <p:spPr>
          <a:xfrm>
            <a:off x="10393397" y="6942430"/>
            <a:ext cx="3548842"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Saint Mary-of-the-Woods College</a:t>
            </a:r>
          </a:p>
        </p:txBody>
      </p:sp>
      <p:sp>
        <p:nvSpPr>
          <p:cNvPr id="24" name="Freeform 24"/>
          <p:cNvSpPr/>
          <p:nvPr/>
        </p:nvSpPr>
        <p:spPr>
          <a:xfrm>
            <a:off x="9941134" y="6908833"/>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5" name="Freeform 25"/>
          <p:cNvSpPr/>
          <p:nvPr/>
        </p:nvSpPr>
        <p:spPr>
          <a:xfrm>
            <a:off x="9959277" y="6544998"/>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28" name="TextBox 28"/>
          <p:cNvSpPr txBox="1"/>
          <p:nvPr/>
        </p:nvSpPr>
        <p:spPr>
          <a:xfrm>
            <a:off x="9959277" y="6147942"/>
            <a:ext cx="4393034" cy="308931"/>
          </a:xfrm>
          <a:prstGeom prst="rect">
            <a:avLst/>
          </a:prstGeom>
        </p:spPr>
        <p:txBody>
          <a:bodyPr lIns="0" tIns="0" rIns="0" bIns="0" rtlCol="0" anchor="t">
            <a:spAutoFit/>
          </a:bodyPr>
          <a:lstStyle/>
          <a:p>
            <a:pPr>
              <a:lnSpc>
                <a:spcPts val="2601"/>
              </a:lnSpc>
            </a:pPr>
            <a:r>
              <a:rPr lang="en-US" sz="1858" dirty="0">
                <a:solidFill>
                  <a:srgbClr val="000000"/>
                </a:solidFill>
                <a:latin typeface="Montserrat Light Bold"/>
              </a:rPr>
              <a:t>Jennie Mitchell, Ph.D.</a:t>
            </a:r>
          </a:p>
        </p:txBody>
      </p:sp>
      <p:pic>
        <p:nvPicPr>
          <p:cNvPr id="30" name="Picture 29" descr="A hand holding a black card&#10;&#10;Description automatically generated">
            <a:extLst>
              <a:ext uri="{FF2B5EF4-FFF2-40B4-BE49-F238E27FC236}">
                <a16:creationId xmlns:a16="http://schemas.microsoft.com/office/drawing/2014/main" id="{2ED954C3-E08F-B731-395C-0588EB383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712" y="6445400"/>
            <a:ext cx="1132680" cy="1725989"/>
          </a:xfrm>
          <a:prstGeom prst="rect">
            <a:avLst/>
          </a:prstGeom>
        </p:spPr>
      </p:pic>
      <p:pic>
        <p:nvPicPr>
          <p:cNvPr id="29" name="Picture 28" descr="A group of people in front of a city&#10;&#10;Description automatically generated">
            <a:extLst>
              <a:ext uri="{FF2B5EF4-FFF2-40B4-BE49-F238E27FC236}">
                <a16:creationId xmlns:a16="http://schemas.microsoft.com/office/drawing/2014/main" id="{14DA767B-6275-7F28-AAC6-8A0A010B66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104" y="1771650"/>
            <a:ext cx="5425733" cy="3618964"/>
          </a:xfrm>
          <a:prstGeom prst="rect">
            <a:avLst/>
          </a:prstGeom>
        </p:spPr>
      </p:pic>
      <p:grpSp>
        <p:nvGrpSpPr>
          <p:cNvPr id="31" name="Group 6">
            <a:extLst>
              <a:ext uri="{FF2B5EF4-FFF2-40B4-BE49-F238E27FC236}">
                <a16:creationId xmlns:a16="http://schemas.microsoft.com/office/drawing/2014/main" id="{78D32B37-73CA-AD42-ED41-B2F9A9B11015}"/>
              </a:ext>
            </a:extLst>
          </p:cNvPr>
          <p:cNvGrpSpPr/>
          <p:nvPr/>
        </p:nvGrpSpPr>
        <p:grpSpPr>
          <a:xfrm rot="756955">
            <a:off x="-5472262" y="-466731"/>
            <a:ext cx="6896373" cy="9623941"/>
            <a:chOff x="0" y="0"/>
            <a:chExt cx="5537802" cy="3379601"/>
          </a:xfrm>
        </p:grpSpPr>
        <p:sp>
          <p:nvSpPr>
            <p:cNvPr id="32" name="Freeform 7">
              <a:extLst>
                <a:ext uri="{FF2B5EF4-FFF2-40B4-BE49-F238E27FC236}">
                  <a16:creationId xmlns:a16="http://schemas.microsoft.com/office/drawing/2014/main" id="{3278D4A3-3FE0-070B-A6B8-C975A1589EF0}"/>
                </a:ext>
              </a:extLst>
            </p:cNvPr>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txBody>
            <a:bodyPr/>
            <a:lstStyle/>
            <a:p>
              <a:endParaRPr lang="en-US" sz="1350"/>
            </a:p>
          </p:txBody>
        </p:sp>
        <p:sp>
          <p:nvSpPr>
            <p:cNvPr id="33" name="TextBox 8">
              <a:extLst>
                <a:ext uri="{FF2B5EF4-FFF2-40B4-BE49-F238E27FC236}">
                  <a16:creationId xmlns:a16="http://schemas.microsoft.com/office/drawing/2014/main" id="{1F811AE3-D0C6-CFF0-22A3-0F62BB6458E5}"/>
                </a:ext>
              </a:extLst>
            </p:cNvPr>
            <p:cNvSpPr txBox="1"/>
            <p:nvPr/>
          </p:nvSpPr>
          <p:spPr>
            <a:xfrm>
              <a:off x="0" y="-19050"/>
              <a:ext cx="5537802" cy="3398651"/>
            </a:xfrm>
            <a:prstGeom prst="rect">
              <a:avLst/>
            </a:prstGeom>
          </p:spPr>
          <p:txBody>
            <a:bodyPr lIns="38100" tIns="38100" rIns="38100" bIns="38100" rtlCol="0" anchor="ctr"/>
            <a:lstStyle/>
            <a:p>
              <a:pPr algn="ctr">
                <a:lnSpc>
                  <a:spcPts val="2144"/>
                </a:lnSpc>
              </a:pPr>
              <a:endParaRPr sz="1350"/>
            </a:p>
          </p:txBody>
        </p:sp>
      </p:grpSp>
      <p:sp>
        <p:nvSpPr>
          <p:cNvPr id="35" name="TextBox 28">
            <a:extLst>
              <a:ext uri="{FF2B5EF4-FFF2-40B4-BE49-F238E27FC236}">
                <a16:creationId xmlns:a16="http://schemas.microsoft.com/office/drawing/2014/main" id="{EFC86650-D694-606F-D3EF-7488814E1A15}"/>
              </a:ext>
            </a:extLst>
          </p:cNvPr>
          <p:cNvSpPr txBox="1"/>
          <p:nvPr/>
        </p:nvSpPr>
        <p:spPr>
          <a:xfrm>
            <a:off x="9972102" y="7475778"/>
            <a:ext cx="4393034" cy="308931"/>
          </a:xfrm>
          <a:prstGeom prst="rect">
            <a:avLst/>
          </a:prstGeom>
        </p:spPr>
        <p:txBody>
          <a:bodyPr lIns="0" tIns="0" rIns="0" bIns="0" rtlCol="0" anchor="t">
            <a:spAutoFit/>
          </a:bodyPr>
          <a:lstStyle/>
          <a:p>
            <a:pPr>
              <a:lnSpc>
                <a:spcPts val="2601"/>
              </a:lnSpc>
            </a:pPr>
            <a:r>
              <a:rPr lang="en-US" sz="1858" dirty="0">
                <a:solidFill>
                  <a:srgbClr val="000000"/>
                </a:solidFill>
                <a:latin typeface="Montserrat Light Bold"/>
              </a:rPr>
              <a:t>Trent Deckard</a:t>
            </a:r>
          </a:p>
        </p:txBody>
      </p:sp>
      <p:sp>
        <p:nvSpPr>
          <p:cNvPr id="36" name="TextBox 21">
            <a:extLst>
              <a:ext uri="{FF2B5EF4-FFF2-40B4-BE49-F238E27FC236}">
                <a16:creationId xmlns:a16="http://schemas.microsoft.com/office/drawing/2014/main" id="{4640AB3B-BAB5-2153-5285-5327C80C894E}"/>
              </a:ext>
            </a:extLst>
          </p:cNvPr>
          <p:cNvSpPr txBox="1"/>
          <p:nvPr/>
        </p:nvSpPr>
        <p:spPr>
          <a:xfrm>
            <a:off x="10528970" y="7916270"/>
            <a:ext cx="3339687"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Trent.deckard@smwc.edu</a:t>
            </a:r>
          </a:p>
        </p:txBody>
      </p:sp>
      <p:sp>
        <p:nvSpPr>
          <p:cNvPr id="37" name="Freeform 25">
            <a:extLst>
              <a:ext uri="{FF2B5EF4-FFF2-40B4-BE49-F238E27FC236}">
                <a16:creationId xmlns:a16="http://schemas.microsoft.com/office/drawing/2014/main" id="{0C124862-CD6B-03CD-4B5A-C900D17CC2F4}"/>
              </a:ext>
            </a:extLst>
          </p:cNvPr>
          <p:cNvSpPr/>
          <p:nvPr/>
        </p:nvSpPr>
        <p:spPr>
          <a:xfrm>
            <a:off x="10001251" y="7898915"/>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38" name="Freeform 24">
            <a:extLst>
              <a:ext uri="{FF2B5EF4-FFF2-40B4-BE49-F238E27FC236}">
                <a16:creationId xmlns:a16="http://schemas.microsoft.com/office/drawing/2014/main" id="{6B0B3626-D463-71DE-3B2C-8443339C8E13}"/>
              </a:ext>
            </a:extLst>
          </p:cNvPr>
          <p:cNvSpPr/>
          <p:nvPr/>
        </p:nvSpPr>
        <p:spPr>
          <a:xfrm>
            <a:off x="9986818" y="8285927"/>
            <a:ext cx="288716" cy="288716"/>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41" name="TextBox 22">
            <a:extLst>
              <a:ext uri="{FF2B5EF4-FFF2-40B4-BE49-F238E27FC236}">
                <a16:creationId xmlns:a16="http://schemas.microsoft.com/office/drawing/2014/main" id="{7CE3BCB9-412A-A4A5-2887-CFAE03359E2C}"/>
              </a:ext>
            </a:extLst>
          </p:cNvPr>
          <p:cNvSpPr txBox="1"/>
          <p:nvPr/>
        </p:nvSpPr>
        <p:spPr>
          <a:xfrm>
            <a:off x="10381372" y="8319524"/>
            <a:ext cx="3548842" cy="257506"/>
          </a:xfrm>
          <a:prstGeom prst="rect">
            <a:avLst/>
          </a:prstGeom>
        </p:spPr>
        <p:txBody>
          <a:bodyPr wrap="square" lIns="0" tIns="0" rIns="0" bIns="0" rtlCol="0" anchor="t">
            <a:spAutoFit/>
          </a:bodyPr>
          <a:lstStyle/>
          <a:p>
            <a:pPr>
              <a:lnSpc>
                <a:spcPts val="2181"/>
              </a:lnSpc>
            </a:pPr>
            <a:r>
              <a:rPr lang="en-US" sz="1558" dirty="0">
                <a:solidFill>
                  <a:srgbClr val="000000"/>
                </a:solidFill>
                <a:latin typeface="Open Sauce"/>
              </a:rPr>
              <a:t>Saint Mary-of-the-Woods College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a:extLst>
            <a:ext uri="{FF2B5EF4-FFF2-40B4-BE49-F238E27FC236}">
              <a16:creationId xmlns:a16="http://schemas.microsoft.com/office/drawing/2014/main" id="{9029668F-6683-E3E1-B64F-5ADF379F3D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4F622F-A818-0B40-9A80-C9401BA4A713}"/>
              </a:ext>
            </a:extLst>
          </p:cNvPr>
          <p:cNvSpPr/>
          <p:nvPr/>
        </p:nvSpPr>
        <p:spPr>
          <a:xfrm>
            <a:off x="10944371" y="6966317"/>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grpSp>
        <p:nvGrpSpPr>
          <p:cNvPr id="3" name="Group 3">
            <a:extLst>
              <a:ext uri="{FF2B5EF4-FFF2-40B4-BE49-F238E27FC236}">
                <a16:creationId xmlns:a16="http://schemas.microsoft.com/office/drawing/2014/main" id="{AC384D0D-AF7B-F271-20BE-9661CFBE9A2F}"/>
              </a:ext>
            </a:extLst>
          </p:cNvPr>
          <p:cNvGrpSpPr/>
          <p:nvPr/>
        </p:nvGrpSpPr>
        <p:grpSpPr>
          <a:xfrm>
            <a:off x="12665972" y="5774715"/>
            <a:ext cx="1563832" cy="1563832"/>
            <a:chOff x="0" y="0"/>
            <a:chExt cx="812800" cy="812800"/>
          </a:xfrm>
        </p:grpSpPr>
        <p:sp>
          <p:nvSpPr>
            <p:cNvPr id="4" name="Freeform 4">
              <a:extLst>
                <a:ext uri="{FF2B5EF4-FFF2-40B4-BE49-F238E27FC236}">
                  <a16:creationId xmlns:a16="http://schemas.microsoft.com/office/drawing/2014/main" id="{0A6621CA-8771-F531-01BE-B55139F8D1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a:p>
          </p:txBody>
        </p:sp>
        <p:sp>
          <p:nvSpPr>
            <p:cNvPr id="5" name="TextBox 5">
              <a:extLst>
                <a:ext uri="{FF2B5EF4-FFF2-40B4-BE49-F238E27FC236}">
                  <a16:creationId xmlns:a16="http://schemas.microsoft.com/office/drawing/2014/main" id="{27DDADC4-AD98-BC86-BA18-F9C3861467B7}"/>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a:p>
          </p:txBody>
        </p:sp>
      </p:grpSp>
      <p:sp>
        <p:nvSpPr>
          <p:cNvPr id="6" name="Freeform 6">
            <a:extLst>
              <a:ext uri="{FF2B5EF4-FFF2-40B4-BE49-F238E27FC236}">
                <a16:creationId xmlns:a16="http://schemas.microsoft.com/office/drawing/2014/main" id="{AC3E71D1-71D3-AA3D-56EF-3DDF9EDE2379}"/>
              </a:ext>
            </a:extLst>
          </p:cNvPr>
          <p:cNvSpPr/>
          <p:nvPr/>
        </p:nvSpPr>
        <p:spPr>
          <a:xfrm>
            <a:off x="-1170165" y="2582015"/>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grpSp>
        <p:nvGrpSpPr>
          <p:cNvPr id="7" name="Group 7">
            <a:extLst>
              <a:ext uri="{FF2B5EF4-FFF2-40B4-BE49-F238E27FC236}">
                <a16:creationId xmlns:a16="http://schemas.microsoft.com/office/drawing/2014/main" id="{88654220-362A-E32D-954A-813999C3C799}"/>
              </a:ext>
            </a:extLst>
          </p:cNvPr>
          <p:cNvGrpSpPr/>
          <p:nvPr/>
        </p:nvGrpSpPr>
        <p:grpSpPr>
          <a:xfrm>
            <a:off x="-1696981" y="-1642550"/>
            <a:ext cx="6766922" cy="6614600"/>
            <a:chOff x="0" y="0"/>
            <a:chExt cx="812800" cy="812800"/>
          </a:xfrm>
        </p:grpSpPr>
        <p:sp>
          <p:nvSpPr>
            <p:cNvPr id="8" name="Freeform 8">
              <a:extLst>
                <a:ext uri="{FF2B5EF4-FFF2-40B4-BE49-F238E27FC236}">
                  <a16:creationId xmlns:a16="http://schemas.microsoft.com/office/drawing/2014/main" id="{CD28A59E-BA4B-94CB-781B-744537BC43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a:p>
          </p:txBody>
        </p:sp>
        <p:sp>
          <p:nvSpPr>
            <p:cNvPr id="9" name="TextBox 9">
              <a:extLst>
                <a:ext uri="{FF2B5EF4-FFF2-40B4-BE49-F238E27FC236}">
                  <a16:creationId xmlns:a16="http://schemas.microsoft.com/office/drawing/2014/main" id="{A03DCF47-AD83-6A2A-F730-3F5205280254}"/>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a:p>
          </p:txBody>
        </p:sp>
      </p:grpSp>
      <p:grpSp>
        <p:nvGrpSpPr>
          <p:cNvPr id="10" name="Group 10">
            <a:extLst>
              <a:ext uri="{FF2B5EF4-FFF2-40B4-BE49-F238E27FC236}">
                <a16:creationId xmlns:a16="http://schemas.microsoft.com/office/drawing/2014/main" id="{2F3A7358-2F39-0A30-2E4A-2E0DC8E2E96D}"/>
              </a:ext>
            </a:extLst>
          </p:cNvPr>
          <p:cNvGrpSpPr/>
          <p:nvPr/>
        </p:nvGrpSpPr>
        <p:grpSpPr>
          <a:xfrm>
            <a:off x="5833086" y="1673032"/>
            <a:ext cx="873462" cy="1432807"/>
            <a:chOff x="0" y="0"/>
            <a:chExt cx="1451520" cy="2381040"/>
          </a:xfrm>
        </p:grpSpPr>
        <p:sp>
          <p:nvSpPr>
            <p:cNvPr id="11" name="Freeform 11">
              <a:extLst>
                <a:ext uri="{FF2B5EF4-FFF2-40B4-BE49-F238E27FC236}">
                  <a16:creationId xmlns:a16="http://schemas.microsoft.com/office/drawing/2014/main" id="{732DC95C-69F3-9E10-C098-047FB5C54178}"/>
                </a:ext>
              </a:extLst>
            </p:cNvPr>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en-US" sz="1350"/>
            </a:p>
          </p:txBody>
        </p:sp>
      </p:grpSp>
      <p:grpSp>
        <p:nvGrpSpPr>
          <p:cNvPr id="12" name="Group 12">
            <a:extLst>
              <a:ext uri="{FF2B5EF4-FFF2-40B4-BE49-F238E27FC236}">
                <a16:creationId xmlns:a16="http://schemas.microsoft.com/office/drawing/2014/main" id="{80A44C88-A109-1D79-8BAD-6FA73A7CADC1}"/>
              </a:ext>
            </a:extLst>
          </p:cNvPr>
          <p:cNvGrpSpPr/>
          <p:nvPr/>
        </p:nvGrpSpPr>
        <p:grpSpPr>
          <a:xfrm>
            <a:off x="5938369" y="2162622"/>
            <a:ext cx="244361" cy="454061"/>
            <a:chOff x="0" y="0"/>
            <a:chExt cx="406080" cy="754560"/>
          </a:xfrm>
        </p:grpSpPr>
        <p:sp>
          <p:nvSpPr>
            <p:cNvPr id="13" name="Freeform 13">
              <a:extLst>
                <a:ext uri="{FF2B5EF4-FFF2-40B4-BE49-F238E27FC236}">
                  <a16:creationId xmlns:a16="http://schemas.microsoft.com/office/drawing/2014/main" id="{3B960876-594E-2FD5-143E-597CD6CEF736}"/>
                </a:ext>
              </a:extLst>
            </p:cNvPr>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en-US" sz="1350"/>
            </a:p>
          </p:txBody>
        </p:sp>
      </p:grpSp>
      <p:grpSp>
        <p:nvGrpSpPr>
          <p:cNvPr id="14" name="Group 14">
            <a:extLst>
              <a:ext uri="{FF2B5EF4-FFF2-40B4-BE49-F238E27FC236}">
                <a16:creationId xmlns:a16="http://schemas.microsoft.com/office/drawing/2014/main" id="{35635521-6F0A-DA22-9152-03287A42AA21}"/>
              </a:ext>
            </a:extLst>
          </p:cNvPr>
          <p:cNvGrpSpPr/>
          <p:nvPr/>
        </p:nvGrpSpPr>
        <p:grpSpPr>
          <a:xfrm>
            <a:off x="6167999" y="1806045"/>
            <a:ext cx="4437498" cy="1153351"/>
            <a:chOff x="0" y="0"/>
            <a:chExt cx="7374240" cy="1916640"/>
          </a:xfrm>
        </p:grpSpPr>
        <p:sp>
          <p:nvSpPr>
            <p:cNvPr id="15" name="Freeform 15">
              <a:extLst>
                <a:ext uri="{FF2B5EF4-FFF2-40B4-BE49-F238E27FC236}">
                  <a16:creationId xmlns:a16="http://schemas.microsoft.com/office/drawing/2014/main" id="{114EA77A-612B-28FF-5BAB-6E40357BDA02}"/>
                </a:ext>
              </a:extLst>
            </p:cNvPr>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txBody>
            <a:bodyPr/>
            <a:lstStyle/>
            <a:p>
              <a:endParaRPr lang="en-US" sz="1350" dirty="0"/>
            </a:p>
          </p:txBody>
        </p:sp>
      </p:grpSp>
      <p:sp>
        <p:nvSpPr>
          <p:cNvPr id="22" name="Freeform 22">
            <a:extLst>
              <a:ext uri="{FF2B5EF4-FFF2-40B4-BE49-F238E27FC236}">
                <a16:creationId xmlns:a16="http://schemas.microsoft.com/office/drawing/2014/main" id="{C5957FDB-95E4-06E8-5AD2-2E01CEFCBD72}"/>
              </a:ext>
            </a:extLst>
          </p:cNvPr>
          <p:cNvSpPr/>
          <p:nvPr/>
        </p:nvSpPr>
        <p:spPr>
          <a:xfrm>
            <a:off x="6560844" y="2591892"/>
            <a:ext cx="635688" cy="756771"/>
          </a:xfrm>
          <a:custGeom>
            <a:avLst/>
            <a:gdLst/>
            <a:ahLst/>
            <a:cxnLst/>
            <a:rect l="l" t="t" r="r" b="b"/>
            <a:pathLst>
              <a:path w="847584" h="1009028">
                <a:moveTo>
                  <a:pt x="0" y="0"/>
                </a:moveTo>
                <a:lnTo>
                  <a:pt x="847584" y="0"/>
                </a:lnTo>
                <a:lnTo>
                  <a:pt x="847584" y="1009028"/>
                </a:lnTo>
                <a:lnTo>
                  <a:pt x="0" y="1009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36" name="Freeform 36">
            <a:extLst>
              <a:ext uri="{FF2B5EF4-FFF2-40B4-BE49-F238E27FC236}">
                <a16:creationId xmlns:a16="http://schemas.microsoft.com/office/drawing/2014/main" id="{284FF928-F877-9FD0-8DCD-40162FE710E1}"/>
              </a:ext>
            </a:extLst>
          </p:cNvPr>
          <p:cNvSpPr/>
          <p:nvPr/>
        </p:nvSpPr>
        <p:spPr>
          <a:xfrm>
            <a:off x="6358381" y="5754302"/>
            <a:ext cx="696605" cy="67254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350"/>
          </a:p>
        </p:txBody>
      </p:sp>
      <p:sp>
        <p:nvSpPr>
          <p:cNvPr id="37" name="Freeform 37">
            <a:extLst>
              <a:ext uri="{FF2B5EF4-FFF2-40B4-BE49-F238E27FC236}">
                <a16:creationId xmlns:a16="http://schemas.microsoft.com/office/drawing/2014/main" id="{9BC01868-3111-401A-B4F4-189373954F0F}"/>
              </a:ext>
            </a:extLst>
          </p:cNvPr>
          <p:cNvSpPr/>
          <p:nvPr/>
        </p:nvSpPr>
        <p:spPr>
          <a:xfrm>
            <a:off x="7376987" y="7188741"/>
            <a:ext cx="657898" cy="657898"/>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350"/>
          </a:p>
        </p:txBody>
      </p:sp>
      <p:sp>
        <p:nvSpPr>
          <p:cNvPr id="38" name="TextBox 38">
            <a:extLst>
              <a:ext uri="{FF2B5EF4-FFF2-40B4-BE49-F238E27FC236}">
                <a16:creationId xmlns:a16="http://schemas.microsoft.com/office/drawing/2014/main" id="{98E9BF4F-B6AA-BC21-C5F5-2E535325DFC0}"/>
              </a:ext>
            </a:extLst>
          </p:cNvPr>
          <p:cNvSpPr txBox="1"/>
          <p:nvPr/>
        </p:nvSpPr>
        <p:spPr>
          <a:xfrm>
            <a:off x="533401" y="631310"/>
            <a:ext cx="4462900" cy="1511824"/>
          </a:xfrm>
          <a:prstGeom prst="rect">
            <a:avLst/>
          </a:prstGeom>
        </p:spPr>
        <p:txBody>
          <a:bodyPr wrap="square" lIns="0" tIns="0" rIns="0" bIns="0" rtlCol="0" anchor="t">
            <a:spAutoFit/>
          </a:bodyPr>
          <a:lstStyle/>
          <a:p>
            <a:pPr>
              <a:lnSpc>
                <a:spcPts val="6155"/>
              </a:lnSpc>
              <a:spcBef>
                <a:spcPct val="0"/>
              </a:spcBef>
            </a:pPr>
            <a:r>
              <a:rPr lang="en-US" sz="3600" spc="437" dirty="0">
                <a:solidFill>
                  <a:srgbClr val="FFFFFF"/>
                </a:solidFill>
                <a:latin typeface="Codec Pro ExtraBold"/>
              </a:rPr>
              <a:t>1. Report Versus Dashboard</a:t>
            </a:r>
          </a:p>
        </p:txBody>
      </p:sp>
      <p:sp>
        <p:nvSpPr>
          <p:cNvPr id="39" name="TextBox 39">
            <a:extLst>
              <a:ext uri="{FF2B5EF4-FFF2-40B4-BE49-F238E27FC236}">
                <a16:creationId xmlns:a16="http://schemas.microsoft.com/office/drawing/2014/main" id="{CD9E75FC-2F84-DDEE-2F20-CB1A612256F5}"/>
              </a:ext>
            </a:extLst>
          </p:cNvPr>
          <p:cNvSpPr txBox="1"/>
          <p:nvPr/>
        </p:nvSpPr>
        <p:spPr>
          <a:xfrm>
            <a:off x="7196532" y="2107974"/>
            <a:ext cx="2727049" cy="384721"/>
          </a:xfrm>
          <a:prstGeom prst="rect">
            <a:avLst/>
          </a:prstGeom>
        </p:spPr>
        <p:txBody>
          <a:bodyPr lIns="0" tIns="0" rIns="0" bIns="0" rtlCol="0" anchor="t">
            <a:spAutoFit/>
          </a:bodyPr>
          <a:lstStyle/>
          <a:p>
            <a:pPr>
              <a:lnSpc>
                <a:spcPts val="1509"/>
              </a:lnSpc>
              <a:spcBef>
                <a:spcPct val="0"/>
              </a:spcBef>
            </a:pPr>
            <a:r>
              <a:rPr lang="en-US" sz="1350" spc="107" dirty="0">
                <a:solidFill>
                  <a:srgbClr val="FFFFFF"/>
                </a:solidFill>
                <a:latin typeface="Open Sauce"/>
              </a:rPr>
              <a:t>Slicers drive the interaction of each chart. </a:t>
            </a:r>
            <a:endParaRPr lang="en-US" sz="1094" spc="107" dirty="0">
              <a:solidFill>
                <a:srgbClr val="FFFFFF"/>
              </a:solidFill>
              <a:latin typeface="Open Sauce"/>
            </a:endParaRPr>
          </a:p>
        </p:txBody>
      </p:sp>
      <p:sp>
        <p:nvSpPr>
          <p:cNvPr id="42" name="TextBox 42">
            <a:extLst>
              <a:ext uri="{FF2B5EF4-FFF2-40B4-BE49-F238E27FC236}">
                <a16:creationId xmlns:a16="http://schemas.microsoft.com/office/drawing/2014/main" id="{43824660-105B-79BB-0201-59831D344DB9}"/>
              </a:ext>
            </a:extLst>
          </p:cNvPr>
          <p:cNvSpPr txBox="1"/>
          <p:nvPr/>
        </p:nvSpPr>
        <p:spPr>
          <a:xfrm>
            <a:off x="7171248" y="5630254"/>
            <a:ext cx="2727049" cy="753604"/>
          </a:xfrm>
          <a:prstGeom prst="rect">
            <a:avLst/>
          </a:prstGeom>
        </p:spPr>
        <p:txBody>
          <a:bodyPr lIns="0" tIns="0" rIns="0" bIns="0" rtlCol="0" anchor="t">
            <a:spAutoFit/>
          </a:bodyPr>
          <a:lstStyle/>
          <a:p>
            <a:pPr>
              <a:lnSpc>
                <a:spcPts val="1509"/>
              </a:lnSpc>
              <a:spcBef>
                <a:spcPct val="0"/>
              </a:spcBef>
            </a:pPr>
            <a:r>
              <a:rPr lang="en-US" sz="1094" spc="107" dirty="0">
                <a:solidFill>
                  <a:srgbClr val="FFFFFF"/>
                </a:solidFill>
                <a:latin typeface="Open Sauce"/>
              </a:rPr>
              <a:t>Campus travel open every day of the week.  Scheduling and working around classes is a scheduling nightmare.</a:t>
            </a:r>
          </a:p>
        </p:txBody>
      </p:sp>
      <p:sp>
        <p:nvSpPr>
          <p:cNvPr id="45" name="TextBox 45">
            <a:extLst>
              <a:ext uri="{FF2B5EF4-FFF2-40B4-BE49-F238E27FC236}">
                <a16:creationId xmlns:a16="http://schemas.microsoft.com/office/drawing/2014/main" id="{B60C0C08-346B-9120-5A91-A1379543B73A}"/>
              </a:ext>
            </a:extLst>
          </p:cNvPr>
          <p:cNvSpPr txBox="1"/>
          <p:nvPr/>
        </p:nvSpPr>
        <p:spPr>
          <a:xfrm>
            <a:off x="4686922" y="3910754"/>
            <a:ext cx="2622074" cy="1138325"/>
          </a:xfrm>
          <a:prstGeom prst="rect">
            <a:avLst/>
          </a:prstGeom>
        </p:spPr>
        <p:txBody>
          <a:bodyPr wrap="square" lIns="0" tIns="0" rIns="0" bIns="0" rtlCol="0" anchor="t">
            <a:spAutoFit/>
          </a:bodyPr>
          <a:lstStyle/>
          <a:p>
            <a:pPr algn="r">
              <a:lnSpc>
                <a:spcPts val="1509"/>
              </a:lnSpc>
              <a:spcBef>
                <a:spcPct val="0"/>
              </a:spcBef>
            </a:pPr>
            <a:r>
              <a:rPr lang="en-US" sz="1094" spc="107" dirty="0">
                <a:solidFill>
                  <a:srgbClr val="FFFFFF"/>
                </a:solidFill>
                <a:latin typeface="Open Sauce"/>
              </a:rPr>
              <a:t>All interns worked approximately the same number of hours per week, but on different days with some overlap with other interns – 4-hour shifts.  </a:t>
            </a:r>
          </a:p>
        </p:txBody>
      </p:sp>
      <p:sp>
        <p:nvSpPr>
          <p:cNvPr id="46" name="TextBox 46">
            <a:extLst>
              <a:ext uri="{FF2B5EF4-FFF2-40B4-BE49-F238E27FC236}">
                <a16:creationId xmlns:a16="http://schemas.microsoft.com/office/drawing/2014/main" id="{318F1B28-3D6B-0792-C2DA-4466E62A8D1F}"/>
              </a:ext>
            </a:extLst>
          </p:cNvPr>
          <p:cNvSpPr txBox="1"/>
          <p:nvPr/>
        </p:nvSpPr>
        <p:spPr>
          <a:xfrm>
            <a:off x="4614219" y="7039923"/>
            <a:ext cx="2727049" cy="945965"/>
          </a:xfrm>
          <a:prstGeom prst="rect">
            <a:avLst/>
          </a:prstGeom>
        </p:spPr>
        <p:txBody>
          <a:bodyPr lIns="0" tIns="0" rIns="0" bIns="0" rtlCol="0" anchor="t">
            <a:spAutoFit/>
          </a:bodyPr>
          <a:lstStyle/>
          <a:p>
            <a:pPr algn="r">
              <a:lnSpc>
                <a:spcPts val="1509"/>
              </a:lnSpc>
              <a:spcBef>
                <a:spcPct val="0"/>
              </a:spcBef>
            </a:pPr>
            <a:r>
              <a:rPr lang="en-US" sz="1094" spc="107" dirty="0">
                <a:solidFill>
                  <a:srgbClr val="FFFFFF"/>
                </a:solidFill>
                <a:latin typeface="Open Sauce"/>
              </a:rPr>
              <a:t>The facilitator asked for the interns to create a report so they could assess ticket sales, destinations, sales people performance.</a:t>
            </a:r>
          </a:p>
        </p:txBody>
      </p:sp>
      <p:sp>
        <p:nvSpPr>
          <p:cNvPr id="47" name="TextBox 47">
            <a:extLst>
              <a:ext uri="{FF2B5EF4-FFF2-40B4-BE49-F238E27FC236}">
                <a16:creationId xmlns:a16="http://schemas.microsoft.com/office/drawing/2014/main" id="{2807775D-D8D3-D936-6848-ED4DF5A528BE}"/>
              </a:ext>
            </a:extLst>
          </p:cNvPr>
          <p:cNvSpPr txBox="1"/>
          <p:nvPr/>
        </p:nvSpPr>
        <p:spPr>
          <a:xfrm>
            <a:off x="2184019" y="2891710"/>
            <a:ext cx="2951207" cy="269817"/>
          </a:xfrm>
          <a:prstGeom prst="rect">
            <a:avLst/>
          </a:prstGeom>
        </p:spPr>
        <p:txBody>
          <a:bodyPr lIns="0" tIns="0" rIns="0" bIns="0" rtlCol="0" anchor="t">
            <a:spAutoFit/>
          </a:bodyPr>
          <a:lstStyle/>
          <a:p>
            <a:pPr>
              <a:lnSpc>
                <a:spcPts val="1841"/>
              </a:lnSpc>
              <a:spcBef>
                <a:spcPct val="0"/>
              </a:spcBef>
            </a:pPr>
            <a:r>
              <a:rPr lang="en-US" sz="2800" i="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Which do you need?</a:t>
            </a:r>
            <a:endParaRPr lang="en-US" sz="2400" i="1" spc="131" dirty="0">
              <a:solidFill>
                <a:schemeClr val="bg1"/>
              </a:solidFill>
              <a:latin typeface="Open Sauce"/>
            </a:endParaRPr>
          </a:p>
        </p:txBody>
      </p:sp>
      <p:sp>
        <p:nvSpPr>
          <p:cNvPr id="55" name="TextBox 54">
            <a:extLst>
              <a:ext uri="{FF2B5EF4-FFF2-40B4-BE49-F238E27FC236}">
                <a16:creationId xmlns:a16="http://schemas.microsoft.com/office/drawing/2014/main" id="{BCF47D76-3C11-7683-FD24-32E8CBA79D22}"/>
              </a:ext>
            </a:extLst>
          </p:cNvPr>
          <p:cNvSpPr txBox="1"/>
          <p:nvPr/>
        </p:nvSpPr>
        <p:spPr>
          <a:xfrm>
            <a:off x="2507157" y="9345875"/>
            <a:ext cx="10305424" cy="707886"/>
          </a:xfrm>
          <a:prstGeom prst="rect">
            <a:avLst/>
          </a:prstGeom>
          <a:solidFill>
            <a:srgbClr val="1C5739"/>
          </a:solidFill>
        </p:spPr>
        <p:txBody>
          <a:bodyPr wrap="square" rtlCol="0">
            <a:spAutoFit/>
          </a:bodyPr>
          <a:lstStyle/>
          <a:p>
            <a:r>
              <a:rPr lang="en-US" sz="2000" i="1" dirty="0">
                <a:solidFill>
                  <a:schemeClr val="bg1"/>
                </a:solidFill>
              </a:rPr>
              <a:t>Reports can help you become familiar with the data. Dashboards can help users interact with the charts in the dashboard.</a:t>
            </a:r>
          </a:p>
        </p:txBody>
      </p:sp>
      <p:pic>
        <p:nvPicPr>
          <p:cNvPr id="16" name="Picture 15" descr="A screenshot of a table&#10;&#10;Description automatically generated">
            <a:extLst>
              <a:ext uri="{FF2B5EF4-FFF2-40B4-BE49-F238E27FC236}">
                <a16:creationId xmlns:a16="http://schemas.microsoft.com/office/drawing/2014/main" id="{12750B72-5FBF-B4A0-915C-D24FF00D26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141" y="3348663"/>
            <a:ext cx="3862751" cy="5847952"/>
          </a:xfrm>
          <a:prstGeom prst="rect">
            <a:avLst/>
          </a:prstGeom>
        </p:spPr>
      </p:pic>
      <p:pic>
        <p:nvPicPr>
          <p:cNvPr id="19" name="Picture 18">
            <a:extLst>
              <a:ext uri="{FF2B5EF4-FFF2-40B4-BE49-F238E27FC236}">
                <a16:creationId xmlns:a16="http://schemas.microsoft.com/office/drawing/2014/main" id="{0B8012FB-B37D-F64C-51CA-75383DF1C365}"/>
              </a:ext>
            </a:extLst>
          </p:cNvPr>
          <p:cNvPicPr>
            <a:picLocks noChangeAspect="1"/>
          </p:cNvPicPr>
          <p:nvPr/>
        </p:nvPicPr>
        <p:blipFill>
          <a:blip r:embed="rId12"/>
          <a:stretch>
            <a:fillRect/>
          </a:stretch>
        </p:blipFill>
        <p:spPr>
          <a:xfrm>
            <a:off x="4606213" y="3245802"/>
            <a:ext cx="8667645" cy="5836917"/>
          </a:xfrm>
          <a:prstGeom prst="rect">
            <a:avLst/>
          </a:prstGeom>
        </p:spPr>
      </p:pic>
    </p:spTree>
    <p:extLst>
      <p:ext uri="{BB962C8B-B14F-4D97-AF65-F5344CB8AC3E}">
        <p14:creationId xmlns:p14="http://schemas.microsoft.com/office/powerpoint/2010/main" val="1171966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a:extLst>
            <a:ext uri="{FF2B5EF4-FFF2-40B4-BE49-F238E27FC236}">
              <a16:creationId xmlns:a16="http://schemas.microsoft.com/office/drawing/2014/main" id="{2D3928A5-9602-865C-74E4-FF8379C1FD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16873F-FAC2-F1E5-8E38-61D00C9B7AC5}"/>
              </a:ext>
            </a:extLst>
          </p:cNvPr>
          <p:cNvSpPr/>
          <p:nvPr/>
        </p:nvSpPr>
        <p:spPr>
          <a:xfrm>
            <a:off x="10944371" y="6966317"/>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grpSp>
        <p:nvGrpSpPr>
          <p:cNvPr id="3" name="Group 3">
            <a:extLst>
              <a:ext uri="{FF2B5EF4-FFF2-40B4-BE49-F238E27FC236}">
                <a16:creationId xmlns:a16="http://schemas.microsoft.com/office/drawing/2014/main" id="{742FB484-D588-6259-909A-7781E5F28DA2}"/>
              </a:ext>
            </a:extLst>
          </p:cNvPr>
          <p:cNvGrpSpPr/>
          <p:nvPr/>
        </p:nvGrpSpPr>
        <p:grpSpPr>
          <a:xfrm>
            <a:off x="12665972" y="5774715"/>
            <a:ext cx="1563832" cy="1563832"/>
            <a:chOff x="0" y="0"/>
            <a:chExt cx="812800" cy="812800"/>
          </a:xfrm>
        </p:grpSpPr>
        <p:sp>
          <p:nvSpPr>
            <p:cNvPr id="4" name="Freeform 4">
              <a:extLst>
                <a:ext uri="{FF2B5EF4-FFF2-40B4-BE49-F238E27FC236}">
                  <a16:creationId xmlns:a16="http://schemas.microsoft.com/office/drawing/2014/main" id="{B527150D-2C04-B41D-F813-B036F2ECC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a:p>
          </p:txBody>
        </p:sp>
        <p:sp>
          <p:nvSpPr>
            <p:cNvPr id="5" name="TextBox 5">
              <a:extLst>
                <a:ext uri="{FF2B5EF4-FFF2-40B4-BE49-F238E27FC236}">
                  <a16:creationId xmlns:a16="http://schemas.microsoft.com/office/drawing/2014/main" id="{D7DA50F5-2F88-07F3-F269-EA9AB96FC3A0}"/>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a:p>
          </p:txBody>
        </p:sp>
      </p:grpSp>
      <p:sp>
        <p:nvSpPr>
          <p:cNvPr id="6" name="Freeform 6">
            <a:extLst>
              <a:ext uri="{FF2B5EF4-FFF2-40B4-BE49-F238E27FC236}">
                <a16:creationId xmlns:a16="http://schemas.microsoft.com/office/drawing/2014/main" id="{B2B4A2BE-231E-5A41-6E75-A3759F02975D}"/>
              </a:ext>
            </a:extLst>
          </p:cNvPr>
          <p:cNvSpPr/>
          <p:nvPr/>
        </p:nvSpPr>
        <p:spPr>
          <a:xfrm>
            <a:off x="-1170165" y="2582015"/>
            <a:ext cx="3515490" cy="351549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grpSp>
        <p:nvGrpSpPr>
          <p:cNvPr id="7" name="Group 7">
            <a:extLst>
              <a:ext uri="{FF2B5EF4-FFF2-40B4-BE49-F238E27FC236}">
                <a16:creationId xmlns:a16="http://schemas.microsoft.com/office/drawing/2014/main" id="{52F5567E-B187-0C70-851B-711BC2F1BAD2}"/>
              </a:ext>
            </a:extLst>
          </p:cNvPr>
          <p:cNvGrpSpPr/>
          <p:nvPr/>
        </p:nvGrpSpPr>
        <p:grpSpPr>
          <a:xfrm>
            <a:off x="-1696981" y="-1642550"/>
            <a:ext cx="6766922" cy="6614600"/>
            <a:chOff x="0" y="0"/>
            <a:chExt cx="812800" cy="812800"/>
          </a:xfrm>
        </p:grpSpPr>
        <p:sp>
          <p:nvSpPr>
            <p:cNvPr id="8" name="Freeform 8">
              <a:extLst>
                <a:ext uri="{FF2B5EF4-FFF2-40B4-BE49-F238E27FC236}">
                  <a16:creationId xmlns:a16="http://schemas.microsoft.com/office/drawing/2014/main" id="{20264F09-7E2A-6814-7DE7-FAB497D6A4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n-US" sz="1350"/>
            </a:p>
          </p:txBody>
        </p:sp>
        <p:sp>
          <p:nvSpPr>
            <p:cNvPr id="9" name="TextBox 9">
              <a:extLst>
                <a:ext uri="{FF2B5EF4-FFF2-40B4-BE49-F238E27FC236}">
                  <a16:creationId xmlns:a16="http://schemas.microsoft.com/office/drawing/2014/main" id="{92B5CC58-86D2-C3A4-4532-3B536BF071F9}"/>
                </a:ext>
              </a:extLst>
            </p:cNvPr>
            <p:cNvSpPr txBox="1"/>
            <p:nvPr/>
          </p:nvSpPr>
          <p:spPr>
            <a:xfrm>
              <a:off x="76200" y="57150"/>
              <a:ext cx="660400" cy="679450"/>
            </a:xfrm>
            <a:prstGeom prst="rect">
              <a:avLst/>
            </a:prstGeom>
          </p:spPr>
          <p:txBody>
            <a:bodyPr lIns="38100" tIns="38100" rIns="38100" bIns="38100" rtlCol="0" anchor="ctr"/>
            <a:lstStyle/>
            <a:p>
              <a:pPr algn="ctr">
                <a:lnSpc>
                  <a:spcPts val="2144"/>
                </a:lnSpc>
                <a:spcBef>
                  <a:spcPct val="0"/>
                </a:spcBef>
              </a:pPr>
              <a:endParaRPr sz="1350"/>
            </a:p>
          </p:txBody>
        </p:sp>
      </p:grpSp>
      <p:grpSp>
        <p:nvGrpSpPr>
          <p:cNvPr id="10" name="Group 10">
            <a:extLst>
              <a:ext uri="{FF2B5EF4-FFF2-40B4-BE49-F238E27FC236}">
                <a16:creationId xmlns:a16="http://schemas.microsoft.com/office/drawing/2014/main" id="{939577A6-3DED-3748-FD52-244A9CAA2BD2}"/>
              </a:ext>
            </a:extLst>
          </p:cNvPr>
          <p:cNvGrpSpPr/>
          <p:nvPr/>
        </p:nvGrpSpPr>
        <p:grpSpPr>
          <a:xfrm>
            <a:off x="5833086" y="1673032"/>
            <a:ext cx="873462" cy="1432807"/>
            <a:chOff x="0" y="0"/>
            <a:chExt cx="1451520" cy="2381040"/>
          </a:xfrm>
        </p:grpSpPr>
        <p:sp>
          <p:nvSpPr>
            <p:cNvPr id="11" name="Freeform 11">
              <a:extLst>
                <a:ext uri="{FF2B5EF4-FFF2-40B4-BE49-F238E27FC236}">
                  <a16:creationId xmlns:a16="http://schemas.microsoft.com/office/drawing/2014/main" id="{05B0FE6D-38B8-B108-4A26-13D91EA006F4}"/>
                </a:ext>
              </a:extLst>
            </p:cNvPr>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en-US" sz="1350"/>
            </a:p>
          </p:txBody>
        </p:sp>
      </p:grpSp>
      <p:grpSp>
        <p:nvGrpSpPr>
          <p:cNvPr id="12" name="Group 12">
            <a:extLst>
              <a:ext uri="{FF2B5EF4-FFF2-40B4-BE49-F238E27FC236}">
                <a16:creationId xmlns:a16="http://schemas.microsoft.com/office/drawing/2014/main" id="{D6768FAA-AE78-7AA9-B991-B130F0B5D298}"/>
              </a:ext>
            </a:extLst>
          </p:cNvPr>
          <p:cNvGrpSpPr/>
          <p:nvPr/>
        </p:nvGrpSpPr>
        <p:grpSpPr>
          <a:xfrm>
            <a:off x="5938369" y="2162622"/>
            <a:ext cx="244361" cy="454061"/>
            <a:chOff x="0" y="0"/>
            <a:chExt cx="406080" cy="754560"/>
          </a:xfrm>
        </p:grpSpPr>
        <p:sp>
          <p:nvSpPr>
            <p:cNvPr id="13" name="Freeform 13">
              <a:extLst>
                <a:ext uri="{FF2B5EF4-FFF2-40B4-BE49-F238E27FC236}">
                  <a16:creationId xmlns:a16="http://schemas.microsoft.com/office/drawing/2014/main" id="{0A0B69F3-58A1-8876-BDE0-FF4A1935E34F}"/>
                </a:ext>
              </a:extLst>
            </p:cNvPr>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en-US" sz="1350"/>
            </a:p>
          </p:txBody>
        </p:sp>
      </p:grpSp>
      <p:grpSp>
        <p:nvGrpSpPr>
          <p:cNvPr id="14" name="Group 14">
            <a:extLst>
              <a:ext uri="{FF2B5EF4-FFF2-40B4-BE49-F238E27FC236}">
                <a16:creationId xmlns:a16="http://schemas.microsoft.com/office/drawing/2014/main" id="{4D11F500-7C30-3DCB-276D-953544D01EF4}"/>
              </a:ext>
            </a:extLst>
          </p:cNvPr>
          <p:cNvGrpSpPr/>
          <p:nvPr/>
        </p:nvGrpSpPr>
        <p:grpSpPr>
          <a:xfrm>
            <a:off x="6248571" y="1806114"/>
            <a:ext cx="4437498" cy="1153351"/>
            <a:chOff x="0" y="0"/>
            <a:chExt cx="7374240" cy="1916640"/>
          </a:xfrm>
        </p:grpSpPr>
        <p:sp>
          <p:nvSpPr>
            <p:cNvPr id="15" name="Freeform 15">
              <a:extLst>
                <a:ext uri="{FF2B5EF4-FFF2-40B4-BE49-F238E27FC236}">
                  <a16:creationId xmlns:a16="http://schemas.microsoft.com/office/drawing/2014/main" id="{8B8C4777-7528-B55A-498F-ACE5F1379F48}"/>
                </a:ext>
              </a:extLst>
            </p:cNvPr>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txBody>
            <a:bodyPr/>
            <a:lstStyle/>
            <a:p>
              <a:endParaRPr lang="en-US" sz="1350" dirty="0"/>
            </a:p>
          </p:txBody>
        </p:sp>
      </p:grpSp>
      <p:sp>
        <p:nvSpPr>
          <p:cNvPr id="22" name="Freeform 22">
            <a:extLst>
              <a:ext uri="{FF2B5EF4-FFF2-40B4-BE49-F238E27FC236}">
                <a16:creationId xmlns:a16="http://schemas.microsoft.com/office/drawing/2014/main" id="{FC7E3E88-56DB-4323-5672-0E76B8DB233A}"/>
              </a:ext>
            </a:extLst>
          </p:cNvPr>
          <p:cNvSpPr/>
          <p:nvPr/>
        </p:nvSpPr>
        <p:spPr>
          <a:xfrm>
            <a:off x="6560844" y="2591892"/>
            <a:ext cx="635688" cy="756771"/>
          </a:xfrm>
          <a:custGeom>
            <a:avLst/>
            <a:gdLst/>
            <a:ahLst/>
            <a:cxnLst/>
            <a:rect l="l" t="t" r="r" b="b"/>
            <a:pathLst>
              <a:path w="847584" h="1009028">
                <a:moveTo>
                  <a:pt x="0" y="0"/>
                </a:moveTo>
                <a:lnTo>
                  <a:pt x="847584" y="0"/>
                </a:lnTo>
                <a:lnTo>
                  <a:pt x="847584" y="1009028"/>
                </a:lnTo>
                <a:lnTo>
                  <a:pt x="0" y="1009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a:p>
        </p:txBody>
      </p:sp>
      <p:sp>
        <p:nvSpPr>
          <p:cNvPr id="36" name="Freeform 36">
            <a:extLst>
              <a:ext uri="{FF2B5EF4-FFF2-40B4-BE49-F238E27FC236}">
                <a16:creationId xmlns:a16="http://schemas.microsoft.com/office/drawing/2014/main" id="{2D3FAEC1-F0AC-C744-B73E-92C8EEF9394E}"/>
              </a:ext>
            </a:extLst>
          </p:cNvPr>
          <p:cNvSpPr/>
          <p:nvPr/>
        </p:nvSpPr>
        <p:spPr>
          <a:xfrm>
            <a:off x="6358381" y="5754302"/>
            <a:ext cx="696605" cy="67254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350"/>
          </a:p>
        </p:txBody>
      </p:sp>
      <p:sp>
        <p:nvSpPr>
          <p:cNvPr id="37" name="Freeform 37">
            <a:extLst>
              <a:ext uri="{FF2B5EF4-FFF2-40B4-BE49-F238E27FC236}">
                <a16:creationId xmlns:a16="http://schemas.microsoft.com/office/drawing/2014/main" id="{88517593-0C28-37D2-5DF1-0E7DB47A8824}"/>
              </a:ext>
            </a:extLst>
          </p:cNvPr>
          <p:cNvSpPr/>
          <p:nvPr/>
        </p:nvSpPr>
        <p:spPr>
          <a:xfrm>
            <a:off x="7376987" y="7188741"/>
            <a:ext cx="657898" cy="657898"/>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350"/>
          </a:p>
        </p:txBody>
      </p:sp>
      <p:sp>
        <p:nvSpPr>
          <p:cNvPr id="38" name="TextBox 38">
            <a:extLst>
              <a:ext uri="{FF2B5EF4-FFF2-40B4-BE49-F238E27FC236}">
                <a16:creationId xmlns:a16="http://schemas.microsoft.com/office/drawing/2014/main" id="{9E5597D4-BFEE-BA71-67DA-2DD767BE63DA}"/>
              </a:ext>
            </a:extLst>
          </p:cNvPr>
          <p:cNvSpPr txBox="1"/>
          <p:nvPr/>
        </p:nvSpPr>
        <p:spPr>
          <a:xfrm>
            <a:off x="792221" y="631310"/>
            <a:ext cx="4204079" cy="1511824"/>
          </a:xfrm>
          <a:prstGeom prst="rect">
            <a:avLst/>
          </a:prstGeom>
        </p:spPr>
        <p:txBody>
          <a:bodyPr lIns="0" tIns="0" rIns="0" bIns="0" rtlCol="0" anchor="t">
            <a:spAutoFit/>
          </a:bodyPr>
          <a:lstStyle/>
          <a:p>
            <a:pPr>
              <a:lnSpc>
                <a:spcPts val="6155"/>
              </a:lnSpc>
              <a:spcBef>
                <a:spcPct val="0"/>
              </a:spcBef>
            </a:pPr>
            <a:r>
              <a:rPr lang="en-US" sz="3600" spc="437" dirty="0">
                <a:solidFill>
                  <a:srgbClr val="FFFFFF"/>
                </a:solidFill>
                <a:latin typeface="Codec Pro ExtraBold"/>
              </a:rPr>
              <a:t>1. Creating a Dashboard</a:t>
            </a:r>
          </a:p>
        </p:txBody>
      </p:sp>
      <p:sp>
        <p:nvSpPr>
          <p:cNvPr id="39" name="TextBox 39">
            <a:extLst>
              <a:ext uri="{FF2B5EF4-FFF2-40B4-BE49-F238E27FC236}">
                <a16:creationId xmlns:a16="http://schemas.microsoft.com/office/drawing/2014/main" id="{F2F4943F-DE85-C763-25E8-0B03DD756E15}"/>
              </a:ext>
            </a:extLst>
          </p:cNvPr>
          <p:cNvSpPr txBox="1"/>
          <p:nvPr/>
        </p:nvSpPr>
        <p:spPr>
          <a:xfrm>
            <a:off x="7196532" y="2107974"/>
            <a:ext cx="2727049" cy="215059"/>
          </a:xfrm>
          <a:prstGeom prst="rect">
            <a:avLst/>
          </a:prstGeom>
        </p:spPr>
        <p:txBody>
          <a:bodyPr lIns="0" tIns="0" rIns="0" bIns="0" rtlCol="0" anchor="t">
            <a:spAutoFit/>
          </a:bodyPr>
          <a:lstStyle/>
          <a:p>
            <a:pPr>
              <a:lnSpc>
                <a:spcPts val="1509"/>
              </a:lnSpc>
              <a:spcBef>
                <a:spcPct val="0"/>
              </a:spcBef>
            </a:pPr>
            <a:r>
              <a:rPr lang="en-US" sz="2000" spc="107" dirty="0">
                <a:solidFill>
                  <a:schemeClr val="bg1"/>
                </a:solidFill>
                <a:latin typeface="Open Sauce"/>
                <a:hlinkClick r:id="rId11">
                  <a:extLst>
                    <a:ext uri="{A12FA001-AC4F-418D-AE19-62706E023703}">
                      <ahyp:hlinkClr xmlns:ahyp="http://schemas.microsoft.com/office/drawing/2018/hyperlinkcolor" val="tx"/>
                    </a:ext>
                  </a:extLst>
                </a:hlinkClick>
              </a:rPr>
              <a:t>YouTube</a:t>
            </a:r>
            <a:r>
              <a:rPr lang="en-US" sz="1350" spc="107" dirty="0">
                <a:solidFill>
                  <a:srgbClr val="0000FF"/>
                </a:solidFill>
                <a:latin typeface="Open Sauce"/>
                <a:hlinkClick r:id="rId11">
                  <a:extLst>
                    <a:ext uri="{A12FA001-AC4F-418D-AE19-62706E023703}">
                      <ahyp:hlinkClr xmlns:ahyp="http://schemas.microsoft.com/office/drawing/2018/hyperlinkcolor" val="tx"/>
                    </a:ext>
                  </a:extLst>
                </a:hlinkClick>
              </a:rPr>
              <a:t> </a:t>
            </a:r>
            <a:r>
              <a:rPr lang="en-US" sz="2400" spc="107" dirty="0">
                <a:solidFill>
                  <a:schemeClr val="bg1"/>
                </a:solidFill>
                <a:latin typeface="Open Sauce"/>
                <a:hlinkClick r:id="rId11">
                  <a:extLst>
                    <a:ext uri="{A12FA001-AC4F-418D-AE19-62706E023703}">
                      <ahyp:hlinkClr xmlns:ahyp="http://schemas.microsoft.com/office/drawing/2018/hyperlinkcolor" val="tx"/>
                    </a:ext>
                  </a:extLst>
                </a:hlinkClick>
              </a:rPr>
              <a:t>Video</a:t>
            </a:r>
            <a:endParaRPr lang="en-US" sz="1094" spc="107" dirty="0">
              <a:solidFill>
                <a:schemeClr val="bg1"/>
              </a:solidFill>
              <a:latin typeface="Open Sauce"/>
            </a:endParaRPr>
          </a:p>
        </p:txBody>
      </p:sp>
      <p:sp>
        <p:nvSpPr>
          <p:cNvPr id="42" name="TextBox 42">
            <a:extLst>
              <a:ext uri="{FF2B5EF4-FFF2-40B4-BE49-F238E27FC236}">
                <a16:creationId xmlns:a16="http://schemas.microsoft.com/office/drawing/2014/main" id="{C7697E2F-8600-75A8-3A1A-1889683030EC}"/>
              </a:ext>
            </a:extLst>
          </p:cNvPr>
          <p:cNvSpPr txBox="1"/>
          <p:nvPr/>
        </p:nvSpPr>
        <p:spPr>
          <a:xfrm>
            <a:off x="7171248" y="5630254"/>
            <a:ext cx="2727049" cy="753604"/>
          </a:xfrm>
          <a:prstGeom prst="rect">
            <a:avLst/>
          </a:prstGeom>
        </p:spPr>
        <p:txBody>
          <a:bodyPr lIns="0" tIns="0" rIns="0" bIns="0" rtlCol="0" anchor="t">
            <a:spAutoFit/>
          </a:bodyPr>
          <a:lstStyle/>
          <a:p>
            <a:pPr>
              <a:lnSpc>
                <a:spcPts val="1509"/>
              </a:lnSpc>
              <a:spcBef>
                <a:spcPct val="0"/>
              </a:spcBef>
            </a:pPr>
            <a:r>
              <a:rPr lang="en-US" sz="1094" spc="107" dirty="0">
                <a:solidFill>
                  <a:srgbClr val="FFFFFF"/>
                </a:solidFill>
                <a:latin typeface="Open Sauce"/>
              </a:rPr>
              <a:t>Campus travel open every day of the week.  Scheduling and working around classes is a scheduling nightmare.</a:t>
            </a:r>
          </a:p>
        </p:txBody>
      </p:sp>
      <p:sp>
        <p:nvSpPr>
          <p:cNvPr id="45" name="TextBox 45">
            <a:extLst>
              <a:ext uri="{FF2B5EF4-FFF2-40B4-BE49-F238E27FC236}">
                <a16:creationId xmlns:a16="http://schemas.microsoft.com/office/drawing/2014/main" id="{EF07DC7E-9FB0-B200-F3A2-1A34D4981FFC}"/>
              </a:ext>
            </a:extLst>
          </p:cNvPr>
          <p:cNvSpPr txBox="1"/>
          <p:nvPr/>
        </p:nvSpPr>
        <p:spPr>
          <a:xfrm>
            <a:off x="4686922" y="3910754"/>
            <a:ext cx="2622074" cy="1138325"/>
          </a:xfrm>
          <a:prstGeom prst="rect">
            <a:avLst/>
          </a:prstGeom>
        </p:spPr>
        <p:txBody>
          <a:bodyPr wrap="square" lIns="0" tIns="0" rIns="0" bIns="0" rtlCol="0" anchor="t">
            <a:spAutoFit/>
          </a:bodyPr>
          <a:lstStyle/>
          <a:p>
            <a:pPr algn="r">
              <a:lnSpc>
                <a:spcPts val="1509"/>
              </a:lnSpc>
              <a:spcBef>
                <a:spcPct val="0"/>
              </a:spcBef>
            </a:pPr>
            <a:r>
              <a:rPr lang="en-US" sz="1094" spc="107" dirty="0">
                <a:solidFill>
                  <a:srgbClr val="FFFFFF"/>
                </a:solidFill>
                <a:latin typeface="Open Sauce"/>
              </a:rPr>
              <a:t>All interns worked approximately the same number of hours per week, but on different days with some overlap with other interns – 4-hour shifts.  </a:t>
            </a:r>
          </a:p>
        </p:txBody>
      </p:sp>
      <p:sp>
        <p:nvSpPr>
          <p:cNvPr id="46" name="TextBox 46">
            <a:extLst>
              <a:ext uri="{FF2B5EF4-FFF2-40B4-BE49-F238E27FC236}">
                <a16:creationId xmlns:a16="http://schemas.microsoft.com/office/drawing/2014/main" id="{F1E742DF-91E6-BD40-27CE-C3F903691819}"/>
              </a:ext>
            </a:extLst>
          </p:cNvPr>
          <p:cNvSpPr txBox="1"/>
          <p:nvPr/>
        </p:nvSpPr>
        <p:spPr>
          <a:xfrm>
            <a:off x="4614219" y="7039923"/>
            <a:ext cx="2727049" cy="945965"/>
          </a:xfrm>
          <a:prstGeom prst="rect">
            <a:avLst/>
          </a:prstGeom>
        </p:spPr>
        <p:txBody>
          <a:bodyPr lIns="0" tIns="0" rIns="0" bIns="0" rtlCol="0" anchor="t">
            <a:spAutoFit/>
          </a:bodyPr>
          <a:lstStyle/>
          <a:p>
            <a:pPr algn="r">
              <a:lnSpc>
                <a:spcPts val="1509"/>
              </a:lnSpc>
              <a:spcBef>
                <a:spcPct val="0"/>
              </a:spcBef>
            </a:pPr>
            <a:r>
              <a:rPr lang="en-US" sz="1094" spc="107" dirty="0">
                <a:solidFill>
                  <a:srgbClr val="FFFFFF"/>
                </a:solidFill>
                <a:latin typeface="Open Sauce"/>
              </a:rPr>
              <a:t>The facilitator asked for the interns to create a report so they could assess ticket sales, destinations, sales people performance.</a:t>
            </a:r>
          </a:p>
        </p:txBody>
      </p:sp>
      <p:sp>
        <p:nvSpPr>
          <p:cNvPr id="47" name="TextBox 47">
            <a:extLst>
              <a:ext uri="{FF2B5EF4-FFF2-40B4-BE49-F238E27FC236}">
                <a16:creationId xmlns:a16="http://schemas.microsoft.com/office/drawing/2014/main" id="{CF56F43E-6D27-2E3B-99E8-69E74077FE37}"/>
              </a:ext>
            </a:extLst>
          </p:cNvPr>
          <p:cNvSpPr txBox="1"/>
          <p:nvPr/>
        </p:nvSpPr>
        <p:spPr>
          <a:xfrm>
            <a:off x="2184019" y="2891710"/>
            <a:ext cx="2951207" cy="269817"/>
          </a:xfrm>
          <a:prstGeom prst="rect">
            <a:avLst/>
          </a:prstGeom>
        </p:spPr>
        <p:txBody>
          <a:bodyPr lIns="0" tIns="0" rIns="0" bIns="0" rtlCol="0" anchor="t">
            <a:spAutoFit/>
          </a:bodyPr>
          <a:lstStyle/>
          <a:p>
            <a:pPr>
              <a:lnSpc>
                <a:spcPts val="1841"/>
              </a:lnSpc>
              <a:spcBef>
                <a:spcPct val="0"/>
              </a:spcBef>
            </a:pPr>
            <a:r>
              <a:rPr lang="en-US" sz="2800" i="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Which do you need?</a:t>
            </a:r>
            <a:endParaRPr lang="en-US" sz="2400" i="1" spc="131" dirty="0">
              <a:solidFill>
                <a:schemeClr val="bg1"/>
              </a:solidFill>
              <a:latin typeface="Open Sauce"/>
            </a:endParaRPr>
          </a:p>
        </p:txBody>
      </p:sp>
      <p:sp>
        <p:nvSpPr>
          <p:cNvPr id="55" name="TextBox 54">
            <a:extLst>
              <a:ext uri="{FF2B5EF4-FFF2-40B4-BE49-F238E27FC236}">
                <a16:creationId xmlns:a16="http://schemas.microsoft.com/office/drawing/2014/main" id="{3E16D2D9-A7CE-AC2F-DA1C-1DF3E14FAE1F}"/>
              </a:ext>
            </a:extLst>
          </p:cNvPr>
          <p:cNvSpPr txBox="1"/>
          <p:nvPr/>
        </p:nvSpPr>
        <p:spPr>
          <a:xfrm>
            <a:off x="2507157" y="9345875"/>
            <a:ext cx="10305424" cy="400110"/>
          </a:xfrm>
          <a:prstGeom prst="rect">
            <a:avLst/>
          </a:prstGeom>
          <a:solidFill>
            <a:srgbClr val="1C5739"/>
          </a:solidFill>
        </p:spPr>
        <p:txBody>
          <a:bodyPr wrap="square" rtlCol="0">
            <a:spAutoFit/>
          </a:bodyPr>
          <a:lstStyle/>
          <a:p>
            <a:r>
              <a:rPr lang="en-US" sz="2000" i="1" dirty="0">
                <a:solidFill>
                  <a:schemeClr val="bg1"/>
                </a:solidFill>
              </a:rPr>
              <a:t>Follow this example.</a:t>
            </a:r>
          </a:p>
        </p:txBody>
      </p:sp>
      <p:pic>
        <p:nvPicPr>
          <p:cNvPr id="17" name="Online Media 16" title="Campus Travel Video  -Case Study">
            <a:hlinkClick r:id="" action="ppaction://media"/>
            <a:extLst>
              <a:ext uri="{FF2B5EF4-FFF2-40B4-BE49-F238E27FC236}">
                <a16:creationId xmlns:a16="http://schemas.microsoft.com/office/drawing/2014/main" id="{EBC9D15B-B994-8CCB-8D9F-17CD71D0088D}"/>
              </a:ext>
            </a:extLst>
          </p:cNvPr>
          <p:cNvPicPr>
            <a:picLocks noRot="1" noChangeAspect="1"/>
          </p:cNvPicPr>
          <p:nvPr>
            <a:videoFile r:link="rId1"/>
          </p:nvPr>
        </p:nvPicPr>
        <p:blipFill>
          <a:blip r:embed="rId12"/>
          <a:stretch>
            <a:fillRect/>
          </a:stretch>
        </p:blipFill>
        <p:spPr>
          <a:xfrm>
            <a:off x="3339197" y="3728814"/>
            <a:ext cx="9280460" cy="5243890"/>
          </a:xfrm>
          <a:prstGeom prst="rect">
            <a:avLst/>
          </a:prstGeom>
        </p:spPr>
      </p:pic>
    </p:spTree>
    <p:extLst>
      <p:ext uri="{BB962C8B-B14F-4D97-AF65-F5344CB8AC3E}">
        <p14:creationId xmlns:p14="http://schemas.microsoft.com/office/powerpoint/2010/main" val="1481918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9B22-0A22-3B91-8652-E890CF93E8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84A243-E583-73D3-2FD2-5F59DF316647}"/>
              </a:ext>
            </a:extLst>
          </p:cNvPr>
          <p:cNvSpPr/>
          <p:nvPr/>
        </p:nvSpPr>
        <p:spPr>
          <a:xfrm flipH="1" flipV="1">
            <a:off x="0" y="1285875"/>
            <a:ext cx="13716000" cy="771525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sz="1350"/>
          </a:p>
        </p:txBody>
      </p:sp>
      <p:grpSp>
        <p:nvGrpSpPr>
          <p:cNvPr id="3" name="Group 3">
            <a:extLst>
              <a:ext uri="{FF2B5EF4-FFF2-40B4-BE49-F238E27FC236}">
                <a16:creationId xmlns:a16="http://schemas.microsoft.com/office/drawing/2014/main" id="{27B2BE58-D686-0016-CF6F-4E0DBB67E198}"/>
              </a:ext>
            </a:extLst>
          </p:cNvPr>
          <p:cNvGrpSpPr/>
          <p:nvPr/>
        </p:nvGrpSpPr>
        <p:grpSpPr>
          <a:xfrm>
            <a:off x="-396002" y="1285875"/>
            <a:ext cx="14286242" cy="2314575"/>
            <a:chOff x="0" y="0"/>
            <a:chExt cx="5016842" cy="812800"/>
          </a:xfrm>
        </p:grpSpPr>
        <p:sp>
          <p:nvSpPr>
            <p:cNvPr id="4" name="Freeform 4">
              <a:extLst>
                <a:ext uri="{FF2B5EF4-FFF2-40B4-BE49-F238E27FC236}">
                  <a16:creationId xmlns:a16="http://schemas.microsoft.com/office/drawing/2014/main" id="{D989B814-DD82-0653-A6C9-78FD357F621A}"/>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sz="1350"/>
            </a:p>
          </p:txBody>
        </p:sp>
        <p:sp>
          <p:nvSpPr>
            <p:cNvPr id="5" name="TextBox 5">
              <a:extLst>
                <a:ext uri="{FF2B5EF4-FFF2-40B4-BE49-F238E27FC236}">
                  <a16:creationId xmlns:a16="http://schemas.microsoft.com/office/drawing/2014/main" id="{AB93CE9D-7543-E25A-8801-4C71EB500A3E}"/>
                </a:ext>
              </a:extLst>
            </p:cNvPr>
            <p:cNvSpPr txBox="1"/>
            <p:nvPr/>
          </p:nvSpPr>
          <p:spPr>
            <a:xfrm>
              <a:off x="0" y="-19050"/>
              <a:ext cx="5016842" cy="831850"/>
            </a:xfrm>
            <a:prstGeom prst="rect">
              <a:avLst/>
            </a:prstGeom>
          </p:spPr>
          <p:txBody>
            <a:bodyPr lIns="38100" tIns="38100" rIns="38100" bIns="38100" rtlCol="0" anchor="ctr"/>
            <a:lstStyle/>
            <a:p>
              <a:pPr algn="ctr">
                <a:lnSpc>
                  <a:spcPts val="2144"/>
                </a:lnSpc>
              </a:pPr>
              <a:endParaRPr sz="1350"/>
            </a:p>
          </p:txBody>
        </p:sp>
      </p:grpSp>
      <p:grpSp>
        <p:nvGrpSpPr>
          <p:cNvPr id="7" name="Group 7">
            <a:extLst>
              <a:ext uri="{FF2B5EF4-FFF2-40B4-BE49-F238E27FC236}">
                <a16:creationId xmlns:a16="http://schemas.microsoft.com/office/drawing/2014/main" id="{0B6288F3-0533-1D40-DC2A-DA05B6BDB18D}"/>
              </a:ext>
            </a:extLst>
          </p:cNvPr>
          <p:cNvGrpSpPr/>
          <p:nvPr/>
        </p:nvGrpSpPr>
        <p:grpSpPr>
          <a:xfrm>
            <a:off x="76200" y="3867822"/>
            <a:ext cx="5083560" cy="477561"/>
            <a:chOff x="0" y="0"/>
            <a:chExt cx="1178269" cy="167703"/>
          </a:xfrm>
        </p:grpSpPr>
        <p:sp>
          <p:nvSpPr>
            <p:cNvPr id="8" name="Freeform 8">
              <a:extLst>
                <a:ext uri="{FF2B5EF4-FFF2-40B4-BE49-F238E27FC236}">
                  <a16:creationId xmlns:a16="http://schemas.microsoft.com/office/drawing/2014/main" id="{04DE439E-883C-28D8-B9A4-0BDACE1E2BF5}"/>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9" name="TextBox 9">
              <a:extLst>
                <a:ext uri="{FF2B5EF4-FFF2-40B4-BE49-F238E27FC236}">
                  <a16:creationId xmlns:a16="http://schemas.microsoft.com/office/drawing/2014/main" id="{4AAC22B9-283B-21A1-9E6F-947EF53B9404}"/>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Databars– Conditional Format</a:t>
              </a:r>
            </a:p>
          </p:txBody>
        </p:sp>
      </p:grpSp>
      <p:sp>
        <p:nvSpPr>
          <p:cNvPr id="10" name="TextBox 10">
            <a:extLst>
              <a:ext uri="{FF2B5EF4-FFF2-40B4-BE49-F238E27FC236}">
                <a16:creationId xmlns:a16="http://schemas.microsoft.com/office/drawing/2014/main" id="{D15583C7-E31D-5A97-193D-8D1576E81E13}"/>
              </a:ext>
            </a:extLst>
          </p:cNvPr>
          <p:cNvSpPr txBox="1"/>
          <p:nvPr/>
        </p:nvSpPr>
        <p:spPr>
          <a:xfrm>
            <a:off x="1828800" y="1391831"/>
            <a:ext cx="9088967" cy="1948354"/>
          </a:xfrm>
          <a:prstGeom prst="rect">
            <a:avLst/>
          </a:prstGeom>
        </p:spPr>
        <p:txBody>
          <a:bodyPr wrap="square" lIns="0" tIns="0" rIns="0" bIns="0" rtlCol="0" anchor="t">
            <a:spAutoFit/>
          </a:bodyPr>
          <a:lstStyle/>
          <a:p>
            <a:pPr algn="ctr">
              <a:lnSpc>
                <a:spcPts val="8165"/>
              </a:lnSpc>
            </a:pPr>
            <a:r>
              <a:rPr lang="en-US" sz="4000" spc="580" dirty="0">
                <a:solidFill>
                  <a:srgbClr val="FFFFFF"/>
                </a:solidFill>
                <a:latin typeface="Arial Black" panose="020B0A04020102020204" pitchFamily="34" charset="0"/>
              </a:rPr>
              <a:t>2. Simple Techniques</a:t>
            </a:r>
            <a:br>
              <a:rPr lang="en-US" sz="3200" spc="580" dirty="0">
                <a:solidFill>
                  <a:srgbClr val="FFFFFF"/>
                </a:solidFill>
                <a:latin typeface="Arial Black" panose="020B0A04020102020204" pitchFamily="34" charset="0"/>
              </a:rPr>
            </a:br>
            <a:r>
              <a:rPr lang="en-US" sz="3200" spc="580" dirty="0">
                <a:solidFill>
                  <a:srgbClr val="FFFFFF"/>
                </a:solidFill>
                <a:latin typeface="Arial Black" panose="020B0A04020102020204" pitchFamily="34" charset="0"/>
              </a:rPr>
              <a:t> to Visualize and Tell a Story</a:t>
            </a:r>
          </a:p>
        </p:txBody>
      </p:sp>
      <p:grpSp>
        <p:nvGrpSpPr>
          <p:cNvPr id="11" name="Group 11">
            <a:extLst>
              <a:ext uri="{FF2B5EF4-FFF2-40B4-BE49-F238E27FC236}">
                <a16:creationId xmlns:a16="http://schemas.microsoft.com/office/drawing/2014/main" id="{70F9C688-547B-A6AF-45A7-1F28037B9999}"/>
              </a:ext>
            </a:extLst>
          </p:cNvPr>
          <p:cNvGrpSpPr/>
          <p:nvPr/>
        </p:nvGrpSpPr>
        <p:grpSpPr>
          <a:xfrm>
            <a:off x="76200" y="7789804"/>
            <a:ext cx="5291400" cy="1341068"/>
            <a:chOff x="0" y="-19050"/>
            <a:chExt cx="1199988" cy="470938"/>
          </a:xfrm>
        </p:grpSpPr>
        <p:sp>
          <p:nvSpPr>
            <p:cNvPr id="12" name="Freeform 12">
              <a:extLst>
                <a:ext uri="{FF2B5EF4-FFF2-40B4-BE49-F238E27FC236}">
                  <a16:creationId xmlns:a16="http://schemas.microsoft.com/office/drawing/2014/main" id="{FA9169D4-DE62-CA18-53CC-C37EE1BF22A6}"/>
                </a:ext>
              </a:extLst>
            </p:cNvPr>
            <p:cNvSpPr/>
            <p:nvPr/>
          </p:nvSpPr>
          <p:spPr>
            <a:xfrm>
              <a:off x="21719" y="94684"/>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13" name="TextBox 13">
              <a:extLst>
                <a:ext uri="{FF2B5EF4-FFF2-40B4-BE49-F238E27FC236}">
                  <a16:creationId xmlns:a16="http://schemas.microsoft.com/office/drawing/2014/main" id="{10708CD3-39D9-0362-82ED-37B6C51DFF9C}"/>
                </a:ext>
              </a:extLst>
            </p:cNvPr>
            <p:cNvSpPr txBox="1"/>
            <p:nvPr/>
          </p:nvSpPr>
          <p:spPr>
            <a:xfrm>
              <a:off x="0" y="-19050"/>
              <a:ext cx="1178269" cy="376254"/>
            </a:xfrm>
            <a:prstGeom prst="rect">
              <a:avLst/>
            </a:prstGeom>
          </p:spPr>
          <p:txBody>
            <a:bodyPr lIns="85725" tIns="85725" rIns="85725" bIns="85725" rtlCol="0" anchor="ctr"/>
            <a:lstStyle/>
            <a:p>
              <a:pPr algn="ctr">
                <a:lnSpc>
                  <a:spcPts val="1553"/>
                </a:lnSpc>
                <a:spcBef>
                  <a:spcPct val="0"/>
                </a:spcBef>
              </a:pPr>
              <a:br>
                <a:rPr lang="en-US" sz="1125" spc="11" dirty="0">
                  <a:solidFill>
                    <a:srgbClr val="FFFFFF"/>
                  </a:solidFill>
                  <a:latin typeface="Open Sauce Italics"/>
                </a:rPr>
              </a:br>
              <a:br>
                <a:rPr lang="en-US" sz="1125" spc="11" dirty="0">
                  <a:solidFill>
                    <a:srgbClr val="FFFFFF"/>
                  </a:solidFill>
                  <a:latin typeface="Open Sauce Italics"/>
                </a:rPr>
              </a:br>
              <a:r>
                <a:rPr lang="en-US" sz="1125" spc="11" dirty="0">
                  <a:solidFill>
                    <a:srgbClr val="FFFFFF"/>
                  </a:solidFill>
                  <a:latin typeface="Open Sauce Italics"/>
                </a:rPr>
                <a:t>The use of conditional formatting in Excel has a large array of databars, color scales, and icon sets.</a:t>
              </a:r>
            </a:p>
          </p:txBody>
        </p:sp>
      </p:grpSp>
      <p:grpSp>
        <p:nvGrpSpPr>
          <p:cNvPr id="15" name="Group 15">
            <a:extLst>
              <a:ext uri="{FF2B5EF4-FFF2-40B4-BE49-F238E27FC236}">
                <a16:creationId xmlns:a16="http://schemas.microsoft.com/office/drawing/2014/main" id="{B8B58184-1EDF-AC2F-364F-8BA1B3C93E77}"/>
              </a:ext>
            </a:extLst>
          </p:cNvPr>
          <p:cNvGrpSpPr/>
          <p:nvPr/>
        </p:nvGrpSpPr>
        <p:grpSpPr>
          <a:xfrm>
            <a:off x="5583836" y="3887264"/>
            <a:ext cx="7848600" cy="477561"/>
            <a:chOff x="0" y="0"/>
            <a:chExt cx="1178269" cy="167703"/>
          </a:xfrm>
        </p:grpSpPr>
        <p:sp>
          <p:nvSpPr>
            <p:cNvPr id="16" name="Freeform 16">
              <a:extLst>
                <a:ext uri="{FF2B5EF4-FFF2-40B4-BE49-F238E27FC236}">
                  <a16:creationId xmlns:a16="http://schemas.microsoft.com/office/drawing/2014/main" id="{8BA403D4-1DCE-624D-9BDD-95BE464B5B9A}"/>
                </a:ext>
              </a:extLst>
            </p:cNvPr>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endParaRPr lang="en-US" sz="1350" dirty="0"/>
            </a:p>
          </p:txBody>
        </p:sp>
        <p:sp>
          <p:nvSpPr>
            <p:cNvPr id="17" name="TextBox 17">
              <a:extLst>
                <a:ext uri="{FF2B5EF4-FFF2-40B4-BE49-F238E27FC236}">
                  <a16:creationId xmlns:a16="http://schemas.microsoft.com/office/drawing/2014/main" id="{F5D04E59-523B-22F2-CAF4-7757C00521CA}"/>
                </a:ext>
              </a:extLst>
            </p:cNvPr>
            <p:cNvSpPr txBox="1"/>
            <p:nvPr/>
          </p:nvSpPr>
          <p:spPr>
            <a:xfrm>
              <a:off x="0" y="-47625"/>
              <a:ext cx="1178269" cy="215328"/>
            </a:xfrm>
            <a:prstGeom prst="rect">
              <a:avLst/>
            </a:prstGeom>
          </p:spPr>
          <p:txBody>
            <a:bodyPr lIns="38100" tIns="38100" rIns="38100" bIns="38100" rtlCol="0" anchor="ctr"/>
            <a:lstStyle/>
            <a:p>
              <a:pPr algn="ctr">
                <a:lnSpc>
                  <a:spcPts val="2568"/>
                </a:lnSpc>
                <a:spcBef>
                  <a:spcPct val="0"/>
                </a:spcBef>
              </a:pPr>
              <a:r>
                <a:rPr lang="en-US" sz="1861" spc="18" dirty="0">
                  <a:solidFill>
                    <a:srgbClr val="FFFFFF"/>
                  </a:solidFill>
                  <a:latin typeface="Open Sauce Italics"/>
                </a:rPr>
                <a:t>Icon Sets for Conditional Format</a:t>
              </a:r>
            </a:p>
          </p:txBody>
        </p:sp>
      </p:grpSp>
      <p:grpSp>
        <p:nvGrpSpPr>
          <p:cNvPr id="25" name="Group 25">
            <a:extLst>
              <a:ext uri="{FF2B5EF4-FFF2-40B4-BE49-F238E27FC236}">
                <a16:creationId xmlns:a16="http://schemas.microsoft.com/office/drawing/2014/main" id="{77832A6B-E3ED-7D24-8CEC-21B2FE2FAEA1}"/>
              </a:ext>
            </a:extLst>
          </p:cNvPr>
          <p:cNvGrpSpPr/>
          <p:nvPr/>
        </p:nvGrpSpPr>
        <p:grpSpPr>
          <a:xfrm>
            <a:off x="5715000" y="8037645"/>
            <a:ext cx="7543801" cy="1071441"/>
            <a:chOff x="0" y="-19050"/>
            <a:chExt cx="2649127" cy="376254"/>
          </a:xfrm>
        </p:grpSpPr>
        <p:sp>
          <p:nvSpPr>
            <p:cNvPr id="26" name="Freeform 26">
              <a:extLst>
                <a:ext uri="{FF2B5EF4-FFF2-40B4-BE49-F238E27FC236}">
                  <a16:creationId xmlns:a16="http://schemas.microsoft.com/office/drawing/2014/main" id="{46366111-E53D-7F5D-1F0F-9444620919BE}"/>
                </a:ext>
              </a:extLst>
            </p:cNvPr>
            <p:cNvSpPr/>
            <p:nvPr/>
          </p:nvSpPr>
          <p:spPr>
            <a:xfrm>
              <a:off x="0" y="0"/>
              <a:ext cx="2488574"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sz="1350"/>
            </a:p>
          </p:txBody>
        </p:sp>
        <p:sp>
          <p:nvSpPr>
            <p:cNvPr id="27" name="TextBox 27">
              <a:extLst>
                <a:ext uri="{FF2B5EF4-FFF2-40B4-BE49-F238E27FC236}">
                  <a16:creationId xmlns:a16="http://schemas.microsoft.com/office/drawing/2014/main" id="{0A2FF4E6-B0B5-D4ED-2AB3-C4038FC2E1EF}"/>
                </a:ext>
              </a:extLst>
            </p:cNvPr>
            <p:cNvSpPr txBox="1"/>
            <p:nvPr/>
          </p:nvSpPr>
          <p:spPr>
            <a:xfrm>
              <a:off x="0" y="-19050"/>
              <a:ext cx="2649127" cy="376254"/>
            </a:xfrm>
            <a:prstGeom prst="rect">
              <a:avLst/>
            </a:prstGeom>
          </p:spPr>
          <p:txBody>
            <a:bodyPr lIns="85725" tIns="85725" rIns="85725" bIns="85725" rtlCol="0" anchor="ctr"/>
            <a:lstStyle/>
            <a:p>
              <a:pPr algn="ctr">
                <a:lnSpc>
                  <a:spcPts val="1553"/>
                </a:lnSpc>
                <a:spcBef>
                  <a:spcPct val="0"/>
                </a:spcBef>
              </a:pPr>
              <a:r>
                <a:rPr lang="en-US" sz="1125" spc="11" dirty="0">
                  <a:solidFill>
                    <a:srgbClr val="FFFFFF"/>
                  </a:solidFill>
                  <a:latin typeface="Open Sauce Italics"/>
                </a:rPr>
                <a:t>Icon sets can quickly tell the user the trend from a previous year.</a:t>
              </a:r>
            </a:p>
          </p:txBody>
        </p:sp>
      </p:grpSp>
      <p:sp>
        <p:nvSpPr>
          <p:cNvPr id="28" name="Freeform 28">
            <a:extLst>
              <a:ext uri="{FF2B5EF4-FFF2-40B4-BE49-F238E27FC236}">
                <a16:creationId xmlns:a16="http://schemas.microsoft.com/office/drawing/2014/main" id="{69788F52-F94B-CC4F-7E7B-1A9D5219F9F1}"/>
              </a:ext>
            </a:extLst>
          </p:cNvPr>
          <p:cNvSpPr/>
          <p:nvPr/>
        </p:nvSpPr>
        <p:spPr>
          <a:xfrm>
            <a:off x="11556361" y="-328990"/>
            <a:ext cx="3087267" cy="308726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sp>
        <p:nvSpPr>
          <p:cNvPr id="29" name="Freeform 29">
            <a:extLst>
              <a:ext uri="{FF2B5EF4-FFF2-40B4-BE49-F238E27FC236}">
                <a16:creationId xmlns:a16="http://schemas.microsoft.com/office/drawing/2014/main" id="{92448267-7F55-FE1A-71A8-81D5C9394024}"/>
              </a:ext>
            </a:extLst>
          </p:cNvPr>
          <p:cNvSpPr/>
          <p:nvPr/>
        </p:nvSpPr>
        <p:spPr>
          <a:xfrm>
            <a:off x="-1951784" y="1285876"/>
            <a:ext cx="2442065" cy="244206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350"/>
          </a:p>
        </p:txBody>
      </p:sp>
      <p:pic>
        <p:nvPicPr>
          <p:cNvPr id="14" name="Picture 13">
            <a:extLst>
              <a:ext uri="{FF2B5EF4-FFF2-40B4-BE49-F238E27FC236}">
                <a16:creationId xmlns:a16="http://schemas.microsoft.com/office/drawing/2014/main" id="{2ED3884B-1A39-9E24-D771-90617C745D28}"/>
              </a:ext>
            </a:extLst>
          </p:cNvPr>
          <p:cNvPicPr>
            <a:picLocks noChangeAspect="1"/>
          </p:cNvPicPr>
          <p:nvPr/>
        </p:nvPicPr>
        <p:blipFill>
          <a:blip r:embed="rId5"/>
          <a:stretch>
            <a:fillRect/>
          </a:stretch>
        </p:blipFill>
        <p:spPr>
          <a:xfrm>
            <a:off x="-47332" y="4418938"/>
            <a:ext cx="5291400" cy="1685108"/>
          </a:xfrm>
          <a:prstGeom prst="rect">
            <a:avLst/>
          </a:prstGeom>
        </p:spPr>
      </p:pic>
      <p:pic>
        <p:nvPicPr>
          <p:cNvPr id="31" name="Picture 30">
            <a:extLst>
              <a:ext uri="{FF2B5EF4-FFF2-40B4-BE49-F238E27FC236}">
                <a16:creationId xmlns:a16="http://schemas.microsoft.com/office/drawing/2014/main" id="{C2B643D2-4C7D-72DB-8166-C4D763FC2695}"/>
              </a:ext>
            </a:extLst>
          </p:cNvPr>
          <p:cNvPicPr>
            <a:picLocks noChangeAspect="1"/>
          </p:cNvPicPr>
          <p:nvPr/>
        </p:nvPicPr>
        <p:blipFill>
          <a:blip r:embed="rId6"/>
          <a:stretch>
            <a:fillRect/>
          </a:stretch>
        </p:blipFill>
        <p:spPr>
          <a:xfrm>
            <a:off x="8021" y="6122967"/>
            <a:ext cx="5236047" cy="1599524"/>
          </a:xfrm>
          <a:prstGeom prst="rect">
            <a:avLst/>
          </a:prstGeom>
        </p:spPr>
      </p:pic>
      <p:pic>
        <p:nvPicPr>
          <p:cNvPr id="30" name="Picture 29">
            <a:extLst>
              <a:ext uri="{FF2B5EF4-FFF2-40B4-BE49-F238E27FC236}">
                <a16:creationId xmlns:a16="http://schemas.microsoft.com/office/drawing/2014/main" id="{514AE7A6-3DAA-D267-95DF-593645FB676C}"/>
              </a:ext>
            </a:extLst>
          </p:cNvPr>
          <p:cNvPicPr>
            <a:picLocks noChangeAspect="1"/>
          </p:cNvPicPr>
          <p:nvPr/>
        </p:nvPicPr>
        <p:blipFill>
          <a:blip r:embed="rId7"/>
          <a:stretch>
            <a:fillRect/>
          </a:stretch>
        </p:blipFill>
        <p:spPr>
          <a:xfrm>
            <a:off x="5536864" y="4400891"/>
            <a:ext cx="7942544" cy="1738407"/>
          </a:xfrm>
          <a:prstGeom prst="rect">
            <a:avLst/>
          </a:prstGeom>
        </p:spPr>
      </p:pic>
      <p:pic>
        <p:nvPicPr>
          <p:cNvPr id="33" name="Picture 32">
            <a:extLst>
              <a:ext uri="{FF2B5EF4-FFF2-40B4-BE49-F238E27FC236}">
                <a16:creationId xmlns:a16="http://schemas.microsoft.com/office/drawing/2014/main" id="{C880C928-F383-6CF3-FC42-76B5442C11F7}"/>
              </a:ext>
            </a:extLst>
          </p:cNvPr>
          <p:cNvPicPr>
            <a:picLocks noChangeAspect="1"/>
          </p:cNvPicPr>
          <p:nvPr/>
        </p:nvPicPr>
        <p:blipFill>
          <a:blip r:embed="rId8"/>
          <a:stretch>
            <a:fillRect/>
          </a:stretch>
        </p:blipFill>
        <p:spPr>
          <a:xfrm>
            <a:off x="5694947" y="6091018"/>
            <a:ext cx="2956816" cy="1973751"/>
          </a:xfrm>
          <a:prstGeom prst="rect">
            <a:avLst/>
          </a:prstGeom>
        </p:spPr>
      </p:pic>
    </p:spTree>
    <p:extLst>
      <p:ext uri="{BB962C8B-B14F-4D97-AF65-F5344CB8AC3E}">
        <p14:creationId xmlns:p14="http://schemas.microsoft.com/office/powerpoint/2010/main" val="362765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pic>
        <p:nvPicPr>
          <p:cNvPr id="12" name="Picture 11" descr="A room with a round stage and chairs&#10;&#10;Description automatically generated">
            <a:extLst>
              <a:ext uri="{FF2B5EF4-FFF2-40B4-BE49-F238E27FC236}">
                <a16:creationId xmlns:a16="http://schemas.microsoft.com/office/drawing/2014/main" id="{8D12A019-A666-E4CF-1D72-8CF04B29C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8" y="342900"/>
            <a:ext cx="7321018" cy="5189483"/>
          </a:xfrm>
          <a:prstGeom prst="rect">
            <a:avLst/>
          </a:prstGeom>
        </p:spPr>
      </p:pic>
      <p:sp>
        <p:nvSpPr>
          <p:cNvPr id="3" name="Freeform 3"/>
          <p:cNvSpPr/>
          <p:nvPr/>
        </p:nvSpPr>
        <p:spPr>
          <a:xfrm>
            <a:off x="12288537" y="8043073"/>
            <a:ext cx="2854928" cy="1562424"/>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4" name="Freeform 4"/>
          <p:cNvSpPr/>
          <p:nvPr/>
        </p:nvSpPr>
        <p:spPr>
          <a:xfrm>
            <a:off x="11911557" y="-257175"/>
            <a:ext cx="3086100" cy="30861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350"/>
          </a:p>
        </p:txBody>
      </p:sp>
      <p:sp>
        <p:nvSpPr>
          <p:cNvPr id="5" name="Freeform 5"/>
          <p:cNvSpPr/>
          <p:nvPr/>
        </p:nvSpPr>
        <p:spPr>
          <a:xfrm>
            <a:off x="8610600" y="3157364"/>
            <a:ext cx="4445804" cy="4916000"/>
          </a:xfrm>
          <a:custGeom>
            <a:avLst/>
            <a:gdLst/>
            <a:ahLst/>
            <a:cxnLst/>
            <a:rect l="l" t="t" r="r" b="b"/>
            <a:pathLst>
              <a:path w="5589466" h="5589466">
                <a:moveTo>
                  <a:pt x="0" y="0"/>
                </a:moveTo>
                <a:lnTo>
                  <a:pt x="5589466" y="0"/>
                </a:lnTo>
                <a:lnTo>
                  <a:pt x="5589466" y="5589466"/>
                </a:lnTo>
                <a:lnTo>
                  <a:pt x="0" y="5589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350"/>
          </a:p>
        </p:txBody>
      </p:sp>
      <p:sp>
        <p:nvSpPr>
          <p:cNvPr id="7" name="TextBox 7"/>
          <p:cNvSpPr txBox="1"/>
          <p:nvPr/>
        </p:nvSpPr>
        <p:spPr>
          <a:xfrm>
            <a:off x="321910" y="7472022"/>
            <a:ext cx="4685044" cy="625620"/>
          </a:xfrm>
          <a:prstGeom prst="rect">
            <a:avLst/>
          </a:prstGeom>
        </p:spPr>
        <p:txBody>
          <a:bodyPr lIns="0" tIns="0" rIns="0" bIns="0" rtlCol="0" anchor="t">
            <a:spAutoFit/>
          </a:bodyPr>
          <a:lstStyle/>
          <a:p>
            <a:pPr>
              <a:lnSpc>
                <a:spcPts val="4804"/>
              </a:lnSpc>
            </a:pPr>
            <a:r>
              <a:rPr lang="en-US" sz="4853" spc="170" dirty="0">
                <a:solidFill>
                  <a:srgbClr val="040506"/>
                </a:solidFill>
                <a:latin typeface="Arial Black" panose="020B0A04020102020204" pitchFamily="34" charset="0"/>
              </a:rPr>
              <a:t>Strategies:</a:t>
            </a:r>
          </a:p>
        </p:txBody>
      </p:sp>
      <p:sp>
        <p:nvSpPr>
          <p:cNvPr id="8" name="TextBox 8"/>
          <p:cNvSpPr txBox="1"/>
          <p:nvPr/>
        </p:nvSpPr>
        <p:spPr>
          <a:xfrm>
            <a:off x="527622" y="8336972"/>
            <a:ext cx="4445804" cy="974626"/>
          </a:xfrm>
          <a:prstGeom prst="rect">
            <a:avLst/>
          </a:prstGeom>
        </p:spPr>
        <p:txBody>
          <a:bodyPr lIns="0" tIns="0" rIns="0" bIns="0" rtlCol="0" anchor="t">
            <a:spAutoFit/>
          </a:bodyPr>
          <a:lstStyle/>
          <a:p>
            <a:pPr marL="342900" indent="-342900">
              <a:lnSpc>
                <a:spcPts val="1909"/>
              </a:lnSpc>
              <a:buFont typeface="Arial" panose="020B0604020202020204" pitchFamily="34" charset="0"/>
              <a:buChar char="•"/>
            </a:pPr>
            <a:r>
              <a:rPr lang="en-US" sz="2000" spc="135" dirty="0">
                <a:solidFill>
                  <a:srgbClr val="231F20"/>
                </a:solidFill>
                <a:latin typeface="Open Sauce"/>
              </a:rPr>
              <a:t>Get organized</a:t>
            </a:r>
          </a:p>
          <a:p>
            <a:pPr marL="342900" indent="-342900">
              <a:lnSpc>
                <a:spcPts val="1909"/>
              </a:lnSpc>
              <a:buFont typeface="Arial" panose="020B0604020202020204" pitchFamily="34" charset="0"/>
              <a:buChar char="•"/>
            </a:pPr>
            <a:r>
              <a:rPr lang="en-US" sz="2000" spc="135" dirty="0">
                <a:solidFill>
                  <a:srgbClr val="231F20"/>
                </a:solidFill>
                <a:latin typeface="Open Sauce"/>
              </a:rPr>
              <a:t>Be prepared</a:t>
            </a:r>
          </a:p>
          <a:p>
            <a:pPr marL="342900" indent="-342900">
              <a:lnSpc>
                <a:spcPts val="1909"/>
              </a:lnSpc>
              <a:buFont typeface="Arial" panose="020B0604020202020204" pitchFamily="34" charset="0"/>
              <a:buChar char="•"/>
            </a:pPr>
            <a:r>
              <a:rPr lang="en-US" sz="2000" spc="135" dirty="0">
                <a:solidFill>
                  <a:srgbClr val="231F20"/>
                </a:solidFill>
                <a:latin typeface="Open Sauce"/>
              </a:rPr>
              <a:t>Careful with crutches</a:t>
            </a:r>
          </a:p>
          <a:p>
            <a:pPr marL="342900" indent="-342900">
              <a:lnSpc>
                <a:spcPts val="1909"/>
              </a:lnSpc>
              <a:buFont typeface="Arial" panose="020B0604020202020204" pitchFamily="34" charset="0"/>
              <a:buChar char="•"/>
            </a:pPr>
            <a:r>
              <a:rPr lang="en-US" sz="2000" spc="135" dirty="0">
                <a:solidFill>
                  <a:srgbClr val="231F20"/>
                </a:solidFill>
                <a:latin typeface="Open Sauce"/>
              </a:rPr>
              <a:t>Practice, practice, practice!</a:t>
            </a:r>
          </a:p>
        </p:txBody>
      </p:sp>
      <p:grpSp>
        <p:nvGrpSpPr>
          <p:cNvPr id="15" name="Group 14">
            <a:extLst>
              <a:ext uri="{FF2B5EF4-FFF2-40B4-BE49-F238E27FC236}">
                <a16:creationId xmlns:a16="http://schemas.microsoft.com/office/drawing/2014/main" id="{5101DDC0-7691-1C4E-10FD-2082CEB8554E}"/>
              </a:ext>
            </a:extLst>
          </p:cNvPr>
          <p:cNvGrpSpPr/>
          <p:nvPr/>
        </p:nvGrpSpPr>
        <p:grpSpPr>
          <a:xfrm>
            <a:off x="8592312" y="3256851"/>
            <a:ext cx="4464092" cy="4215171"/>
            <a:chOff x="3633535" y="6009991"/>
            <a:chExt cx="4464092" cy="4215171"/>
          </a:xfrm>
        </p:grpSpPr>
        <p:sp>
          <p:nvSpPr>
            <p:cNvPr id="6" name="TextBox 6"/>
            <p:cNvSpPr txBox="1"/>
            <p:nvPr/>
          </p:nvSpPr>
          <p:spPr>
            <a:xfrm>
              <a:off x="3905527" y="6009991"/>
              <a:ext cx="4192100" cy="2086277"/>
            </a:xfrm>
            <a:prstGeom prst="rect">
              <a:avLst/>
            </a:prstGeom>
          </p:spPr>
          <p:txBody>
            <a:bodyPr lIns="0" tIns="0" rIns="0" bIns="0" rtlCol="0" anchor="t">
              <a:spAutoFit/>
            </a:bodyPr>
            <a:lstStyle/>
            <a:p>
              <a:pPr algn="ctr">
                <a:lnSpc>
                  <a:spcPts val="17253"/>
                </a:lnSpc>
                <a:spcBef>
                  <a:spcPct val="0"/>
                </a:spcBef>
              </a:pPr>
              <a:r>
                <a:rPr lang="en-US" sz="12503" spc="1225" dirty="0">
                  <a:solidFill>
                    <a:srgbClr val="FFFFFF"/>
                  </a:solidFill>
                  <a:latin typeface="Arial Black" panose="020B0A04020102020204" pitchFamily="34" charset="0"/>
                </a:rPr>
                <a:t>77%</a:t>
              </a:r>
            </a:p>
          </p:txBody>
        </p:sp>
        <p:sp>
          <p:nvSpPr>
            <p:cNvPr id="10" name="TextBox 10"/>
            <p:cNvSpPr txBox="1"/>
            <p:nvPr/>
          </p:nvSpPr>
          <p:spPr>
            <a:xfrm>
              <a:off x="3633535" y="8161504"/>
              <a:ext cx="4445804" cy="341760"/>
            </a:xfrm>
            <a:prstGeom prst="rect">
              <a:avLst/>
            </a:prstGeom>
          </p:spPr>
          <p:txBody>
            <a:bodyPr wrap="square" lIns="0" tIns="0" rIns="0" bIns="0" rtlCol="0" anchor="t">
              <a:spAutoFit/>
            </a:bodyPr>
            <a:lstStyle/>
            <a:p>
              <a:pPr algn="ctr">
                <a:lnSpc>
                  <a:spcPts val="2940"/>
                </a:lnSpc>
              </a:pPr>
              <a:r>
                <a:rPr lang="en-US" sz="2131" spc="209" dirty="0">
                  <a:solidFill>
                    <a:srgbClr val="FFFFFF"/>
                  </a:solidFill>
                  <a:latin typeface="Open Sauce"/>
                </a:rPr>
                <a:t>FEAR Public Speaking</a:t>
              </a:r>
            </a:p>
          </p:txBody>
        </p:sp>
        <p:sp>
          <p:nvSpPr>
            <p:cNvPr id="11" name="TextBox 10">
              <a:extLst>
                <a:ext uri="{FF2B5EF4-FFF2-40B4-BE49-F238E27FC236}">
                  <a16:creationId xmlns:a16="http://schemas.microsoft.com/office/drawing/2014/main" id="{60B17C18-ABDB-DA75-A316-E032F816E780}"/>
                </a:ext>
              </a:extLst>
            </p:cNvPr>
            <p:cNvSpPr txBox="1"/>
            <p:nvPr/>
          </p:nvSpPr>
          <p:spPr>
            <a:xfrm>
              <a:off x="3767381" y="9024833"/>
              <a:ext cx="4140933" cy="1200329"/>
            </a:xfrm>
            <a:prstGeom prst="rect">
              <a:avLst/>
            </a:prstGeom>
            <a:noFill/>
          </p:spPr>
          <p:txBody>
            <a:bodyPr wrap="square" rtlCol="0">
              <a:spAutoFit/>
            </a:bodyPr>
            <a:lstStyle/>
            <a:p>
              <a:r>
                <a:rPr lang="en-US" dirty="0">
                  <a:solidFill>
                    <a:schemeClr val="bg1"/>
                  </a:solidFill>
                </a:rPr>
                <a:t>Jaconbs-Pinson, E. (2025). 30+ Revealing Fear of Public Speaking Statistics for 2025. https://crowncounseling.com/statistics/fear-of-public-speaking-statistics/</a:t>
              </a:r>
            </a:p>
          </p:txBody>
        </p:sp>
      </p:grpSp>
      <p:pic>
        <p:nvPicPr>
          <p:cNvPr id="14" name="Picture 13" descr="Woman in wheelchair pointing finger">
            <a:extLst>
              <a:ext uri="{FF2B5EF4-FFF2-40B4-BE49-F238E27FC236}">
                <a16:creationId xmlns:a16="http://schemas.microsoft.com/office/drawing/2014/main" id="{35956DF1-8933-A7C1-2F4E-82F2C95713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7914" y="4147829"/>
            <a:ext cx="2187059" cy="3843177"/>
          </a:xfrm>
          <a:prstGeom prst="rect">
            <a:avLst/>
          </a:prstGeom>
        </p:spPr>
      </p:pic>
      <p:sp>
        <p:nvSpPr>
          <p:cNvPr id="22" name="Speech Bubble: Oval 21">
            <a:extLst>
              <a:ext uri="{FF2B5EF4-FFF2-40B4-BE49-F238E27FC236}">
                <a16:creationId xmlns:a16="http://schemas.microsoft.com/office/drawing/2014/main" id="{55A3473A-9BEA-E153-19E5-8A0A9B745B7F}"/>
              </a:ext>
            </a:extLst>
          </p:cNvPr>
          <p:cNvSpPr/>
          <p:nvPr/>
        </p:nvSpPr>
        <p:spPr>
          <a:xfrm>
            <a:off x="5803937" y="2066628"/>
            <a:ext cx="3086099" cy="1858752"/>
          </a:xfrm>
          <a:prstGeom prst="wedgeEllipseCallout">
            <a:avLst/>
          </a:prstGeom>
          <a:solidFill>
            <a:srgbClr val="397D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Excuse me.  I’m a speaker in this room at 1:00.  Is there a way up to the platform for me?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326565" y="2302315"/>
            <a:ext cx="1290076" cy="1548302"/>
            <a:chOff x="0" y="0"/>
            <a:chExt cx="2656504" cy="3188238"/>
          </a:xfrm>
        </p:grpSpPr>
        <p:sp>
          <p:nvSpPr>
            <p:cNvPr id="7" name="Freeform 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sp>
        <p:nvSpPr>
          <p:cNvPr id="8" name="Freeform 8"/>
          <p:cNvSpPr/>
          <p:nvPr/>
        </p:nvSpPr>
        <p:spPr>
          <a:xfrm>
            <a:off x="8450123" y="2514524"/>
            <a:ext cx="687772" cy="825926"/>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grpSp>
        <p:nvGrpSpPr>
          <p:cNvPr id="11" name="Group 11"/>
          <p:cNvGrpSpPr/>
          <p:nvPr/>
        </p:nvGrpSpPr>
        <p:grpSpPr>
          <a:xfrm>
            <a:off x="8103462" y="2302315"/>
            <a:ext cx="1290076" cy="1548302"/>
            <a:chOff x="0" y="0"/>
            <a:chExt cx="2656504" cy="3188238"/>
          </a:xfrm>
        </p:grpSpPr>
        <p:sp>
          <p:nvSpPr>
            <p:cNvPr id="12" name="Freeform 12"/>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5" name="Group 15"/>
          <p:cNvGrpSpPr/>
          <p:nvPr/>
        </p:nvGrpSpPr>
        <p:grpSpPr>
          <a:xfrm>
            <a:off x="9878931" y="2302315"/>
            <a:ext cx="1290076" cy="1548302"/>
            <a:chOff x="0" y="0"/>
            <a:chExt cx="2656504" cy="3188238"/>
          </a:xfrm>
        </p:grpSpPr>
        <p:sp>
          <p:nvSpPr>
            <p:cNvPr id="16" name="Freeform 1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9" name="Group 19"/>
          <p:cNvGrpSpPr/>
          <p:nvPr/>
        </p:nvGrpSpPr>
        <p:grpSpPr>
          <a:xfrm>
            <a:off x="11654400" y="2302315"/>
            <a:ext cx="1290076" cy="1548302"/>
            <a:chOff x="0" y="0"/>
            <a:chExt cx="2656504" cy="3188238"/>
          </a:xfrm>
        </p:grpSpPr>
        <p:sp>
          <p:nvSpPr>
            <p:cNvPr id="20" name="Freeform 20"/>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sp>
        <p:nvSpPr>
          <p:cNvPr id="21" name="Freeform 21"/>
          <p:cNvSpPr/>
          <p:nvPr/>
        </p:nvSpPr>
        <p:spPr>
          <a:xfrm>
            <a:off x="6558048" y="2556617"/>
            <a:ext cx="730950" cy="741739"/>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22" name="Freeform 22"/>
          <p:cNvSpPr/>
          <p:nvPr/>
        </p:nvSpPr>
        <p:spPr>
          <a:xfrm>
            <a:off x="10182242" y="2624846"/>
            <a:ext cx="683453" cy="673511"/>
          </a:xfrm>
          <a:custGeom>
            <a:avLst/>
            <a:gdLst/>
            <a:ahLst/>
            <a:cxnLst/>
            <a:rect l="l" t="t" r="r" b="b"/>
            <a:pathLst>
              <a:path w="911270" h="898015">
                <a:moveTo>
                  <a:pt x="0" y="0"/>
                </a:moveTo>
                <a:lnTo>
                  <a:pt x="911270" y="0"/>
                </a:lnTo>
                <a:lnTo>
                  <a:pt x="911270" y="898015"/>
                </a:lnTo>
                <a:lnTo>
                  <a:pt x="0" y="898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350"/>
          </a:p>
        </p:txBody>
      </p:sp>
      <p:sp>
        <p:nvSpPr>
          <p:cNvPr id="23" name="Freeform 23"/>
          <p:cNvSpPr/>
          <p:nvPr/>
        </p:nvSpPr>
        <p:spPr>
          <a:xfrm>
            <a:off x="11959182" y="2556618"/>
            <a:ext cx="659473" cy="741739"/>
          </a:xfrm>
          <a:custGeom>
            <a:avLst/>
            <a:gdLst/>
            <a:ahLst/>
            <a:cxnLst/>
            <a:rect l="l" t="t" r="r" b="b"/>
            <a:pathLst>
              <a:path w="879297" h="988985">
                <a:moveTo>
                  <a:pt x="0" y="0"/>
                </a:moveTo>
                <a:lnTo>
                  <a:pt x="879297" y="0"/>
                </a:lnTo>
                <a:lnTo>
                  <a:pt x="879297" y="988985"/>
                </a:lnTo>
                <a:lnTo>
                  <a:pt x="0" y="9889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350"/>
          </a:p>
        </p:txBody>
      </p:sp>
      <p:sp>
        <p:nvSpPr>
          <p:cNvPr id="24" name="TextBox 24"/>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p:cNvSpPr txBox="1"/>
          <p:nvPr/>
        </p:nvSpPr>
        <p:spPr>
          <a:xfrm>
            <a:off x="360683" y="4192043"/>
            <a:ext cx="4429058" cy="76944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Determine most important information and determine best visuals to persuade 0 the right chart, infographic, or animation is important.</a:t>
            </a:r>
          </a:p>
        </p:txBody>
      </p:sp>
      <p:sp>
        <p:nvSpPr>
          <p:cNvPr id="26" name="TextBox 26"/>
          <p:cNvSpPr txBox="1"/>
          <p:nvPr/>
        </p:nvSpPr>
        <p:spPr>
          <a:xfrm>
            <a:off x="360682" y="3860353"/>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01</a:t>
            </a:r>
          </a:p>
        </p:txBody>
      </p:sp>
      <p:sp>
        <p:nvSpPr>
          <p:cNvPr id="27" name="TextBox 27"/>
          <p:cNvSpPr txBox="1"/>
          <p:nvPr/>
        </p:nvSpPr>
        <p:spPr>
          <a:xfrm>
            <a:off x="360683" y="5340375"/>
            <a:ext cx="4429058" cy="76944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Start with a story that has a beginning, middle, and end.  Can you summarize your presentation topic in 10-15 words? Do you get to the point quickly?</a:t>
            </a:r>
          </a:p>
        </p:txBody>
      </p:sp>
      <p:sp>
        <p:nvSpPr>
          <p:cNvPr id="28" name="TextBox 28"/>
          <p:cNvSpPr txBox="1"/>
          <p:nvPr/>
        </p:nvSpPr>
        <p:spPr>
          <a:xfrm>
            <a:off x="360682" y="5017146"/>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02</a:t>
            </a:r>
          </a:p>
        </p:txBody>
      </p:sp>
      <p:sp>
        <p:nvSpPr>
          <p:cNvPr id="29" name="TextBox 29"/>
          <p:cNvSpPr txBox="1"/>
          <p:nvPr/>
        </p:nvSpPr>
        <p:spPr>
          <a:xfrm>
            <a:off x="360682" y="6487312"/>
            <a:ext cx="4287518" cy="57708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Avoid too much text and follow the 10-20-30 rule (10 slides, 20 minutes, font size 30.</a:t>
            </a:r>
          </a:p>
        </p:txBody>
      </p:sp>
      <p:sp>
        <p:nvSpPr>
          <p:cNvPr id="30" name="TextBox 30"/>
          <p:cNvSpPr txBox="1"/>
          <p:nvPr/>
        </p:nvSpPr>
        <p:spPr>
          <a:xfrm>
            <a:off x="360682" y="6193171"/>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03</a:t>
            </a:r>
          </a:p>
        </p:txBody>
      </p:sp>
      <p:sp>
        <p:nvSpPr>
          <p:cNvPr id="31" name="TextBox 31"/>
          <p:cNvSpPr txBox="1"/>
          <p:nvPr/>
        </p:nvSpPr>
        <p:spPr>
          <a:xfrm>
            <a:off x="360683" y="7635644"/>
            <a:ext cx="4429058" cy="1154162"/>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Use the slide sorter to see if you have a simple structure: frame the issue, present the challenge, and explain how to solve the problem.   Structure improves understanding, and users are more likely to retain the information.</a:t>
            </a:r>
          </a:p>
        </p:txBody>
      </p:sp>
      <p:sp>
        <p:nvSpPr>
          <p:cNvPr id="32" name="TextBox 32"/>
          <p:cNvSpPr txBox="1"/>
          <p:nvPr/>
        </p:nvSpPr>
        <p:spPr>
          <a:xfrm>
            <a:off x="352661" y="7300856"/>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04</a:t>
            </a:r>
          </a:p>
        </p:txBody>
      </p:sp>
      <p:sp>
        <p:nvSpPr>
          <p:cNvPr id="33" name="Freeform 33"/>
          <p:cNvSpPr/>
          <p:nvPr/>
        </p:nvSpPr>
        <p:spPr>
          <a:xfrm rot="-10800000">
            <a:off x="-233683" y="1499982"/>
            <a:ext cx="6558048" cy="2338543"/>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350"/>
          </a:p>
        </p:txBody>
      </p:sp>
      <p:sp>
        <p:nvSpPr>
          <p:cNvPr id="34" name="TextBox 33">
            <a:extLst>
              <a:ext uri="{FF2B5EF4-FFF2-40B4-BE49-F238E27FC236}">
                <a16:creationId xmlns:a16="http://schemas.microsoft.com/office/drawing/2014/main" id="{D1EC4797-9348-83D3-4641-91F9D68646D6}"/>
              </a:ext>
            </a:extLst>
          </p:cNvPr>
          <p:cNvSpPr txBox="1"/>
          <p:nvPr/>
        </p:nvSpPr>
        <p:spPr>
          <a:xfrm>
            <a:off x="60118" y="1630983"/>
            <a:ext cx="6019800" cy="1077218"/>
          </a:xfrm>
          <a:prstGeom prst="rect">
            <a:avLst/>
          </a:prstGeom>
          <a:noFill/>
        </p:spPr>
        <p:txBody>
          <a:bodyPr wrap="square" rtlCol="0">
            <a:spAutoFit/>
          </a:bodyPr>
          <a:lstStyle/>
          <a:p>
            <a:r>
              <a:rPr lang="en-US" sz="3200" dirty="0">
                <a:solidFill>
                  <a:schemeClr val="bg1"/>
                </a:solidFill>
              </a:rPr>
              <a:t>2. Report, Inform, Explain, Announce</a:t>
            </a:r>
          </a:p>
        </p:txBody>
      </p:sp>
      <p:pic>
        <p:nvPicPr>
          <p:cNvPr id="36" name="Picture 35" descr="A group of people sitting at a table&#10;&#10;AI-generated content may be incorrect.">
            <a:extLst>
              <a:ext uri="{FF2B5EF4-FFF2-40B4-BE49-F238E27FC236}">
                <a16:creationId xmlns:a16="http://schemas.microsoft.com/office/drawing/2014/main" id="{EEC4B14D-CED5-DE3E-992E-94A32EF8AE7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948790" y="3850602"/>
            <a:ext cx="7300955" cy="4869680"/>
          </a:xfrm>
          <a:prstGeom prst="rect">
            <a:avLst/>
          </a:prstGeom>
        </p:spPr>
      </p:pic>
      <p:grpSp>
        <p:nvGrpSpPr>
          <p:cNvPr id="4" name="Group 4"/>
          <p:cNvGrpSpPr/>
          <p:nvPr/>
        </p:nvGrpSpPr>
        <p:grpSpPr>
          <a:xfrm>
            <a:off x="6829167" y="3918634"/>
            <a:ext cx="285223" cy="272075"/>
            <a:chOff x="0" y="0"/>
            <a:chExt cx="587326" cy="560252"/>
          </a:xfrm>
        </p:grpSpPr>
        <p:sp>
          <p:nvSpPr>
            <p:cNvPr id="5" name="Freeform 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9" name="Group 9"/>
          <p:cNvGrpSpPr/>
          <p:nvPr/>
        </p:nvGrpSpPr>
        <p:grpSpPr>
          <a:xfrm>
            <a:off x="8606064" y="3918634"/>
            <a:ext cx="285223" cy="272075"/>
            <a:chOff x="0" y="0"/>
            <a:chExt cx="587326" cy="560252"/>
          </a:xfrm>
        </p:grpSpPr>
        <p:sp>
          <p:nvSpPr>
            <p:cNvPr id="10" name="Freeform 1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17" name="Group 17"/>
          <p:cNvGrpSpPr/>
          <p:nvPr/>
        </p:nvGrpSpPr>
        <p:grpSpPr>
          <a:xfrm>
            <a:off x="12157002" y="3918634"/>
            <a:ext cx="285223" cy="272075"/>
            <a:chOff x="0" y="0"/>
            <a:chExt cx="587326" cy="560252"/>
          </a:xfrm>
        </p:grpSpPr>
        <p:sp>
          <p:nvSpPr>
            <p:cNvPr id="18" name="Freeform 18"/>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13" name="Group 13"/>
          <p:cNvGrpSpPr/>
          <p:nvPr/>
        </p:nvGrpSpPr>
        <p:grpSpPr>
          <a:xfrm>
            <a:off x="10381533" y="3918634"/>
            <a:ext cx="285223" cy="272075"/>
            <a:chOff x="0" y="0"/>
            <a:chExt cx="587326" cy="560252"/>
          </a:xfrm>
        </p:grpSpPr>
        <p:sp>
          <p:nvSpPr>
            <p:cNvPr id="14" name="Freeform 1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F827-0F22-6E84-94F4-71CC640F2E14}"/>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5662AACD-AAF1-020E-192C-DABEAA0676AC}"/>
              </a:ext>
            </a:extLst>
          </p:cNvPr>
          <p:cNvGrpSpPr/>
          <p:nvPr/>
        </p:nvGrpSpPr>
        <p:grpSpPr>
          <a:xfrm>
            <a:off x="5315160" y="2514352"/>
            <a:ext cx="1290076" cy="1548302"/>
            <a:chOff x="0" y="0"/>
            <a:chExt cx="2656504" cy="3188238"/>
          </a:xfrm>
        </p:grpSpPr>
        <p:sp>
          <p:nvSpPr>
            <p:cNvPr id="7" name="Freeform 7">
              <a:extLst>
                <a:ext uri="{FF2B5EF4-FFF2-40B4-BE49-F238E27FC236}">
                  <a16:creationId xmlns:a16="http://schemas.microsoft.com/office/drawing/2014/main" id="{4E33B7B0-E865-3855-EDCA-853107576EE2}"/>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1" name="Group 11">
            <a:extLst>
              <a:ext uri="{FF2B5EF4-FFF2-40B4-BE49-F238E27FC236}">
                <a16:creationId xmlns:a16="http://schemas.microsoft.com/office/drawing/2014/main" id="{B142B3C9-B075-5709-862D-6CC22C7CEC3C}"/>
              </a:ext>
            </a:extLst>
          </p:cNvPr>
          <p:cNvGrpSpPr/>
          <p:nvPr/>
        </p:nvGrpSpPr>
        <p:grpSpPr>
          <a:xfrm>
            <a:off x="6730882" y="2463815"/>
            <a:ext cx="1290076" cy="1548302"/>
            <a:chOff x="0" y="0"/>
            <a:chExt cx="2656504" cy="3188238"/>
          </a:xfrm>
        </p:grpSpPr>
        <p:sp>
          <p:nvSpPr>
            <p:cNvPr id="12" name="Freeform 12">
              <a:extLst>
                <a:ext uri="{FF2B5EF4-FFF2-40B4-BE49-F238E27FC236}">
                  <a16:creationId xmlns:a16="http://schemas.microsoft.com/office/drawing/2014/main" id="{A8D9E16D-8B59-4C47-6528-FA6EDCC3884A}"/>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5" name="Group 15">
            <a:extLst>
              <a:ext uri="{FF2B5EF4-FFF2-40B4-BE49-F238E27FC236}">
                <a16:creationId xmlns:a16="http://schemas.microsoft.com/office/drawing/2014/main" id="{745CF488-D7D9-96FB-4269-82EF91006049}"/>
              </a:ext>
            </a:extLst>
          </p:cNvPr>
          <p:cNvGrpSpPr/>
          <p:nvPr/>
        </p:nvGrpSpPr>
        <p:grpSpPr>
          <a:xfrm>
            <a:off x="8105485" y="2454730"/>
            <a:ext cx="1290076" cy="1548302"/>
            <a:chOff x="0" y="0"/>
            <a:chExt cx="2656504" cy="3188238"/>
          </a:xfrm>
        </p:grpSpPr>
        <p:sp>
          <p:nvSpPr>
            <p:cNvPr id="16" name="Freeform 16">
              <a:extLst>
                <a:ext uri="{FF2B5EF4-FFF2-40B4-BE49-F238E27FC236}">
                  <a16:creationId xmlns:a16="http://schemas.microsoft.com/office/drawing/2014/main" id="{5D3ACC41-4F80-C7ED-E597-F428E196E4E3}"/>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9" name="Group 19">
            <a:extLst>
              <a:ext uri="{FF2B5EF4-FFF2-40B4-BE49-F238E27FC236}">
                <a16:creationId xmlns:a16="http://schemas.microsoft.com/office/drawing/2014/main" id="{67F8072E-5DA3-EBEF-5AE2-2BFF379EEB0B}"/>
              </a:ext>
            </a:extLst>
          </p:cNvPr>
          <p:cNvGrpSpPr/>
          <p:nvPr/>
        </p:nvGrpSpPr>
        <p:grpSpPr>
          <a:xfrm>
            <a:off x="9471718" y="2437202"/>
            <a:ext cx="1290076" cy="1548302"/>
            <a:chOff x="0" y="0"/>
            <a:chExt cx="2656504" cy="3188238"/>
          </a:xfrm>
        </p:grpSpPr>
        <p:sp>
          <p:nvSpPr>
            <p:cNvPr id="20" name="Freeform 20">
              <a:extLst>
                <a:ext uri="{FF2B5EF4-FFF2-40B4-BE49-F238E27FC236}">
                  <a16:creationId xmlns:a16="http://schemas.microsoft.com/office/drawing/2014/main" id="{0E5A8941-EE8A-2F3F-10C1-1B29FE98F1FC}"/>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sp>
        <p:nvSpPr>
          <p:cNvPr id="24" name="TextBox 24">
            <a:extLst>
              <a:ext uri="{FF2B5EF4-FFF2-40B4-BE49-F238E27FC236}">
                <a16:creationId xmlns:a16="http://schemas.microsoft.com/office/drawing/2014/main" id="{3131C2E9-5D87-9B60-8F69-549FC4B31A09}"/>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1D604EA4-D12D-A71E-15DC-14A3EC4BA0A1}"/>
              </a:ext>
            </a:extLst>
          </p:cNvPr>
          <p:cNvSpPr txBox="1"/>
          <p:nvPr/>
        </p:nvSpPr>
        <p:spPr>
          <a:xfrm>
            <a:off x="360683" y="4192043"/>
            <a:ext cx="4429058" cy="192360"/>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Speak with one voice.</a:t>
            </a:r>
          </a:p>
        </p:txBody>
      </p:sp>
      <p:sp>
        <p:nvSpPr>
          <p:cNvPr id="26" name="TextBox 26">
            <a:extLst>
              <a:ext uri="{FF2B5EF4-FFF2-40B4-BE49-F238E27FC236}">
                <a16:creationId xmlns:a16="http://schemas.microsoft.com/office/drawing/2014/main" id="{5EB37051-112A-FE72-9E4C-E3530DCEEB1F}"/>
              </a:ext>
            </a:extLst>
          </p:cNvPr>
          <p:cNvSpPr txBox="1"/>
          <p:nvPr/>
        </p:nvSpPr>
        <p:spPr>
          <a:xfrm>
            <a:off x="360682" y="3860353"/>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01 -Introduction</a:t>
            </a:r>
          </a:p>
        </p:txBody>
      </p:sp>
      <p:sp>
        <p:nvSpPr>
          <p:cNvPr id="27" name="TextBox 27">
            <a:extLst>
              <a:ext uri="{FF2B5EF4-FFF2-40B4-BE49-F238E27FC236}">
                <a16:creationId xmlns:a16="http://schemas.microsoft.com/office/drawing/2014/main" id="{0C7E13F2-1524-651F-C9A7-B602377B28FA}"/>
              </a:ext>
            </a:extLst>
          </p:cNvPr>
          <p:cNvSpPr txBox="1"/>
          <p:nvPr/>
        </p:nvSpPr>
        <p:spPr>
          <a:xfrm>
            <a:off x="360683" y="4985071"/>
            <a:ext cx="4913024" cy="192360"/>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Keeps the connection with smooth transitions.</a:t>
            </a:r>
          </a:p>
        </p:txBody>
      </p:sp>
      <p:sp>
        <p:nvSpPr>
          <p:cNvPr id="28" name="TextBox 28">
            <a:extLst>
              <a:ext uri="{FF2B5EF4-FFF2-40B4-BE49-F238E27FC236}">
                <a16:creationId xmlns:a16="http://schemas.microsoft.com/office/drawing/2014/main" id="{132B7D7F-4F34-64A8-2B99-905696B2728C}"/>
              </a:ext>
            </a:extLst>
          </p:cNvPr>
          <p:cNvSpPr txBox="1"/>
          <p:nvPr/>
        </p:nvSpPr>
        <p:spPr>
          <a:xfrm>
            <a:off x="353486" y="4618840"/>
            <a:ext cx="2599428" cy="282065"/>
          </a:xfrm>
          <a:prstGeom prst="rect">
            <a:avLst/>
          </a:prstGeom>
        </p:spPr>
        <p:txBody>
          <a:bodyPr lIns="0" tIns="0" rIns="0" bIns="0" rtlCol="0" anchor="t">
            <a:spAutoFit/>
          </a:bodyPr>
          <a:lstStyle/>
          <a:p>
            <a:pPr>
              <a:lnSpc>
                <a:spcPts val="2399"/>
              </a:lnSpc>
              <a:spcBef>
                <a:spcPct val="0"/>
              </a:spcBef>
            </a:pPr>
            <a:r>
              <a:rPr lang="en-US" sz="1739" spc="170" dirty="0">
                <a:solidFill>
                  <a:srgbClr val="397D5A"/>
                </a:solidFill>
                <a:latin typeface="Open Sauce Bold"/>
              </a:rPr>
              <a:t>02 - Handoff</a:t>
            </a:r>
          </a:p>
        </p:txBody>
      </p:sp>
      <p:sp>
        <p:nvSpPr>
          <p:cNvPr id="29" name="TextBox 29">
            <a:extLst>
              <a:ext uri="{FF2B5EF4-FFF2-40B4-BE49-F238E27FC236}">
                <a16:creationId xmlns:a16="http://schemas.microsoft.com/office/drawing/2014/main" id="{AA962073-7C30-6A0D-CBD5-7A59ACE28082}"/>
              </a:ext>
            </a:extLst>
          </p:cNvPr>
          <p:cNvSpPr txBox="1"/>
          <p:nvPr/>
        </p:nvSpPr>
        <p:spPr>
          <a:xfrm>
            <a:off x="336619" y="6028808"/>
            <a:ext cx="4937088" cy="57708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Use team dynamics to facilitate discussions – know which team member will field questions.  Listen to the audience. Anticipate questions.</a:t>
            </a:r>
          </a:p>
        </p:txBody>
      </p:sp>
      <p:sp>
        <p:nvSpPr>
          <p:cNvPr id="30" name="TextBox 30">
            <a:extLst>
              <a:ext uri="{FF2B5EF4-FFF2-40B4-BE49-F238E27FC236}">
                <a16:creationId xmlns:a16="http://schemas.microsoft.com/office/drawing/2014/main" id="{BA1C9E85-094D-3C00-0BBC-5B3B6C01ACB6}"/>
              </a:ext>
            </a:extLst>
          </p:cNvPr>
          <p:cNvSpPr txBox="1"/>
          <p:nvPr/>
        </p:nvSpPr>
        <p:spPr>
          <a:xfrm>
            <a:off x="300389" y="5668498"/>
            <a:ext cx="4973318"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03- Audience Engagement &amp; Q&amp;A</a:t>
            </a:r>
          </a:p>
        </p:txBody>
      </p:sp>
      <p:sp>
        <p:nvSpPr>
          <p:cNvPr id="32" name="TextBox 32">
            <a:extLst>
              <a:ext uri="{FF2B5EF4-FFF2-40B4-BE49-F238E27FC236}">
                <a16:creationId xmlns:a16="http://schemas.microsoft.com/office/drawing/2014/main" id="{6CF5331D-79BE-382E-843A-461F187D69E6}"/>
              </a:ext>
            </a:extLst>
          </p:cNvPr>
          <p:cNvSpPr txBox="1"/>
          <p:nvPr/>
        </p:nvSpPr>
        <p:spPr>
          <a:xfrm>
            <a:off x="360681" y="7352331"/>
            <a:ext cx="3754117"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05- Avoid annoying habits</a:t>
            </a:r>
          </a:p>
        </p:txBody>
      </p:sp>
      <p:sp>
        <p:nvSpPr>
          <p:cNvPr id="33" name="Freeform 33">
            <a:extLst>
              <a:ext uri="{FF2B5EF4-FFF2-40B4-BE49-F238E27FC236}">
                <a16:creationId xmlns:a16="http://schemas.microsoft.com/office/drawing/2014/main" id="{4167D83B-39E1-AFE5-5242-8105151F9A70}"/>
              </a:ext>
            </a:extLst>
          </p:cNvPr>
          <p:cNvSpPr/>
          <p:nvPr/>
        </p:nvSpPr>
        <p:spPr>
          <a:xfrm rot="-10800000">
            <a:off x="-233683" y="1499983"/>
            <a:ext cx="6558048" cy="1883948"/>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sp>
        <p:nvSpPr>
          <p:cNvPr id="34" name="TextBox 33">
            <a:extLst>
              <a:ext uri="{FF2B5EF4-FFF2-40B4-BE49-F238E27FC236}">
                <a16:creationId xmlns:a16="http://schemas.microsoft.com/office/drawing/2014/main" id="{C5446708-5C7B-4321-B57D-EE41B32271D1}"/>
              </a:ext>
            </a:extLst>
          </p:cNvPr>
          <p:cNvSpPr txBox="1"/>
          <p:nvPr/>
        </p:nvSpPr>
        <p:spPr>
          <a:xfrm>
            <a:off x="0" y="1714500"/>
            <a:ext cx="6019800" cy="584775"/>
          </a:xfrm>
          <a:prstGeom prst="rect">
            <a:avLst/>
          </a:prstGeom>
          <a:noFill/>
        </p:spPr>
        <p:txBody>
          <a:bodyPr wrap="square" rtlCol="0">
            <a:spAutoFit/>
          </a:bodyPr>
          <a:lstStyle/>
          <a:p>
            <a:r>
              <a:rPr lang="en-US" sz="3200" dirty="0">
                <a:solidFill>
                  <a:schemeClr val="bg1"/>
                </a:solidFill>
              </a:rPr>
              <a:t>2. Collaborative Presentation</a:t>
            </a:r>
          </a:p>
        </p:txBody>
      </p:sp>
      <p:sp>
        <p:nvSpPr>
          <p:cNvPr id="2" name="TextBox 32">
            <a:extLst>
              <a:ext uri="{FF2B5EF4-FFF2-40B4-BE49-F238E27FC236}">
                <a16:creationId xmlns:a16="http://schemas.microsoft.com/office/drawing/2014/main" id="{B4352A10-7017-C7D7-DA95-DEFFFDAB19A5}"/>
              </a:ext>
            </a:extLst>
          </p:cNvPr>
          <p:cNvSpPr txBox="1"/>
          <p:nvPr/>
        </p:nvSpPr>
        <p:spPr>
          <a:xfrm>
            <a:off x="360682" y="6765282"/>
            <a:ext cx="3754117"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04- Keep to Schedule</a:t>
            </a:r>
          </a:p>
        </p:txBody>
      </p:sp>
      <p:sp>
        <p:nvSpPr>
          <p:cNvPr id="3" name="TextBox 32">
            <a:extLst>
              <a:ext uri="{FF2B5EF4-FFF2-40B4-BE49-F238E27FC236}">
                <a16:creationId xmlns:a16="http://schemas.microsoft.com/office/drawing/2014/main" id="{B4595F7C-EB48-1BEB-9834-DDA6EE0E3E05}"/>
              </a:ext>
            </a:extLst>
          </p:cNvPr>
          <p:cNvSpPr txBox="1"/>
          <p:nvPr/>
        </p:nvSpPr>
        <p:spPr>
          <a:xfrm>
            <a:off x="336619" y="8290435"/>
            <a:ext cx="4973318"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06- Gather feedback, debrief/reflect</a:t>
            </a:r>
          </a:p>
        </p:txBody>
      </p:sp>
      <p:pic>
        <p:nvPicPr>
          <p:cNvPr id="39" name="Picture 38" descr="Group of people posing for a photo">
            <a:extLst>
              <a:ext uri="{FF2B5EF4-FFF2-40B4-BE49-F238E27FC236}">
                <a16:creationId xmlns:a16="http://schemas.microsoft.com/office/drawing/2014/main" id="{96D801BF-E178-86A2-0057-D46615545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793" y="4106633"/>
            <a:ext cx="7540148" cy="5031768"/>
          </a:xfrm>
          <a:prstGeom prst="rect">
            <a:avLst/>
          </a:prstGeom>
        </p:spPr>
      </p:pic>
      <p:pic>
        <p:nvPicPr>
          <p:cNvPr id="41" name="Picture 40" descr="A group of hands holding each other&#10;&#10;AI-generated content may be incorrect.">
            <a:extLst>
              <a:ext uri="{FF2B5EF4-FFF2-40B4-BE49-F238E27FC236}">
                <a16:creationId xmlns:a16="http://schemas.microsoft.com/office/drawing/2014/main" id="{DD584D07-FAD2-F365-F3EF-9FC6810DD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773" y="2755389"/>
            <a:ext cx="812890" cy="812890"/>
          </a:xfrm>
          <a:prstGeom prst="rect">
            <a:avLst/>
          </a:prstGeom>
        </p:spPr>
      </p:pic>
      <p:pic>
        <p:nvPicPr>
          <p:cNvPr id="43" name="Picture 42" descr="A graphic of hands holding a pencil&#10;&#10;AI-generated content may be incorrect.">
            <a:extLst>
              <a:ext uri="{FF2B5EF4-FFF2-40B4-BE49-F238E27FC236}">
                <a16:creationId xmlns:a16="http://schemas.microsoft.com/office/drawing/2014/main" id="{E38F1588-8617-AC51-5878-2BB65C840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339" y="2591049"/>
            <a:ext cx="812890" cy="897010"/>
          </a:xfrm>
          <a:prstGeom prst="rect">
            <a:avLst/>
          </a:prstGeom>
        </p:spPr>
      </p:pic>
      <p:grpSp>
        <p:nvGrpSpPr>
          <p:cNvPr id="45" name="Group 19">
            <a:extLst>
              <a:ext uri="{FF2B5EF4-FFF2-40B4-BE49-F238E27FC236}">
                <a16:creationId xmlns:a16="http://schemas.microsoft.com/office/drawing/2014/main" id="{071E806E-3057-3CF7-07D2-09A94B7CB681}"/>
              </a:ext>
            </a:extLst>
          </p:cNvPr>
          <p:cNvGrpSpPr/>
          <p:nvPr/>
        </p:nvGrpSpPr>
        <p:grpSpPr>
          <a:xfrm>
            <a:off x="10830819" y="2403087"/>
            <a:ext cx="1290076" cy="1548302"/>
            <a:chOff x="0" y="0"/>
            <a:chExt cx="2656504" cy="3188238"/>
          </a:xfrm>
        </p:grpSpPr>
        <p:sp>
          <p:nvSpPr>
            <p:cNvPr id="46" name="Freeform 20">
              <a:extLst>
                <a:ext uri="{FF2B5EF4-FFF2-40B4-BE49-F238E27FC236}">
                  <a16:creationId xmlns:a16="http://schemas.microsoft.com/office/drawing/2014/main" id="{D00488A7-8FB2-375D-6120-CAC66954280E}"/>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47" name="Group 17">
            <a:extLst>
              <a:ext uri="{FF2B5EF4-FFF2-40B4-BE49-F238E27FC236}">
                <a16:creationId xmlns:a16="http://schemas.microsoft.com/office/drawing/2014/main" id="{B186C70E-70CC-F512-46CE-FDAD0E4E0C0C}"/>
              </a:ext>
            </a:extLst>
          </p:cNvPr>
          <p:cNvGrpSpPr/>
          <p:nvPr/>
        </p:nvGrpSpPr>
        <p:grpSpPr>
          <a:xfrm>
            <a:off x="11333421" y="4019406"/>
            <a:ext cx="285223" cy="272075"/>
            <a:chOff x="0" y="0"/>
            <a:chExt cx="587326" cy="560252"/>
          </a:xfrm>
        </p:grpSpPr>
        <p:sp>
          <p:nvSpPr>
            <p:cNvPr id="48" name="Freeform 18">
              <a:extLst>
                <a:ext uri="{FF2B5EF4-FFF2-40B4-BE49-F238E27FC236}">
                  <a16:creationId xmlns:a16="http://schemas.microsoft.com/office/drawing/2014/main" id="{96FD4BF1-EC31-7D7E-D30B-1828F3FFC1F2}"/>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sp>
        <p:nvSpPr>
          <p:cNvPr id="49" name="Freeform 8">
            <a:extLst>
              <a:ext uri="{FF2B5EF4-FFF2-40B4-BE49-F238E27FC236}">
                <a16:creationId xmlns:a16="http://schemas.microsoft.com/office/drawing/2014/main" id="{387CFAB3-6581-76E7-E812-C2F82490E7EF}"/>
              </a:ext>
            </a:extLst>
          </p:cNvPr>
          <p:cNvSpPr/>
          <p:nvPr/>
        </p:nvSpPr>
        <p:spPr>
          <a:xfrm>
            <a:off x="9746924" y="2590731"/>
            <a:ext cx="687772" cy="825926"/>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350"/>
          </a:p>
        </p:txBody>
      </p:sp>
      <p:grpSp>
        <p:nvGrpSpPr>
          <p:cNvPr id="50" name="Group 19">
            <a:extLst>
              <a:ext uri="{FF2B5EF4-FFF2-40B4-BE49-F238E27FC236}">
                <a16:creationId xmlns:a16="http://schemas.microsoft.com/office/drawing/2014/main" id="{6F2AF3AB-C4A2-ADAF-7C10-64EF1F89F76D}"/>
              </a:ext>
            </a:extLst>
          </p:cNvPr>
          <p:cNvGrpSpPr/>
          <p:nvPr/>
        </p:nvGrpSpPr>
        <p:grpSpPr>
          <a:xfrm>
            <a:off x="12181899" y="2417124"/>
            <a:ext cx="1290076" cy="1548302"/>
            <a:chOff x="0" y="0"/>
            <a:chExt cx="2656504" cy="3188238"/>
          </a:xfrm>
        </p:grpSpPr>
        <p:sp>
          <p:nvSpPr>
            <p:cNvPr id="51" name="Freeform 20">
              <a:extLst>
                <a:ext uri="{FF2B5EF4-FFF2-40B4-BE49-F238E27FC236}">
                  <a16:creationId xmlns:a16="http://schemas.microsoft.com/office/drawing/2014/main" id="{6CEFF73B-6C4D-4DEE-8955-A541C967DC45}"/>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52" name="Group 17">
            <a:extLst>
              <a:ext uri="{FF2B5EF4-FFF2-40B4-BE49-F238E27FC236}">
                <a16:creationId xmlns:a16="http://schemas.microsoft.com/office/drawing/2014/main" id="{AB9EEF1B-6FF7-A47A-01FD-D8974641C040}"/>
              </a:ext>
            </a:extLst>
          </p:cNvPr>
          <p:cNvGrpSpPr/>
          <p:nvPr/>
        </p:nvGrpSpPr>
        <p:grpSpPr>
          <a:xfrm>
            <a:off x="12684501" y="4033443"/>
            <a:ext cx="285223" cy="272075"/>
            <a:chOff x="0" y="0"/>
            <a:chExt cx="587326" cy="560252"/>
          </a:xfrm>
        </p:grpSpPr>
        <p:sp>
          <p:nvSpPr>
            <p:cNvPr id="53" name="Freeform 18">
              <a:extLst>
                <a:ext uri="{FF2B5EF4-FFF2-40B4-BE49-F238E27FC236}">
                  <a16:creationId xmlns:a16="http://schemas.microsoft.com/office/drawing/2014/main" id="{D22DB8A6-F738-2A73-F690-02DD828CCBD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pic>
        <p:nvPicPr>
          <p:cNvPr id="57" name="Picture 56" descr="A blue and red target with an arrow&#10;&#10;AI-generated content may be incorrect.">
            <a:extLst>
              <a:ext uri="{FF2B5EF4-FFF2-40B4-BE49-F238E27FC236}">
                <a16:creationId xmlns:a16="http://schemas.microsoft.com/office/drawing/2014/main" id="{B7B8A0C2-B568-C688-D768-82693A4DE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5482" y="2755389"/>
            <a:ext cx="742950" cy="714375"/>
          </a:xfrm>
          <a:prstGeom prst="rect">
            <a:avLst/>
          </a:prstGeom>
        </p:spPr>
      </p:pic>
      <p:pic>
        <p:nvPicPr>
          <p:cNvPr id="59" name="Picture 58" descr="A black and blue logo&#10;&#10;AI-generated content may be incorrect.">
            <a:extLst>
              <a:ext uri="{FF2B5EF4-FFF2-40B4-BE49-F238E27FC236}">
                <a16:creationId xmlns:a16="http://schemas.microsoft.com/office/drawing/2014/main" id="{A252857A-07AF-FB06-3047-3630A5BEE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5241" y="2792729"/>
            <a:ext cx="812890" cy="635070"/>
          </a:xfrm>
          <a:prstGeom prst="rect">
            <a:avLst/>
          </a:prstGeom>
        </p:spPr>
      </p:pic>
      <p:pic>
        <p:nvPicPr>
          <p:cNvPr id="61" name="Picture 60" descr="A blue square with a black border&#10;&#10;AI-generated content may be incorrect.">
            <a:extLst>
              <a:ext uri="{FF2B5EF4-FFF2-40B4-BE49-F238E27FC236}">
                <a16:creationId xmlns:a16="http://schemas.microsoft.com/office/drawing/2014/main" id="{C8D6CAF0-6E72-FAFD-24C6-A1E013DA93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39648" y="2685892"/>
            <a:ext cx="558862" cy="812890"/>
          </a:xfrm>
          <a:prstGeom prst="rect">
            <a:avLst/>
          </a:prstGeom>
        </p:spPr>
      </p:pic>
      <p:grpSp>
        <p:nvGrpSpPr>
          <p:cNvPr id="4" name="Group 4">
            <a:extLst>
              <a:ext uri="{FF2B5EF4-FFF2-40B4-BE49-F238E27FC236}">
                <a16:creationId xmlns:a16="http://schemas.microsoft.com/office/drawing/2014/main" id="{B2D6A37D-A45E-1FD7-9A38-2FDC44EB4A27}"/>
              </a:ext>
            </a:extLst>
          </p:cNvPr>
          <p:cNvGrpSpPr/>
          <p:nvPr/>
        </p:nvGrpSpPr>
        <p:grpSpPr>
          <a:xfrm>
            <a:off x="5817762" y="4130671"/>
            <a:ext cx="285223" cy="272075"/>
            <a:chOff x="0" y="0"/>
            <a:chExt cx="587326" cy="560252"/>
          </a:xfrm>
        </p:grpSpPr>
        <p:sp>
          <p:nvSpPr>
            <p:cNvPr id="5" name="Freeform 5">
              <a:extLst>
                <a:ext uri="{FF2B5EF4-FFF2-40B4-BE49-F238E27FC236}">
                  <a16:creationId xmlns:a16="http://schemas.microsoft.com/office/drawing/2014/main" id="{284C2545-37B6-1138-7FFF-4439E8B1C9CC}"/>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9" name="Group 9">
            <a:extLst>
              <a:ext uri="{FF2B5EF4-FFF2-40B4-BE49-F238E27FC236}">
                <a16:creationId xmlns:a16="http://schemas.microsoft.com/office/drawing/2014/main" id="{38A69195-64DC-D09A-F197-9C95CA753DA4}"/>
              </a:ext>
            </a:extLst>
          </p:cNvPr>
          <p:cNvGrpSpPr/>
          <p:nvPr/>
        </p:nvGrpSpPr>
        <p:grpSpPr>
          <a:xfrm>
            <a:off x="7233484" y="4080134"/>
            <a:ext cx="285223" cy="272075"/>
            <a:chOff x="0" y="0"/>
            <a:chExt cx="587326" cy="560252"/>
          </a:xfrm>
        </p:grpSpPr>
        <p:sp>
          <p:nvSpPr>
            <p:cNvPr id="10" name="Freeform 10">
              <a:extLst>
                <a:ext uri="{FF2B5EF4-FFF2-40B4-BE49-F238E27FC236}">
                  <a16:creationId xmlns:a16="http://schemas.microsoft.com/office/drawing/2014/main" id="{BE3ED9B9-0F0A-4853-A314-B0DF93309429}"/>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13" name="Group 13">
            <a:extLst>
              <a:ext uri="{FF2B5EF4-FFF2-40B4-BE49-F238E27FC236}">
                <a16:creationId xmlns:a16="http://schemas.microsoft.com/office/drawing/2014/main" id="{B88602D6-D782-1E94-86EA-C3635C96DE14}"/>
              </a:ext>
            </a:extLst>
          </p:cNvPr>
          <p:cNvGrpSpPr/>
          <p:nvPr/>
        </p:nvGrpSpPr>
        <p:grpSpPr>
          <a:xfrm>
            <a:off x="8608087" y="4071049"/>
            <a:ext cx="285223" cy="272075"/>
            <a:chOff x="0" y="0"/>
            <a:chExt cx="587326" cy="560252"/>
          </a:xfrm>
        </p:grpSpPr>
        <p:sp>
          <p:nvSpPr>
            <p:cNvPr id="14" name="Freeform 14">
              <a:extLst>
                <a:ext uri="{FF2B5EF4-FFF2-40B4-BE49-F238E27FC236}">
                  <a16:creationId xmlns:a16="http://schemas.microsoft.com/office/drawing/2014/main" id="{7EA52D6B-2346-0A05-40C3-F1FBBA73A717}"/>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grpSp>
        <p:nvGrpSpPr>
          <p:cNvPr id="17" name="Group 17">
            <a:extLst>
              <a:ext uri="{FF2B5EF4-FFF2-40B4-BE49-F238E27FC236}">
                <a16:creationId xmlns:a16="http://schemas.microsoft.com/office/drawing/2014/main" id="{5BAF9222-F3D2-2CC9-C5CB-2A35359F58F4}"/>
              </a:ext>
            </a:extLst>
          </p:cNvPr>
          <p:cNvGrpSpPr/>
          <p:nvPr/>
        </p:nvGrpSpPr>
        <p:grpSpPr>
          <a:xfrm>
            <a:off x="9974320" y="4053521"/>
            <a:ext cx="285223" cy="272075"/>
            <a:chOff x="0" y="0"/>
            <a:chExt cx="587326" cy="560252"/>
          </a:xfrm>
        </p:grpSpPr>
        <p:sp>
          <p:nvSpPr>
            <p:cNvPr id="18" name="Freeform 18">
              <a:extLst>
                <a:ext uri="{FF2B5EF4-FFF2-40B4-BE49-F238E27FC236}">
                  <a16:creationId xmlns:a16="http://schemas.microsoft.com/office/drawing/2014/main" id="{D1269CC8-7998-7B65-D953-EF2A48274D4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n-US" sz="1350"/>
            </a:p>
          </p:txBody>
        </p:sp>
      </p:grpSp>
      <p:sp>
        <p:nvSpPr>
          <p:cNvPr id="66" name="TextBox 27">
            <a:extLst>
              <a:ext uri="{FF2B5EF4-FFF2-40B4-BE49-F238E27FC236}">
                <a16:creationId xmlns:a16="http://schemas.microsoft.com/office/drawing/2014/main" id="{2CBA84E9-B64C-4457-2C0D-D56D6A894862}"/>
              </a:ext>
            </a:extLst>
          </p:cNvPr>
          <p:cNvSpPr txBox="1"/>
          <p:nvPr/>
        </p:nvSpPr>
        <p:spPr>
          <a:xfrm>
            <a:off x="396913" y="7736994"/>
            <a:ext cx="4913024" cy="38472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Put your phone on “do not disturb” unless it is part of the presentation.</a:t>
            </a:r>
          </a:p>
        </p:txBody>
      </p:sp>
    </p:spTree>
    <p:extLst>
      <p:ext uri="{BB962C8B-B14F-4D97-AF65-F5344CB8AC3E}">
        <p14:creationId xmlns:p14="http://schemas.microsoft.com/office/powerpoint/2010/main" val="281514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C2AD-B3E2-CDB5-8FCC-139821D5B8E4}"/>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3F1EBF8F-134F-0340-A285-DE2FAF6815BB}"/>
              </a:ext>
            </a:extLst>
          </p:cNvPr>
          <p:cNvGrpSpPr/>
          <p:nvPr/>
        </p:nvGrpSpPr>
        <p:grpSpPr>
          <a:xfrm>
            <a:off x="5315160" y="2514352"/>
            <a:ext cx="1290076" cy="1548302"/>
            <a:chOff x="0" y="0"/>
            <a:chExt cx="2656504" cy="3188238"/>
          </a:xfrm>
        </p:grpSpPr>
        <p:sp>
          <p:nvSpPr>
            <p:cNvPr id="7" name="Freeform 7">
              <a:extLst>
                <a:ext uri="{FF2B5EF4-FFF2-40B4-BE49-F238E27FC236}">
                  <a16:creationId xmlns:a16="http://schemas.microsoft.com/office/drawing/2014/main" id="{3D69D16B-77D6-D290-E941-2962BFAFB8AB}"/>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1" name="Group 11">
            <a:extLst>
              <a:ext uri="{FF2B5EF4-FFF2-40B4-BE49-F238E27FC236}">
                <a16:creationId xmlns:a16="http://schemas.microsoft.com/office/drawing/2014/main" id="{305DC52C-D054-7DFD-52E6-2C92C4852E21}"/>
              </a:ext>
            </a:extLst>
          </p:cNvPr>
          <p:cNvGrpSpPr/>
          <p:nvPr/>
        </p:nvGrpSpPr>
        <p:grpSpPr>
          <a:xfrm>
            <a:off x="6730882" y="2463815"/>
            <a:ext cx="1290076" cy="1548302"/>
            <a:chOff x="0" y="0"/>
            <a:chExt cx="2656504" cy="3188238"/>
          </a:xfrm>
        </p:grpSpPr>
        <p:sp>
          <p:nvSpPr>
            <p:cNvPr id="12" name="Freeform 12">
              <a:extLst>
                <a:ext uri="{FF2B5EF4-FFF2-40B4-BE49-F238E27FC236}">
                  <a16:creationId xmlns:a16="http://schemas.microsoft.com/office/drawing/2014/main" id="{A789756B-58C9-5808-50BD-ECC28317E1CA}"/>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5" name="Group 15">
            <a:extLst>
              <a:ext uri="{FF2B5EF4-FFF2-40B4-BE49-F238E27FC236}">
                <a16:creationId xmlns:a16="http://schemas.microsoft.com/office/drawing/2014/main" id="{F900D16C-6FE4-6317-9F98-68A900B856E5}"/>
              </a:ext>
            </a:extLst>
          </p:cNvPr>
          <p:cNvGrpSpPr/>
          <p:nvPr/>
        </p:nvGrpSpPr>
        <p:grpSpPr>
          <a:xfrm>
            <a:off x="8105485" y="2454730"/>
            <a:ext cx="1290076" cy="1548302"/>
            <a:chOff x="0" y="0"/>
            <a:chExt cx="2656504" cy="3188238"/>
          </a:xfrm>
        </p:grpSpPr>
        <p:sp>
          <p:nvSpPr>
            <p:cNvPr id="16" name="Freeform 16">
              <a:extLst>
                <a:ext uri="{FF2B5EF4-FFF2-40B4-BE49-F238E27FC236}">
                  <a16:creationId xmlns:a16="http://schemas.microsoft.com/office/drawing/2014/main" id="{2196EF86-A6E2-9F1E-0E69-6FA953E3DC02}"/>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19" name="Group 19">
            <a:extLst>
              <a:ext uri="{FF2B5EF4-FFF2-40B4-BE49-F238E27FC236}">
                <a16:creationId xmlns:a16="http://schemas.microsoft.com/office/drawing/2014/main" id="{42411CA6-713B-EC59-8F92-3DE6573DBEF7}"/>
              </a:ext>
            </a:extLst>
          </p:cNvPr>
          <p:cNvGrpSpPr/>
          <p:nvPr/>
        </p:nvGrpSpPr>
        <p:grpSpPr>
          <a:xfrm>
            <a:off x="9471718" y="2437202"/>
            <a:ext cx="1290076" cy="1548302"/>
            <a:chOff x="0" y="0"/>
            <a:chExt cx="2656504" cy="3188238"/>
          </a:xfrm>
        </p:grpSpPr>
        <p:sp>
          <p:nvSpPr>
            <p:cNvPr id="20" name="Freeform 20">
              <a:extLst>
                <a:ext uri="{FF2B5EF4-FFF2-40B4-BE49-F238E27FC236}">
                  <a16:creationId xmlns:a16="http://schemas.microsoft.com/office/drawing/2014/main" id="{317A531F-05CD-6F42-4948-833B023F4896}"/>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sp>
        <p:nvSpPr>
          <p:cNvPr id="21" name="Freeform 21">
            <a:extLst>
              <a:ext uri="{FF2B5EF4-FFF2-40B4-BE49-F238E27FC236}">
                <a16:creationId xmlns:a16="http://schemas.microsoft.com/office/drawing/2014/main" id="{EA853305-B531-392D-F85A-FA5B15A58426}"/>
              </a:ext>
            </a:extLst>
          </p:cNvPr>
          <p:cNvSpPr/>
          <p:nvPr/>
        </p:nvSpPr>
        <p:spPr>
          <a:xfrm>
            <a:off x="2909244" y="2590731"/>
            <a:ext cx="730950" cy="741739"/>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sp>
        <p:nvSpPr>
          <p:cNvPr id="24" name="TextBox 24">
            <a:extLst>
              <a:ext uri="{FF2B5EF4-FFF2-40B4-BE49-F238E27FC236}">
                <a16:creationId xmlns:a16="http://schemas.microsoft.com/office/drawing/2014/main" id="{B40669DF-4803-9362-0628-0A1488491AC9}"/>
              </a:ext>
            </a:extLst>
          </p:cNvPr>
          <p:cNvSpPr txBox="1"/>
          <p:nvPr/>
        </p:nvSpPr>
        <p:spPr>
          <a:xfrm>
            <a:off x="0" y="1556348"/>
            <a:ext cx="5928242" cy="1068498"/>
          </a:xfrm>
          <a:prstGeom prst="rect">
            <a:avLst/>
          </a:prstGeom>
        </p:spPr>
        <p:txBody>
          <a:bodyPr wrap="square" lIns="0" tIns="0" rIns="0" bIns="0" rtlCol="0" anchor="t">
            <a:spAutoFit/>
          </a:bodyPr>
          <a:lstStyle/>
          <a:p>
            <a:pPr>
              <a:lnSpc>
                <a:spcPts val="4397"/>
              </a:lnSpc>
              <a:spcBef>
                <a:spcPct val="0"/>
              </a:spcBef>
            </a:pPr>
            <a:r>
              <a:rPr lang="en-US" sz="2400" spc="155" dirty="0">
                <a:solidFill>
                  <a:schemeClr val="bg1"/>
                </a:solidFill>
                <a:latin typeface="Arial Black" panose="020B0A04020102020204" pitchFamily="34" charset="0"/>
              </a:rPr>
              <a:t>Report, Inform, Explain, Announce</a:t>
            </a:r>
          </a:p>
        </p:txBody>
      </p:sp>
      <p:sp>
        <p:nvSpPr>
          <p:cNvPr id="25" name="TextBox 25">
            <a:extLst>
              <a:ext uri="{FF2B5EF4-FFF2-40B4-BE49-F238E27FC236}">
                <a16:creationId xmlns:a16="http://schemas.microsoft.com/office/drawing/2014/main" id="{7E37F53C-0FE3-E6E4-184C-61D44AB5C80A}"/>
              </a:ext>
            </a:extLst>
          </p:cNvPr>
          <p:cNvSpPr txBox="1"/>
          <p:nvPr/>
        </p:nvSpPr>
        <p:spPr>
          <a:xfrm>
            <a:off x="368838" y="4369999"/>
            <a:ext cx="4429058" cy="57708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Know the barriers – the audience needs to trust you. Use ethos, logos, or emotional appeal. Conduct audience research.</a:t>
            </a:r>
          </a:p>
        </p:txBody>
      </p:sp>
      <p:sp>
        <p:nvSpPr>
          <p:cNvPr id="26" name="TextBox 26">
            <a:extLst>
              <a:ext uri="{FF2B5EF4-FFF2-40B4-BE49-F238E27FC236}">
                <a16:creationId xmlns:a16="http://schemas.microsoft.com/office/drawing/2014/main" id="{27F21B15-FDB0-BBD8-124B-09C257C1552E}"/>
              </a:ext>
            </a:extLst>
          </p:cNvPr>
          <p:cNvSpPr txBox="1"/>
          <p:nvPr/>
        </p:nvSpPr>
        <p:spPr>
          <a:xfrm>
            <a:off x="368839" y="3701756"/>
            <a:ext cx="3824003" cy="589841"/>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01 –Know the arguments and your audience</a:t>
            </a:r>
          </a:p>
        </p:txBody>
      </p:sp>
      <p:sp>
        <p:nvSpPr>
          <p:cNvPr id="27" name="TextBox 27">
            <a:extLst>
              <a:ext uri="{FF2B5EF4-FFF2-40B4-BE49-F238E27FC236}">
                <a16:creationId xmlns:a16="http://schemas.microsoft.com/office/drawing/2014/main" id="{3CE57E8F-BBA1-3BBE-A6EB-665090BB713E}"/>
              </a:ext>
            </a:extLst>
          </p:cNvPr>
          <p:cNvSpPr txBox="1"/>
          <p:nvPr/>
        </p:nvSpPr>
        <p:spPr>
          <a:xfrm>
            <a:off x="360683" y="5274097"/>
            <a:ext cx="4913024" cy="38472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Anecdote, a surprising fact, a compelling question</a:t>
            </a:r>
          </a:p>
        </p:txBody>
      </p:sp>
      <p:sp>
        <p:nvSpPr>
          <p:cNvPr id="28" name="TextBox 28">
            <a:extLst>
              <a:ext uri="{FF2B5EF4-FFF2-40B4-BE49-F238E27FC236}">
                <a16:creationId xmlns:a16="http://schemas.microsoft.com/office/drawing/2014/main" id="{95803570-92C7-ADE2-BB78-E1888E8943F1}"/>
              </a:ext>
            </a:extLst>
          </p:cNvPr>
          <p:cNvSpPr txBox="1"/>
          <p:nvPr/>
        </p:nvSpPr>
        <p:spPr>
          <a:xfrm>
            <a:off x="336619" y="4956551"/>
            <a:ext cx="4489352"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02 – Attention Grabbing opening</a:t>
            </a:r>
          </a:p>
        </p:txBody>
      </p:sp>
      <p:sp>
        <p:nvSpPr>
          <p:cNvPr id="29" name="TextBox 29">
            <a:extLst>
              <a:ext uri="{FF2B5EF4-FFF2-40B4-BE49-F238E27FC236}">
                <a16:creationId xmlns:a16="http://schemas.microsoft.com/office/drawing/2014/main" id="{B185BE93-A461-72E8-60D8-B186C42B1128}"/>
              </a:ext>
            </a:extLst>
          </p:cNvPr>
          <p:cNvSpPr txBox="1"/>
          <p:nvPr/>
        </p:nvSpPr>
        <p:spPr>
          <a:xfrm>
            <a:off x="368838" y="6377284"/>
            <a:ext cx="4937088" cy="38472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Craft a narrative that draws and resonates on a deeper level – connect.</a:t>
            </a:r>
          </a:p>
        </p:txBody>
      </p:sp>
      <p:sp>
        <p:nvSpPr>
          <p:cNvPr id="30" name="TextBox 30">
            <a:extLst>
              <a:ext uri="{FF2B5EF4-FFF2-40B4-BE49-F238E27FC236}">
                <a16:creationId xmlns:a16="http://schemas.microsoft.com/office/drawing/2014/main" id="{20C2A99C-FDFF-3F74-2A50-D24DE73CCD1A}"/>
              </a:ext>
            </a:extLst>
          </p:cNvPr>
          <p:cNvSpPr txBox="1"/>
          <p:nvPr/>
        </p:nvSpPr>
        <p:spPr>
          <a:xfrm>
            <a:off x="368838" y="5700736"/>
            <a:ext cx="5312175" cy="589841"/>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03- Tell a compelling story with a call to action.</a:t>
            </a:r>
          </a:p>
        </p:txBody>
      </p:sp>
      <p:sp>
        <p:nvSpPr>
          <p:cNvPr id="32" name="TextBox 32">
            <a:extLst>
              <a:ext uri="{FF2B5EF4-FFF2-40B4-BE49-F238E27FC236}">
                <a16:creationId xmlns:a16="http://schemas.microsoft.com/office/drawing/2014/main" id="{AF053371-DF83-7993-C1C5-F24E16417488}"/>
              </a:ext>
            </a:extLst>
          </p:cNvPr>
          <p:cNvSpPr txBox="1"/>
          <p:nvPr/>
        </p:nvSpPr>
        <p:spPr>
          <a:xfrm>
            <a:off x="352729" y="7370742"/>
            <a:ext cx="4457132"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05- Get the audience involved</a:t>
            </a:r>
          </a:p>
        </p:txBody>
      </p:sp>
      <p:sp>
        <p:nvSpPr>
          <p:cNvPr id="33" name="Freeform 33">
            <a:extLst>
              <a:ext uri="{FF2B5EF4-FFF2-40B4-BE49-F238E27FC236}">
                <a16:creationId xmlns:a16="http://schemas.microsoft.com/office/drawing/2014/main" id="{453649DC-0AF1-D3AB-87D7-3269624C3DC0}"/>
              </a:ext>
            </a:extLst>
          </p:cNvPr>
          <p:cNvSpPr/>
          <p:nvPr/>
        </p:nvSpPr>
        <p:spPr>
          <a:xfrm rot="-10800000">
            <a:off x="-233683" y="1499983"/>
            <a:ext cx="6558048" cy="1883948"/>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a:p>
        </p:txBody>
      </p:sp>
      <p:sp>
        <p:nvSpPr>
          <p:cNvPr id="34" name="TextBox 33">
            <a:extLst>
              <a:ext uri="{FF2B5EF4-FFF2-40B4-BE49-F238E27FC236}">
                <a16:creationId xmlns:a16="http://schemas.microsoft.com/office/drawing/2014/main" id="{1CB2161E-CE0E-1E20-E786-B1AF582E940B}"/>
              </a:ext>
            </a:extLst>
          </p:cNvPr>
          <p:cNvSpPr txBox="1"/>
          <p:nvPr/>
        </p:nvSpPr>
        <p:spPr>
          <a:xfrm>
            <a:off x="0" y="1714500"/>
            <a:ext cx="6019800" cy="584775"/>
          </a:xfrm>
          <a:prstGeom prst="rect">
            <a:avLst/>
          </a:prstGeom>
          <a:noFill/>
        </p:spPr>
        <p:txBody>
          <a:bodyPr wrap="square" rtlCol="0">
            <a:spAutoFit/>
          </a:bodyPr>
          <a:lstStyle/>
          <a:p>
            <a:r>
              <a:rPr lang="en-US" sz="3200" dirty="0">
                <a:solidFill>
                  <a:schemeClr val="bg1"/>
                </a:solidFill>
              </a:rPr>
              <a:t>2. Persuade, Inspire, Sell</a:t>
            </a:r>
          </a:p>
        </p:txBody>
      </p:sp>
      <p:sp>
        <p:nvSpPr>
          <p:cNvPr id="2" name="TextBox 32">
            <a:extLst>
              <a:ext uri="{FF2B5EF4-FFF2-40B4-BE49-F238E27FC236}">
                <a16:creationId xmlns:a16="http://schemas.microsoft.com/office/drawing/2014/main" id="{73BAEB13-C96C-1974-4D3E-A443467B23AB}"/>
              </a:ext>
            </a:extLst>
          </p:cNvPr>
          <p:cNvSpPr txBox="1"/>
          <p:nvPr/>
        </p:nvSpPr>
        <p:spPr>
          <a:xfrm>
            <a:off x="360683" y="6879521"/>
            <a:ext cx="4457132" cy="282065"/>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04- Provide an ‘AH-HAH” moment</a:t>
            </a:r>
          </a:p>
        </p:txBody>
      </p:sp>
      <p:sp>
        <p:nvSpPr>
          <p:cNvPr id="3" name="TextBox 32">
            <a:extLst>
              <a:ext uri="{FF2B5EF4-FFF2-40B4-BE49-F238E27FC236}">
                <a16:creationId xmlns:a16="http://schemas.microsoft.com/office/drawing/2014/main" id="{E316AF95-FDEA-42F2-9BD4-8906784D3C43}"/>
              </a:ext>
            </a:extLst>
          </p:cNvPr>
          <p:cNvSpPr txBox="1"/>
          <p:nvPr/>
        </p:nvSpPr>
        <p:spPr>
          <a:xfrm>
            <a:off x="336619" y="8364545"/>
            <a:ext cx="4913024" cy="589841"/>
          </a:xfrm>
          <a:prstGeom prst="rect">
            <a:avLst/>
          </a:prstGeom>
        </p:spPr>
        <p:txBody>
          <a:bodyPr wrap="square" lIns="0" tIns="0" rIns="0" bIns="0" rtlCol="0" anchor="t">
            <a:spAutoFit/>
          </a:bodyPr>
          <a:lstStyle/>
          <a:p>
            <a:pPr>
              <a:lnSpc>
                <a:spcPts val="2399"/>
              </a:lnSpc>
              <a:spcBef>
                <a:spcPct val="0"/>
              </a:spcBef>
            </a:pPr>
            <a:r>
              <a:rPr lang="en-US" sz="1739" spc="170" dirty="0">
                <a:solidFill>
                  <a:srgbClr val="397D5A"/>
                </a:solidFill>
                <a:latin typeface="Open Sauce Bold"/>
              </a:rPr>
              <a:t>06- Be credible and maintain engaging delivery.</a:t>
            </a:r>
          </a:p>
        </p:txBody>
      </p:sp>
      <p:grpSp>
        <p:nvGrpSpPr>
          <p:cNvPr id="45" name="Group 19">
            <a:extLst>
              <a:ext uri="{FF2B5EF4-FFF2-40B4-BE49-F238E27FC236}">
                <a16:creationId xmlns:a16="http://schemas.microsoft.com/office/drawing/2014/main" id="{D5DCBB1B-6EB3-3CEC-564C-38F1B822F911}"/>
              </a:ext>
            </a:extLst>
          </p:cNvPr>
          <p:cNvGrpSpPr/>
          <p:nvPr/>
        </p:nvGrpSpPr>
        <p:grpSpPr>
          <a:xfrm>
            <a:off x="10830819" y="2403087"/>
            <a:ext cx="1290076" cy="1548302"/>
            <a:chOff x="0" y="0"/>
            <a:chExt cx="2656504" cy="3188238"/>
          </a:xfrm>
        </p:grpSpPr>
        <p:sp>
          <p:nvSpPr>
            <p:cNvPr id="46" name="Freeform 20">
              <a:extLst>
                <a:ext uri="{FF2B5EF4-FFF2-40B4-BE49-F238E27FC236}">
                  <a16:creationId xmlns:a16="http://schemas.microsoft.com/office/drawing/2014/main" id="{CBB8FCEB-A310-79FA-B8CD-A630EE09919A}"/>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grpSp>
        <p:nvGrpSpPr>
          <p:cNvPr id="50" name="Group 19">
            <a:extLst>
              <a:ext uri="{FF2B5EF4-FFF2-40B4-BE49-F238E27FC236}">
                <a16:creationId xmlns:a16="http://schemas.microsoft.com/office/drawing/2014/main" id="{9D8CCB64-4758-D12F-7194-4E79F73BC5FB}"/>
              </a:ext>
            </a:extLst>
          </p:cNvPr>
          <p:cNvGrpSpPr/>
          <p:nvPr/>
        </p:nvGrpSpPr>
        <p:grpSpPr>
          <a:xfrm>
            <a:off x="12181899" y="2417124"/>
            <a:ext cx="1290076" cy="1548302"/>
            <a:chOff x="0" y="0"/>
            <a:chExt cx="2656504" cy="3188238"/>
          </a:xfrm>
        </p:grpSpPr>
        <p:sp>
          <p:nvSpPr>
            <p:cNvPr id="51" name="Freeform 20">
              <a:extLst>
                <a:ext uri="{FF2B5EF4-FFF2-40B4-BE49-F238E27FC236}">
                  <a16:creationId xmlns:a16="http://schemas.microsoft.com/office/drawing/2014/main" id="{C22C38A8-B423-F944-A444-01878D922062}"/>
                </a:ext>
              </a:extLst>
            </p:cNvPr>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350"/>
            </a:p>
          </p:txBody>
        </p:sp>
      </p:grpSp>
      <p:sp>
        <p:nvSpPr>
          <p:cNvPr id="66" name="TextBox 27">
            <a:extLst>
              <a:ext uri="{FF2B5EF4-FFF2-40B4-BE49-F238E27FC236}">
                <a16:creationId xmlns:a16="http://schemas.microsoft.com/office/drawing/2014/main" id="{BB4B5EC8-3406-329B-97AF-E8008E9B8D18}"/>
              </a:ext>
            </a:extLst>
          </p:cNvPr>
          <p:cNvSpPr txBox="1"/>
          <p:nvPr/>
        </p:nvSpPr>
        <p:spPr>
          <a:xfrm>
            <a:off x="368838" y="7843800"/>
            <a:ext cx="4913024" cy="384721"/>
          </a:xfrm>
          <a:prstGeom prst="rect">
            <a:avLst/>
          </a:prstGeom>
        </p:spPr>
        <p:txBody>
          <a:bodyPr wrap="square" lIns="0" tIns="0" rIns="0" bIns="0" rtlCol="0" anchor="t">
            <a:spAutoFit/>
          </a:bodyPr>
          <a:lstStyle/>
          <a:p>
            <a:pPr>
              <a:lnSpc>
                <a:spcPts val="1541"/>
              </a:lnSpc>
              <a:spcBef>
                <a:spcPct val="0"/>
              </a:spcBef>
            </a:pPr>
            <a:r>
              <a:rPr lang="en-US" sz="1400" spc="109" dirty="0">
                <a:solidFill>
                  <a:srgbClr val="231F20"/>
                </a:solidFill>
                <a:latin typeface="Open Sauce"/>
              </a:rPr>
              <a:t>Polling app creates a word cloud.  Audience uses their phone.</a:t>
            </a:r>
          </a:p>
        </p:txBody>
      </p:sp>
      <p:sp>
        <p:nvSpPr>
          <p:cNvPr id="8" name="TextBox 32">
            <a:extLst>
              <a:ext uri="{FF2B5EF4-FFF2-40B4-BE49-F238E27FC236}">
                <a16:creationId xmlns:a16="http://schemas.microsoft.com/office/drawing/2014/main" id="{8C8E5134-7235-984B-5F49-5A480CB24668}"/>
              </a:ext>
            </a:extLst>
          </p:cNvPr>
          <p:cNvSpPr txBox="1"/>
          <p:nvPr/>
        </p:nvSpPr>
        <p:spPr>
          <a:xfrm>
            <a:off x="272315" y="9384059"/>
            <a:ext cx="4973318" cy="282065"/>
          </a:xfrm>
          <a:prstGeom prst="rect">
            <a:avLst/>
          </a:prstGeom>
        </p:spPr>
        <p:txBody>
          <a:bodyPr wrap="square" lIns="0" tIns="0" rIns="0" bIns="0" rtlCol="0" anchor="t">
            <a:spAutoFit/>
          </a:bodyPr>
          <a:lstStyle/>
          <a:p>
            <a:pPr>
              <a:lnSpc>
                <a:spcPts val="2399"/>
              </a:lnSpc>
              <a:spcBef>
                <a:spcPct val="0"/>
              </a:spcBef>
            </a:pPr>
            <a:r>
              <a:rPr lang="en-US" sz="1739" i="1" spc="170" dirty="0">
                <a:solidFill>
                  <a:srgbClr val="397D5A"/>
                </a:solidFill>
                <a:latin typeface="Open Sauce Bold"/>
              </a:rPr>
              <a:t>Practice, practice, practice</a:t>
            </a:r>
          </a:p>
        </p:txBody>
      </p:sp>
      <p:pic>
        <p:nvPicPr>
          <p:cNvPr id="23" name="Graphic 22" descr="Lightbulb and gear with solid fill">
            <a:extLst>
              <a:ext uri="{FF2B5EF4-FFF2-40B4-BE49-F238E27FC236}">
                <a16:creationId xmlns:a16="http://schemas.microsoft.com/office/drawing/2014/main" id="{F8EA53A5-AAEC-8027-72CB-CC0EA0E450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6507" y="2587459"/>
            <a:ext cx="914400" cy="914400"/>
          </a:xfrm>
          <a:prstGeom prst="rect">
            <a:avLst/>
          </a:prstGeom>
        </p:spPr>
      </p:pic>
      <p:pic>
        <p:nvPicPr>
          <p:cNvPr id="35" name="Graphic 34" descr="Megaphone1 with solid fill">
            <a:extLst>
              <a:ext uri="{FF2B5EF4-FFF2-40B4-BE49-F238E27FC236}">
                <a16:creationId xmlns:a16="http://schemas.microsoft.com/office/drawing/2014/main" id="{AC16CC80-BE30-568A-0506-4769C45E6F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159" y="2563589"/>
            <a:ext cx="914400" cy="914400"/>
          </a:xfrm>
          <a:prstGeom prst="rect">
            <a:avLst/>
          </a:prstGeom>
        </p:spPr>
      </p:pic>
      <p:pic>
        <p:nvPicPr>
          <p:cNvPr id="37" name="Graphic 36" descr="Clapper board with solid fill">
            <a:extLst>
              <a:ext uri="{FF2B5EF4-FFF2-40B4-BE49-F238E27FC236}">
                <a16:creationId xmlns:a16="http://schemas.microsoft.com/office/drawing/2014/main" id="{8ED99230-7F3C-3D09-4A97-54B928092F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77211" y="2623759"/>
            <a:ext cx="914400" cy="914400"/>
          </a:xfrm>
          <a:prstGeom prst="rect">
            <a:avLst/>
          </a:prstGeom>
        </p:spPr>
      </p:pic>
      <p:pic>
        <p:nvPicPr>
          <p:cNvPr id="42" name="Graphic 41" descr="Battery charging with solid fill">
            <a:extLst>
              <a:ext uri="{FF2B5EF4-FFF2-40B4-BE49-F238E27FC236}">
                <a16:creationId xmlns:a16="http://schemas.microsoft.com/office/drawing/2014/main" id="{49388712-9BDA-F289-6393-99BF623E26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34195" y="2650519"/>
            <a:ext cx="914400" cy="914400"/>
          </a:xfrm>
          <a:prstGeom prst="rect">
            <a:avLst/>
          </a:prstGeom>
        </p:spPr>
      </p:pic>
      <p:pic>
        <p:nvPicPr>
          <p:cNvPr id="56" name="Picture 55">
            <a:extLst>
              <a:ext uri="{FF2B5EF4-FFF2-40B4-BE49-F238E27FC236}">
                <a16:creationId xmlns:a16="http://schemas.microsoft.com/office/drawing/2014/main" id="{C29D94BF-4569-BB03-20E0-4D5BFAB516B8}"/>
              </a:ext>
            </a:extLst>
          </p:cNvPr>
          <p:cNvPicPr>
            <a:picLocks noChangeAspect="1"/>
          </p:cNvPicPr>
          <p:nvPr/>
        </p:nvPicPr>
        <p:blipFill>
          <a:blip r:embed="rId14"/>
          <a:stretch>
            <a:fillRect/>
          </a:stretch>
        </p:blipFill>
        <p:spPr>
          <a:xfrm>
            <a:off x="11044079" y="2820360"/>
            <a:ext cx="829129" cy="512109"/>
          </a:xfrm>
          <a:prstGeom prst="rect">
            <a:avLst/>
          </a:prstGeom>
        </p:spPr>
      </p:pic>
      <p:pic>
        <p:nvPicPr>
          <p:cNvPr id="63" name="Graphic 62" descr="Target Audience with solid fill">
            <a:extLst>
              <a:ext uri="{FF2B5EF4-FFF2-40B4-BE49-F238E27FC236}">
                <a16:creationId xmlns:a16="http://schemas.microsoft.com/office/drawing/2014/main" id="{3D257C55-ABCC-41C6-5F54-AD56352759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57409" y="2661339"/>
            <a:ext cx="914400" cy="914400"/>
          </a:xfrm>
          <a:prstGeom prst="rect">
            <a:avLst/>
          </a:prstGeom>
        </p:spPr>
      </p:pic>
      <p:pic>
        <p:nvPicPr>
          <p:cNvPr id="65" name="Picture 64" descr="Person giving presentation">
            <a:extLst>
              <a:ext uri="{FF2B5EF4-FFF2-40B4-BE49-F238E27FC236}">
                <a16:creationId xmlns:a16="http://schemas.microsoft.com/office/drawing/2014/main" id="{E0564E8E-D680-9587-41D9-0EAC9448BC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7130" y="4012102"/>
            <a:ext cx="7429176" cy="4955583"/>
          </a:xfrm>
          <a:prstGeom prst="rect">
            <a:avLst/>
          </a:prstGeom>
        </p:spPr>
      </p:pic>
      <p:grpSp>
        <p:nvGrpSpPr>
          <p:cNvPr id="13" name="Group 13">
            <a:extLst>
              <a:ext uri="{FF2B5EF4-FFF2-40B4-BE49-F238E27FC236}">
                <a16:creationId xmlns:a16="http://schemas.microsoft.com/office/drawing/2014/main" id="{105BC9B3-4CE2-37C8-BE03-00459C3E0C2A}"/>
              </a:ext>
            </a:extLst>
          </p:cNvPr>
          <p:cNvGrpSpPr/>
          <p:nvPr/>
        </p:nvGrpSpPr>
        <p:grpSpPr>
          <a:xfrm>
            <a:off x="8608087" y="4071049"/>
            <a:ext cx="285223" cy="272075"/>
            <a:chOff x="0" y="0"/>
            <a:chExt cx="587326" cy="560252"/>
          </a:xfrm>
          <a:solidFill>
            <a:schemeClr val="bg1"/>
          </a:solidFill>
        </p:grpSpPr>
        <p:sp>
          <p:nvSpPr>
            <p:cNvPr id="14" name="Freeform 14">
              <a:extLst>
                <a:ext uri="{FF2B5EF4-FFF2-40B4-BE49-F238E27FC236}">
                  <a16:creationId xmlns:a16="http://schemas.microsoft.com/office/drawing/2014/main" id="{259ECCAC-4F01-6CD6-3993-ABD98173FAA4}"/>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grpSp>
        <p:nvGrpSpPr>
          <p:cNvPr id="17" name="Group 17">
            <a:extLst>
              <a:ext uri="{FF2B5EF4-FFF2-40B4-BE49-F238E27FC236}">
                <a16:creationId xmlns:a16="http://schemas.microsoft.com/office/drawing/2014/main" id="{A4495EA4-7650-3C88-82BD-84ED686D23F4}"/>
              </a:ext>
            </a:extLst>
          </p:cNvPr>
          <p:cNvGrpSpPr/>
          <p:nvPr/>
        </p:nvGrpSpPr>
        <p:grpSpPr>
          <a:xfrm>
            <a:off x="9974320" y="4053521"/>
            <a:ext cx="285223" cy="272075"/>
            <a:chOff x="0" y="0"/>
            <a:chExt cx="587326" cy="560252"/>
          </a:xfrm>
          <a:solidFill>
            <a:schemeClr val="bg1"/>
          </a:solidFill>
        </p:grpSpPr>
        <p:sp>
          <p:nvSpPr>
            <p:cNvPr id="18" name="Freeform 18">
              <a:extLst>
                <a:ext uri="{FF2B5EF4-FFF2-40B4-BE49-F238E27FC236}">
                  <a16:creationId xmlns:a16="http://schemas.microsoft.com/office/drawing/2014/main" id="{0EA3879E-EBA1-6E04-C8A7-D67618AF478A}"/>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grpSp>
        <p:nvGrpSpPr>
          <p:cNvPr id="47" name="Group 17">
            <a:extLst>
              <a:ext uri="{FF2B5EF4-FFF2-40B4-BE49-F238E27FC236}">
                <a16:creationId xmlns:a16="http://schemas.microsoft.com/office/drawing/2014/main" id="{0D3C06AA-D9AF-1F56-F4AE-8D3AF76B1991}"/>
              </a:ext>
            </a:extLst>
          </p:cNvPr>
          <p:cNvGrpSpPr/>
          <p:nvPr/>
        </p:nvGrpSpPr>
        <p:grpSpPr>
          <a:xfrm>
            <a:off x="11333421" y="4019406"/>
            <a:ext cx="285223" cy="272075"/>
            <a:chOff x="0" y="0"/>
            <a:chExt cx="587326" cy="560252"/>
          </a:xfrm>
          <a:solidFill>
            <a:schemeClr val="bg1"/>
          </a:solidFill>
        </p:grpSpPr>
        <p:sp>
          <p:nvSpPr>
            <p:cNvPr id="48" name="Freeform 18">
              <a:extLst>
                <a:ext uri="{FF2B5EF4-FFF2-40B4-BE49-F238E27FC236}">
                  <a16:creationId xmlns:a16="http://schemas.microsoft.com/office/drawing/2014/main" id="{D92508B9-5DEE-37ED-7524-20A81A628573}"/>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grpSp>
        <p:nvGrpSpPr>
          <p:cNvPr id="52" name="Group 17">
            <a:extLst>
              <a:ext uri="{FF2B5EF4-FFF2-40B4-BE49-F238E27FC236}">
                <a16:creationId xmlns:a16="http://schemas.microsoft.com/office/drawing/2014/main" id="{421DA1C5-C9BD-623A-DC85-EB5998D73C7C}"/>
              </a:ext>
            </a:extLst>
          </p:cNvPr>
          <p:cNvGrpSpPr/>
          <p:nvPr/>
        </p:nvGrpSpPr>
        <p:grpSpPr>
          <a:xfrm>
            <a:off x="12684501" y="4033443"/>
            <a:ext cx="285223" cy="272075"/>
            <a:chOff x="0" y="0"/>
            <a:chExt cx="587326" cy="560252"/>
          </a:xfrm>
          <a:solidFill>
            <a:schemeClr val="bg1"/>
          </a:solidFill>
        </p:grpSpPr>
        <p:sp>
          <p:nvSpPr>
            <p:cNvPr id="53" name="Freeform 18">
              <a:extLst>
                <a:ext uri="{FF2B5EF4-FFF2-40B4-BE49-F238E27FC236}">
                  <a16:creationId xmlns:a16="http://schemas.microsoft.com/office/drawing/2014/main" id="{4F83FD45-3F14-2588-D3C7-34DE107CB0A0}"/>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grpSp>
        <p:nvGrpSpPr>
          <p:cNvPr id="9" name="Group 9">
            <a:extLst>
              <a:ext uri="{FF2B5EF4-FFF2-40B4-BE49-F238E27FC236}">
                <a16:creationId xmlns:a16="http://schemas.microsoft.com/office/drawing/2014/main" id="{821FF249-260A-8481-1C7A-3D7C7FF72D98}"/>
              </a:ext>
            </a:extLst>
          </p:cNvPr>
          <p:cNvGrpSpPr/>
          <p:nvPr/>
        </p:nvGrpSpPr>
        <p:grpSpPr>
          <a:xfrm>
            <a:off x="7233484" y="4080134"/>
            <a:ext cx="285223" cy="272075"/>
            <a:chOff x="0" y="0"/>
            <a:chExt cx="587326" cy="560252"/>
          </a:xfrm>
          <a:solidFill>
            <a:schemeClr val="bg1"/>
          </a:solidFill>
        </p:grpSpPr>
        <p:sp>
          <p:nvSpPr>
            <p:cNvPr id="10" name="Freeform 10">
              <a:extLst>
                <a:ext uri="{FF2B5EF4-FFF2-40B4-BE49-F238E27FC236}">
                  <a16:creationId xmlns:a16="http://schemas.microsoft.com/office/drawing/2014/main" id="{8BB421E8-7BC7-261D-15EA-46D2D64080A4}"/>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grpSp>
        <p:nvGrpSpPr>
          <p:cNvPr id="4" name="Group 4">
            <a:extLst>
              <a:ext uri="{FF2B5EF4-FFF2-40B4-BE49-F238E27FC236}">
                <a16:creationId xmlns:a16="http://schemas.microsoft.com/office/drawing/2014/main" id="{362CABFA-EE25-F04F-A449-D534CD4E8BF8}"/>
              </a:ext>
            </a:extLst>
          </p:cNvPr>
          <p:cNvGrpSpPr/>
          <p:nvPr/>
        </p:nvGrpSpPr>
        <p:grpSpPr>
          <a:xfrm>
            <a:off x="5817762" y="4130671"/>
            <a:ext cx="285223" cy="272075"/>
            <a:chOff x="0" y="0"/>
            <a:chExt cx="587326" cy="560252"/>
          </a:xfrm>
          <a:solidFill>
            <a:schemeClr val="bg1"/>
          </a:solidFill>
        </p:grpSpPr>
        <p:sp>
          <p:nvSpPr>
            <p:cNvPr id="5" name="Freeform 5">
              <a:extLst>
                <a:ext uri="{FF2B5EF4-FFF2-40B4-BE49-F238E27FC236}">
                  <a16:creationId xmlns:a16="http://schemas.microsoft.com/office/drawing/2014/main" id="{C3608EBD-9D2C-5D10-59DE-1ED626AE671A}"/>
                </a:ext>
              </a:extLst>
            </p:cNvPr>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grpFill/>
          </p:spPr>
          <p:txBody>
            <a:bodyPr/>
            <a:lstStyle/>
            <a:p>
              <a:endParaRPr lang="en-US" sz="1350"/>
            </a:p>
          </p:txBody>
        </p:sp>
      </p:grpSp>
    </p:spTree>
    <p:extLst>
      <p:ext uri="{BB962C8B-B14F-4D97-AF65-F5344CB8AC3E}">
        <p14:creationId xmlns:p14="http://schemas.microsoft.com/office/powerpoint/2010/main" val="1231942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12984</TotalTime>
  <Words>2950</Words>
  <Application>Microsoft Office PowerPoint</Application>
  <PresentationFormat>Custom</PresentationFormat>
  <Paragraphs>252</Paragraphs>
  <Slides>24</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 Black</vt:lpstr>
      <vt:lpstr>Calibri</vt:lpstr>
      <vt:lpstr>Open Sauce</vt:lpstr>
      <vt:lpstr>Open Sauce Bold</vt:lpstr>
      <vt:lpstr>Garamond</vt:lpstr>
      <vt:lpstr>Montserrat Light Bold</vt:lpstr>
      <vt:lpstr>Aptos</vt:lpstr>
      <vt:lpstr>Montserrat Light</vt:lpstr>
      <vt:lpstr>Codec Pro ExtraBold Italics</vt:lpstr>
      <vt:lpstr>Codec Pro ExtraBold</vt:lpstr>
      <vt:lpstr>Arial</vt:lpstr>
      <vt:lpstr>Open Sauce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Jennie Mitchell</dc:creator>
  <cp:lastModifiedBy>Jennie Mitchell</cp:lastModifiedBy>
  <cp:revision>8</cp:revision>
  <dcterms:created xsi:type="dcterms:W3CDTF">2006-08-16T00:00:00Z</dcterms:created>
  <dcterms:modified xsi:type="dcterms:W3CDTF">2025-06-18T17:56:18Z</dcterms:modified>
  <dc:identifier>DAF6FTwx1oU</dc:identifier>
</cp:coreProperties>
</file>