
<file path=[Content_Types].xml><?xml version="1.0" encoding="utf-8"?>
<Types xmlns="http://schemas.openxmlformats.org/package/2006/content-types">
  <Default Extension="1" ContentType="image/jpeg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6" r:id="rId12"/>
    <p:sldId id="288" r:id="rId13"/>
    <p:sldId id="289" r:id="rId14"/>
    <p:sldId id="261" r:id="rId15"/>
    <p:sldId id="262" r:id="rId16"/>
    <p:sldId id="268" r:id="rId17"/>
  </p:sldIdLst>
  <p:sldSz cx="13716000" cy="10287000"/>
  <p:notesSz cx="6858000" cy="9144000"/>
  <p:embeddedFontLst>
    <p:embeddedFont>
      <p:font typeface="Arabic Typesetting" panose="020F0502020204030204" pitchFamily="66" charset="-78"/>
      <p:regular r:id="rId19"/>
    </p:embeddedFont>
    <p:embeddedFont>
      <p:font typeface="Arial Black" panose="020B0A04020102020204" pitchFamily="34" charset="0"/>
      <p:bold r:id="rId20"/>
    </p:embeddedFont>
    <p:embeddedFont>
      <p:font typeface="Codec Pro ExtraBold" panose="020B0604020202020204" charset="0"/>
      <p:regular r:id="rId21"/>
    </p:embeddedFont>
    <p:embeddedFont>
      <p:font typeface="Lora" panose="020F0502020204030204" pitchFamily="2" charset="0"/>
      <p:regular r:id="rId22"/>
      <p:bold r:id="rId23"/>
      <p:italic r:id="rId24"/>
      <p:boldItalic r:id="rId25"/>
    </p:embeddedFont>
    <p:embeddedFont>
      <p:font typeface="Montserrat Light" panose="00000400000000000000" pitchFamily="2" charset="0"/>
      <p:regular r:id="rId26"/>
      <p:italic r:id="rId27"/>
    </p:embeddedFont>
    <p:embeddedFont>
      <p:font typeface="Montserrat Light Bold" panose="020B0604020202020204" charset="0"/>
      <p:regular r:id="rId28"/>
    </p:embeddedFont>
    <p:embeddedFont>
      <p:font typeface="Open Sauce" panose="020B0604020202020204" charset="0"/>
      <p:regular r:id="rId29"/>
    </p:embeddedFont>
    <p:embeddedFont>
      <p:font typeface="Open Sauce Bold" panose="020B0604020202020204" charset="0"/>
      <p:regular r:id="rId30"/>
    </p:embeddedFont>
    <p:embeddedFont>
      <p:font typeface="Open Sauce Italics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739"/>
    <a:srgbClr val="FDFBFB"/>
    <a:srgbClr val="397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2556" y="102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F1FB3-DD44-4CC2-B134-39B7BDA60A65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7158C-5970-4AF7-8322-3034B49E9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chinerysafety101.com/2017/02/14/2017-travel-policy/" TargetMode="External"/><Relationship Id="rId5" Type="http://schemas.openxmlformats.org/officeDocument/2006/relationships/image" Target="../media/image36.jp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www.auroraconsult.com/working-collaboratively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Relationship Id="rId9" Type="http://schemas.openxmlformats.org/officeDocument/2006/relationships/image" Target="../media/image5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orkinprogress.oowsection.org/2015/06/11/diversity-training-or-gender-stereotyping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adinaamironesei.blogspot.com/2014/12/un-test-de-autocunoastere-inedit-bonus-film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12" Type="http://schemas.openxmlformats.org/officeDocument/2006/relationships/hyperlink" Target="https://courses.lumenlearning.com/publicspeakingprinciples/chapter/chapter-9-attention-getting-strategi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30.jp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svg"/><Relationship Id="rId4" Type="http://schemas.openxmlformats.org/officeDocument/2006/relationships/image" Target="../media/image8.sv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wpixel.com/image/380094/free-photo-image-applause-appreciation-business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35.1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awpixel.com/search/audience" TargetMode="External"/><Relationship Id="rId5" Type="http://schemas.openxmlformats.org/officeDocument/2006/relationships/image" Target="../media/image34.1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31073" y="1130572"/>
            <a:ext cx="2314575" cy="8474925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</a:pPr>
              <a:endParaRPr sz="1350"/>
            </a:p>
          </p:txBody>
        </p:sp>
      </p:grpSp>
      <p:sp>
        <p:nvSpPr>
          <p:cNvPr id="5" name="Freeform 5"/>
          <p:cNvSpPr/>
          <p:nvPr/>
        </p:nvSpPr>
        <p:spPr>
          <a:xfrm>
            <a:off x="12288537" y="8043073"/>
            <a:ext cx="2854928" cy="1562424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grpSp>
        <p:nvGrpSpPr>
          <p:cNvPr id="7" name="Group 7"/>
          <p:cNvGrpSpPr/>
          <p:nvPr/>
        </p:nvGrpSpPr>
        <p:grpSpPr>
          <a:xfrm>
            <a:off x="-1157288" y="867212"/>
            <a:ext cx="2314575" cy="8474925"/>
            <a:chOff x="0" y="0"/>
            <a:chExt cx="812800" cy="29761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</a:pPr>
              <a:endParaRPr sz="135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0830" y="4408592"/>
            <a:ext cx="82677" cy="2114247"/>
            <a:chOff x="0" y="0"/>
            <a:chExt cx="26312" cy="6728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26312" cy="69190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</a:pPr>
              <a:endParaRPr sz="135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14696" y="3690906"/>
            <a:ext cx="2594322" cy="427115"/>
            <a:chOff x="0" y="0"/>
            <a:chExt cx="825638" cy="13592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825638" cy="164503"/>
            </a:xfrm>
            <a:prstGeom prst="rect">
              <a:avLst/>
            </a:prstGeom>
          </p:spPr>
          <p:txBody>
            <a:bodyPr lIns="42041" tIns="42041" rIns="42041" bIns="42041" rtlCol="0" anchor="ctr"/>
            <a:lstStyle/>
            <a:p>
              <a:pPr algn="ctr">
                <a:lnSpc>
                  <a:spcPts val="2340"/>
                </a:lnSpc>
              </a:pPr>
              <a:r>
                <a:rPr lang="en-US" dirty="0">
                  <a:solidFill>
                    <a:srgbClr val="FFFFFF"/>
                  </a:solidFill>
                  <a:latin typeface="Montserrat Light"/>
                </a:rPr>
                <a:t>CHAPTER 8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14697" y="6561788"/>
            <a:ext cx="6415391" cy="73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4"/>
              </a:lnSpc>
            </a:pPr>
            <a:r>
              <a:rPr lang="en-US" sz="2167" spc="108" dirty="0">
                <a:solidFill>
                  <a:srgbClr val="1C5739"/>
                </a:solidFill>
                <a:latin typeface="Open Sauce"/>
              </a:rPr>
              <a:t>Leveraging Data Visualization to Communicate Effectively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14696" y="4338053"/>
            <a:ext cx="8067150" cy="2123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600" dirty="0">
                <a:solidFill>
                  <a:srgbClr val="1C5739"/>
                </a:solidFill>
                <a:latin typeface="Arial Black" panose="020B0A04020102020204" pitchFamily="34" charset="0"/>
              </a:rPr>
              <a:t>Visualization to Communicate across Gaps</a:t>
            </a:r>
          </a:p>
        </p:txBody>
      </p:sp>
      <p:sp>
        <p:nvSpPr>
          <p:cNvPr id="18" name="Freeform 18"/>
          <p:cNvSpPr/>
          <p:nvPr/>
        </p:nvSpPr>
        <p:spPr>
          <a:xfrm>
            <a:off x="-2083403" y="1130572"/>
            <a:ext cx="2854928" cy="1562424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52A337-1F53-CBCB-3FEF-F86275EA24EE}"/>
              </a:ext>
            </a:extLst>
          </p:cNvPr>
          <p:cNvSpPr txBox="1"/>
          <p:nvPr/>
        </p:nvSpPr>
        <p:spPr>
          <a:xfrm>
            <a:off x="1497914" y="7525337"/>
            <a:ext cx="611505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  <a:p>
            <a:r>
              <a:rPr lang="en-US" sz="1500" b="1" dirty="0">
                <a:solidFill>
                  <a:srgbClr val="1C5739"/>
                </a:solidFill>
              </a:rPr>
              <a:t>By Jennie Mitchell, Ph.D. Saint Mary-of-the-Woods College</a:t>
            </a:r>
          </a:p>
          <a:p>
            <a:r>
              <a:rPr lang="en-US" sz="1500" b="1" dirty="0">
                <a:solidFill>
                  <a:srgbClr val="1C5739"/>
                </a:solidFill>
              </a:rPr>
              <a:t>and Trent Deckard, Indiana University</a:t>
            </a:r>
            <a:endParaRPr lang="en-US" sz="135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AF211C2-5CFF-69AD-FB69-C0F1311BF43C}"/>
              </a:ext>
            </a:extLst>
          </p:cNvPr>
          <p:cNvCxnSpPr/>
          <p:nvPr/>
        </p:nvCxnSpPr>
        <p:spPr>
          <a:xfrm>
            <a:off x="1421034" y="6370917"/>
            <a:ext cx="8067150" cy="24281"/>
          </a:xfrm>
          <a:prstGeom prst="line">
            <a:avLst/>
          </a:prstGeom>
          <a:ln>
            <a:solidFill>
              <a:srgbClr val="1C5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BEBAECA-886E-EA2A-F2C8-E28F3904BAFB}"/>
              </a:ext>
            </a:extLst>
          </p:cNvPr>
          <p:cNvSpPr txBox="1"/>
          <p:nvPr/>
        </p:nvSpPr>
        <p:spPr>
          <a:xfrm>
            <a:off x="10001250" y="1828800"/>
            <a:ext cx="17716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LO#1 – Share strategies to address gender communication.</a:t>
            </a:r>
          </a:p>
          <a:p>
            <a:endParaRPr lang="en-US" sz="1350" dirty="0">
              <a:solidFill>
                <a:schemeClr val="bg1"/>
              </a:solidFill>
            </a:endParaRPr>
          </a:p>
          <a:p>
            <a:r>
              <a:rPr lang="en-US" sz="1350" dirty="0">
                <a:solidFill>
                  <a:schemeClr val="bg1"/>
                </a:solidFill>
              </a:rPr>
              <a:t>LO#2 – Identify competing ways to communicate.</a:t>
            </a:r>
          </a:p>
          <a:p>
            <a:endParaRPr lang="en-US" sz="1350" dirty="0">
              <a:solidFill>
                <a:schemeClr val="bg1"/>
              </a:solidFill>
            </a:endParaRPr>
          </a:p>
          <a:p>
            <a:r>
              <a:rPr lang="en-US" sz="1350" dirty="0">
                <a:solidFill>
                  <a:schemeClr val="bg1"/>
                </a:solidFill>
              </a:rPr>
              <a:t>LO#3 – Share strategies to address multigenerational issues.</a:t>
            </a:r>
          </a:p>
          <a:p>
            <a:endParaRPr lang="en-US" sz="1350" dirty="0">
              <a:solidFill>
                <a:schemeClr val="bg1"/>
              </a:solidFill>
            </a:endParaRPr>
          </a:p>
          <a:p>
            <a:r>
              <a:rPr lang="en-US" sz="1350" dirty="0">
                <a:solidFill>
                  <a:schemeClr val="bg1"/>
                </a:solidFill>
              </a:rPr>
              <a:t>LO#4 – Identify appropriate data visualization techniques.</a:t>
            </a:r>
          </a:p>
          <a:p>
            <a:endParaRPr lang="en-US" sz="1350" dirty="0">
              <a:solidFill>
                <a:schemeClr val="bg1"/>
              </a:solidFill>
            </a:endParaRPr>
          </a:p>
          <a:p>
            <a:r>
              <a:rPr lang="en-US" sz="1350" dirty="0">
                <a:solidFill>
                  <a:schemeClr val="bg1"/>
                </a:solidFill>
              </a:rPr>
              <a:t>LO#5 – Affect of poor visualizations on diversity, equity, and inclusion.</a:t>
            </a:r>
          </a:p>
          <a:p>
            <a:endParaRPr lang="en-US" sz="1350" dirty="0">
              <a:solidFill>
                <a:schemeClr val="bg1"/>
              </a:solidFill>
            </a:endParaRPr>
          </a:p>
          <a:p>
            <a:r>
              <a:rPr lang="en-US" sz="1350" dirty="0">
                <a:solidFill>
                  <a:schemeClr val="bg1"/>
                </a:solidFill>
              </a:rPr>
              <a:t>LO#6 – Leadership strategies to address burned out teams</a:t>
            </a:r>
          </a:p>
          <a:p>
            <a:endParaRPr lang="en-US" sz="1350" dirty="0">
              <a:solidFill>
                <a:schemeClr val="bg1"/>
              </a:solidFill>
            </a:endParaRPr>
          </a:p>
          <a:p>
            <a:r>
              <a:rPr lang="en-US" sz="1350" dirty="0">
                <a:solidFill>
                  <a:schemeClr val="bg1"/>
                </a:solidFill>
              </a:rPr>
              <a:t>LO#7  - Demonstration best communication practices as global leaders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3AF50-6446-5ADA-A64A-FCC3277D6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1F5106-F30C-FC84-51B2-7D513B9BBA02}"/>
              </a:ext>
            </a:extLst>
          </p:cNvPr>
          <p:cNvSpPr/>
          <p:nvPr/>
        </p:nvSpPr>
        <p:spPr>
          <a:xfrm flipH="1">
            <a:off x="-45772" y="9001124"/>
            <a:ext cx="5760772" cy="33337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BD89DB1-4553-778B-4AE3-3833DBE95936}"/>
              </a:ext>
            </a:extLst>
          </p:cNvPr>
          <p:cNvGrpSpPr/>
          <p:nvPr/>
        </p:nvGrpSpPr>
        <p:grpSpPr>
          <a:xfrm>
            <a:off x="-275853" y="1391996"/>
            <a:ext cx="14286242" cy="2314575"/>
            <a:chOff x="0" y="0"/>
            <a:chExt cx="5016842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92E1F4E-CC1D-D69C-5EA9-F3AFB4B85768}"/>
                </a:ext>
              </a:extLst>
            </p:cNvPr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9FADCCF-62C9-E84C-61DB-E8C02B324E93}"/>
                </a:ext>
              </a:extLst>
            </p:cNvPr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D86F97FB-53EF-D9EA-F079-ED9229E61B7D}"/>
              </a:ext>
            </a:extLst>
          </p:cNvPr>
          <p:cNvSpPr txBox="1"/>
          <p:nvPr/>
        </p:nvSpPr>
        <p:spPr>
          <a:xfrm>
            <a:off x="1920955" y="1714516"/>
            <a:ext cx="908896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5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6. Ways to Address Remote Burnout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BFA3B6FE-6968-FFBB-2014-EF846DCC07C6}"/>
              </a:ext>
            </a:extLst>
          </p:cNvPr>
          <p:cNvSpPr/>
          <p:nvPr/>
        </p:nvSpPr>
        <p:spPr>
          <a:xfrm>
            <a:off x="11556361" y="-328990"/>
            <a:ext cx="3087267" cy="3087267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9C899964-CF76-8DC5-7CC6-A65303BD48D7}"/>
              </a:ext>
            </a:extLst>
          </p:cNvPr>
          <p:cNvSpPr/>
          <p:nvPr/>
        </p:nvSpPr>
        <p:spPr>
          <a:xfrm>
            <a:off x="-1951784" y="1285876"/>
            <a:ext cx="2442065" cy="2442065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2FC68A-FD41-1AF2-F54A-5AEA8512D070}"/>
              </a:ext>
            </a:extLst>
          </p:cNvPr>
          <p:cNvSpPr txBox="1"/>
          <p:nvPr/>
        </p:nvSpPr>
        <p:spPr>
          <a:xfrm>
            <a:off x="4876800" y="3848100"/>
            <a:ext cx="745164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C573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These strategies are based on working with remote teams: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C573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C573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 your team find meaning, purpose, and connection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C573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 trust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C573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Professional development: Skills for effective communication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C573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Collaboration and accountability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C573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Overcome Zoom fatigue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C573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Utilize strong visualization techniques on Zoom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C573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C573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6" name="Picture 15" descr="A computer with a group of people on the screen&#10;&#10;AI-generated content may be incorrect.">
            <a:extLst>
              <a:ext uri="{FF2B5EF4-FFF2-40B4-BE49-F238E27FC236}">
                <a16:creationId xmlns:a16="http://schemas.microsoft.com/office/drawing/2014/main" id="{02D25C55-877E-461D-2032-B5FA2232FF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256" y="4762500"/>
            <a:ext cx="4822217" cy="35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29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D1249-EAA3-B69B-DC3A-A05DB25B1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7DD94F-2EE7-BBCE-2291-6A6465E55A2D}"/>
              </a:ext>
            </a:extLst>
          </p:cNvPr>
          <p:cNvSpPr/>
          <p:nvPr/>
        </p:nvSpPr>
        <p:spPr>
          <a:xfrm flipH="1">
            <a:off x="-45772" y="9001124"/>
            <a:ext cx="5760772" cy="33337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A8E6063-F3FB-FF8A-8197-56352E5918C0}"/>
              </a:ext>
            </a:extLst>
          </p:cNvPr>
          <p:cNvGrpSpPr/>
          <p:nvPr/>
        </p:nvGrpSpPr>
        <p:grpSpPr>
          <a:xfrm>
            <a:off x="-275853" y="1391996"/>
            <a:ext cx="14286242" cy="2314575"/>
            <a:chOff x="0" y="0"/>
            <a:chExt cx="5016842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7BC0059-9AB2-DDC8-13DB-EFD0EB6E4FE9}"/>
                </a:ext>
              </a:extLst>
            </p:cNvPr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88D7071-F8B5-E562-6136-4F639937D980}"/>
                </a:ext>
              </a:extLst>
            </p:cNvPr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CA2ECBA2-EEF0-58A2-9AA9-5C28252616A5}"/>
              </a:ext>
            </a:extLst>
          </p:cNvPr>
          <p:cNvSpPr txBox="1"/>
          <p:nvPr/>
        </p:nvSpPr>
        <p:spPr>
          <a:xfrm>
            <a:off x="1920955" y="1488442"/>
            <a:ext cx="928044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5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7. Leadership and Communication Guidelines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F8B8624C-A07B-BE8B-93A0-7B65573202D4}"/>
              </a:ext>
            </a:extLst>
          </p:cNvPr>
          <p:cNvSpPr/>
          <p:nvPr/>
        </p:nvSpPr>
        <p:spPr>
          <a:xfrm>
            <a:off x="11556361" y="-328990"/>
            <a:ext cx="3087267" cy="3087267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BAC1775E-7C7B-0520-B6E2-B2B44F852D60}"/>
              </a:ext>
            </a:extLst>
          </p:cNvPr>
          <p:cNvSpPr/>
          <p:nvPr/>
        </p:nvSpPr>
        <p:spPr>
          <a:xfrm>
            <a:off x="-1951784" y="1285876"/>
            <a:ext cx="2442065" cy="2442065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23A26C-B527-E5AA-F967-CA512966C8F9}"/>
              </a:ext>
            </a:extLst>
          </p:cNvPr>
          <p:cNvSpPr txBox="1"/>
          <p:nvPr/>
        </p:nvSpPr>
        <p:spPr>
          <a:xfrm>
            <a:off x="490282" y="4050461"/>
            <a:ext cx="1253991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0" i="0" dirty="0">
                <a:solidFill>
                  <a:srgbClr val="373D3F"/>
                </a:solidFill>
                <a:effectLst/>
                <a:latin typeface="Lora" pitchFamily="2" charset="0"/>
              </a:rPr>
              <a:t>Leadership is responsible for setting the </a:t>
            </a:r>
            <a:r>
              <a:rPr lang="en-US" sz="2000" i="0" dirty="0">
                <a:solidFill>
                  <a:srgbClr val="373D3F"/>
                </a:solidFill>
                <a:effectLst/>
                <a:latin typeface="Lora" pitchFamily="2" charset="0"/>
              </a:rPr>
              <a:t>vision and goals </a:t>
            </a:r>
            <a:r>
              <a:rPr lang="en-US" sz="2000" b="0" i="0" dirty="0">
                <a:solidFill>
                  <a:srgbClr val="373D3F"/>
                </a:solidFill>
                <a:effectLst/>
                <a:latin typeface="Lora" pitchFamily="2" charset="0"/>
              </a:rPr>
              <a:t>for the data visualization project. 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rgbClr val="373D3F"/>
              </a:solidFill>
              <a:latin typeface="Lora" pitchFamily="2" charset="0"/>
            </a:endParaRPr>
          </a:p>
          <a:p>
            <a:pPr marL="457200" indent="-457200">
              <a:buAutoNum type="arabicPeriod"/>
            </a:pPr>
            <a:r>
              <a:rPr lang="en-US" sz="2000" b="0" i="0" dirty="0">
                <a:solidFill>
                  <a:srgbClr val="373D3F"/>
                </a:solidFill>
                <a:effectLst/>
                <a:latin typeface="Lora" pitchFamily="2" charset="0"/>
              </a:rPr>
              <a:t>Leaders deal with</a:t>
            </a:r>
            <a:r>
              <a:rPr lang="en-US" sz="2000" b="1" i="0" dirty="0">
                <a:solidFill>
                  <a:srgbClr val="373D3F"/>
                </a:solidFill>
                <a:effectLst/>
                <a:latin typeface="Lora" pitchFamily="2" charset="0"/>
              </a:rPr>
              <a:t> </a:t>
            </a:r>
            <a:r>
              <a:rPr lang="en-US" sz="2000" i="0" dirty="0">
                <a:solidFill>
                  <a:srgbClr val="373D3F"/>
                </a:solidFill>
                <a:effectLst/>
                <a:latin typeface="Lora" pitchFamily="2" charset="0"/>
              </a:rPr>
              <a:t>resource allocation</a:t>
            </a:r>
            <a:r>
              <a:rPr lang="en-US" sz="2000" b="0" i="0" dirty="0">
                <a:solidFill>
                  <a:srgbClr val="373D3F"/>
                </a:solidFill>
                <a:effectLst/>
                <a:latin typeface="Lora" pitchFamily="2" charset="0"/>
              </a:rPr>
              <a:t>, including budget, time, and personnel.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rgbClr val="373D3F"/>
              </a:solidFill>
              <a:latin typeface="Lora" pitchFamily="2" charset="0"/>
            </a:endParaRPr>
          </a:p>
          <a:p>
            <a:pPr marL="457200" indent="-457200">
              <a:buAutoNum type="arabicPeriod"/>
            </a:pPr>
            <a:r>
              <a:rPr lang="en-US" sz="2000" b="0" i="0" dirty="0">
                <a:solidFill>
                  <a:srgbClr val="373D3F"/>
                </a:solidFill>
                <a:effectLst/>
                <a:latin typeface="Lora" pitchFamily="2" charset="0"/>
              </a:rPr>
              <a:t>Leadership </a:t>
            </a:r>
            <a:r>
              <a:rPr lang="en-US" sz="2000" i="0" dirty="0">
                <a:solidFill>
                  <a:srgbClr val="373D3F"/>
                </a:solidFill>
                <a:effectLst/>
                <a:latin typeface="Lora" pitchFamily="2" charset="0"/>
              </a:rPr>
              <a:t>coordinates the efforts </a:t>
            </a:r>
            <a:r>
              <a:rPr lang="en-US" sz="2000" b="0" i="0" dirty="0">
                <a:solidFill>
                  <a:srgbClr val="373D3F"/>
                </a:solidFill>
                <a:effectLst/>
                <a:latin typeface="Lora" pitchFamily="2" charset="0"/>
              </a:rPr>
              <a:t>of authors, data analysts, designers, and domain experts.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rgbClr val="373D3F"/>
              </a:solidFill>
              <a:latin typeface="Lora" pitchFamily="2" charset="0"/>
            </a:endParaRPr>
          </a:p>
          <a:p>
            <a:pPr marL="457200" indent="-457200">
              <a:buAutoNum type="arabicPeriod"/>
            </a:pPr>
            <a:r>
              <a:rPr lang="en-US" sz="2000" b="0" i="0" dirty="0">
                <a:solidFill>
                  <a:srgbClr val="373D3F"/>
                </a:solidFill>
                <a:effectLst/>
                <a:latin typeface="Lora" pitchFamily="2" charset="0"/>
              </a:rPr>
              <a:t>Leaders </a:t>
            </a:r>
            <a:r>
              <a:rPr lang="en-US" sz="2000" i="0" dirty="0">
                <a:solidFill>
                  <a:srgbClr val="373D3F"/>
                </a:solidFill>
                <a:effectLst/>
                <a:latin typeface="Lora" pitchFamily="2" charset="0"/>
              </a:rPr>
              <a:t>engage with audiences </a:t>
            </a:r>
            <a:r>
              <a:rPr lang="en-US" sz="2000" b="0" i="0" dirty="0">
                <a:solidFill>
                  <a:srgbClr val="373D3F"/>
                </a:solidFill>
                <a:effectLst/>
                <a:latin typeface="Lora" pitchFamily="2" charset="0"/>
              </a:rPr>
              <a:t>across the organization, </a:t>
            </a:r>
            <a:r>
              <a:rPr lang="en-US" sz="2000" dirty="0">
                <a:solidFill>
                  <a:srgbClr val="373D3F"/>
                </a:solidFill>
                <a:latin typeface="Lora" pitchFamily="2" charset="0"/>
              </a:rPr>
              <a:t>like</a:t>
            </a:r>
            <a:r>
              <a:rPr lang="en-US" sz="2000" b="0" i="0" dirty="0">
                <a:solidFill>
                  <a:srgbClr val="373D3F"/>
                </a:solidFill>
                <a:effectLst/>
                <a:latin typeface="Lora" pitchFamily="2" charset="0"/>
              </a:rPr>
              <a:t> executives, managers, and end-users.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rgbClr val="373D3F"/>
              </a:solidFill>
              <a:latin typeface="Lora" pitchFamily="2" charset="0"/>
            </a:endParaRPr>
          </a:p>
          <a:p>
            <a:pPr marL="457200" indent="-457200">
              <a:buAutoNum type="arabicPeriod"/>
            </a:pPr>
            <a:r>
              <a:rPr lang="en-US" sz="2000" b="0" i="0" dirty="0">
                <a:solidFill>
                  <a:srgbClr val="373D3F"/>
                </a:solidFill>
                <a:effectLst/>
                <a:latin typeface="Lora" pitchFamily="2" charset="0"/>
              </a:rPr>
              <a:t>Leadership work with risks</a:t>
            </a:r>
            <a:r>
              <a:rPr lang="en-US" sz="2000" i="0" dirty="0">
                <a:solidFill>
                  <a:srgbClr val="373D3F"/>
                </a:solidFill>
                <a:effectLst/>
                <a:latin typeface="Lora" pitchFamily="2" charset="0"/>
              </a:rPr>
              <a:t> </a:t>
            </a:r>
            <a:r>
              <a:rPr lang="en-US" sz="2000" b="0" i="0" dirty="0">
                <a:solidFill>
                  <a:srgbClr val="373D3F"/>
                </a:solidFill>
                <a:effectLst/>
                <a:latin typeface="Lora" pitchFamily="2" charset="0"/>
              </a:rPr>
              <a:t>associated with data quality, technical challenges, or change.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rgbClr val="373D3F"/>
              </a:solidFill>
              <a:latin typeface="Lora" pitchFamily="2" charset="0"/>
            </a:endParaRPr>
          </a:p>
          <a:p>
            <a:pPr marL="457200" indent="-457200">
              <a:buAutoNum type="arabicPeriod"/>
            </a:pPr>
            <a:r>
              <a:rPr lang="en-US" sz="2000" b="0" i="0" dirty="0">
                <a:solidFill>
                  <a:srgbClr val="373D3F"/>
                </a:solidFill>
                <a:effectLst/>
                <a:latin typeface="Lora" pitchFamily="2" charset="0"/>
              </a:rPr>
              <a:t>Leaders make </a:t>
            </a:r>
            <a:r>
              <a:rPr lang="en-US" sz="2000" i="0" dirty="0">
                <a:solidFill>
                  <a:srgbClr val="373D3F"/>
                </a:solidFill>
                <a:effectLst/>
                <a:latin typeface="Lora" pitchFamily="2" charset="0"/>
              </a:rPr>
              <a:t>informed decisions </a:t>
            </a:r>
            <a:r>
              <a:rPr lang="en-US" sz="2000" b="0" i="0" dirty="0">
                <a:solidFill>
                  <a:srgbClr val="373D3F"/>
                </a:solidFill>
                <a:effectLst/>
                <a:latin typeface="Lora" pitchFamily="2" charset="0"/>
              </a:rPr>
              <a:t>based on data insights derived from visualizations.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rgbClr val="373D3F"/>
              </a:solidFill>
              <a:latin typeface="Lora" pitchFamily="2" charset="0"/>
            </a:endParaRPr>
          </a:p>
          <a:p>
            <a:pPr marL="457200" indent="-457200">
              <a:buAutoNum type="arabicPeriod"/>
            </a:pPr>
            <a:r>
              <a:rPr lang="en-US" sz="2000" b="0" i="0" dirty="0">
                <a:solidFill>
                  <a:srgbClr val="373D3F"/>
                </a:solidFill>
                <a:effectLst/>
                <a:latin typeface="Lora" pitchFamily="2" charset="0"/>
              </a:rPr>
              <a:t>Leadership </a:t>
            </a:r>
            <a:r>
              <a:rPr lang="en-US" sz="2000" i="0" dirty="0">
                <a:solidFill>
                  <a:srgbClr val="373D3F"/>
                </a:solidFill>
                <a:effectLst/>
                <a:latin typeface="Lora" pitchFamily="2" charset="0"/>
              </a:rPr>
              <a:t>facilitates change management efforts </a:t>
            </a:r>
            <a:r>
              <a:rPr lang="en-US" sz="2000" b="0" i="0" dirty="0">
                <a:solidFill>
                  <a:srgbClr val="373D3F"/>
                </a:solidFill>
                <a:effectLst/>
                <a:latin typeface="Lora" pitchFamily="2" charset="0"/>
              </a:rPr>
              <a:t>associated with adopting data-driven decisions.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rgbClr val="373D3F"/>
              </a:solidFill>
              <a:latin typeface="Lora" pitchFamily="2" charset="0"/>
            </a:endParaRPr>
          </a:p>
          <a:p>
            <a:pPr marL="457200" indent="-457200">
              <a:buAutoNum type="arabicPeriod"/>
            </a:pPr>
            <a:r>
              <a:rPr lang="en-US" sz="2000" b="0" i="0" dirty="0">
                <a:solidFill>
                  <a:srgbClr val="373D3F"/>
                </a:solidFill>
                <a:effectLst/>
                <a:latin typeface="Lora" pitchFamily="2" charset="0"/>
              </a:rPr>
              <a:t>Leaders ensure the </a:t>
            </a:r>
            <a:r>
              <a:rPr lang="en-US" sz="2000" i="0" dirty="0">
                <a:solidFill>
                  <a:srgbClr val="373D3F"/>
                </a:solidFill>
                <a:effectLst/>
                <a:latin typeface="Lora" pitchFamily="2" charset="0"/>
              </a:rPr>
              <a:t>quality and accuracy </a:t>
            </a:r>
            <a:r>
              <a:rPr lang="en-US" sz="2000" b="0" i="0" dirty="0">
                <a:solidFill>
                  <a:srgbClr val="373D3F"/>
                </a:solidFill>
                <a:effectLst/>
                <a:latin typeface="Lora" pitchFamily="2" charset="0"/>
              </a:rPr>
              <a:t>of visualizations with standards, reviews, and guidance. 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rgbClr val="373D3F"/>
              </a:solidFill>
              <a:latin typeface="Lora" pitchFamily="2" charset="0"/>
            </a:endParaRPr>
          </a:p>
          <a:p>
            <a:pPr marL="457200" indent="-457200">
              <a:buAutoNum type="arabicPeriod"/>
            </a:pPr>
            <a:r>
              <a:rPr lang="en-US" sz="2000" b="0" i="0" dirty="0">
                <a:solidFill>
                  <a:srgbClr val="373D3F"/>
                </a:solidFill>
                <a:effectLst/>
                <a:latin typeface="Lora" pitchFamily="2" charset="0"/>
              </a:rPr>
              <a:t>Leadership fosters a culture of </a:t>
            </a:r>
            <a:r>
              <a:rPr lang="en-US" sz="2000" i="0" dirty="0">
                <a:solidFill>
                  <a:srgbClr val="373D3F"/>
                </a:solidFill>
                <a:effectLst/>
                <a:latin typeface="Lora" pitchFamily="2" charset="0"/>
              </a:rPr>
              <a:t>continuous improvement and flexibility</a:t>
            </a:r>
            <a:r>
              <a:rPr lang="en-US" sz="2000" b="1" i="0" dirty="0">
                <a:solidFill>
                  <a:srgbClr val="373D3F"/>
                </a:solidFill>
                <a:effectLst/>
                <a:latin typeface="Lora" pitchFamily="2" charset="0"/>
              </a:rPr>
              <a:t>.</a:t>
            </a:r>
            <a:endParaRPr lang="en-US" sz="2000" b="0" i="0" dirty="0">
              <a:solidFill>
                <a:srgbClr val="373D3F"/>
              </a:solidFill>
              <a:effectLst/>
              <a:latin typeface="Lora" pitchFamily="2" charset="0"/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rgbClr val="373D3F"/>
              </a:solidFill>
              <a:latin typeface="Lora" pitchFamily="2" charset="0"/>
            </a:endParaRPr>
          </a:p>
          <a:p>
            <a:pPr marL="457200" indent="-45720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1659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FFF7D-69BD-19AC-281C-1BFC94BF3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5E1FCB9-8607-4B2F-F7BC-C5F786B516E5}"/>
              </a:ext>
            </a:extLst>
          </p:cNvPr>
          <p:cNvSpPr/>
          <p:nvPr/>
        </p:nvSpPr>
        <p:spPr>
          <a:xfrm flipH="1">
            <a:off x="-45772" y="9001124"/>
            <a:ext cx="5760772" cy="33337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F267670-CF6B-E515-0BE3-36226A48EBAC}"/>
              </a:ext>
            </a:extLst>
          </p:cNvPr>
          <p:cNvGrpSpPr/>
          <p:nvPr/>
        </p:nvGrpSpPr>
        <p:grpSpPr>
          <a:xfrm>
            <a:off x="-275853" y="1391996"/>
            <a:ext cx="14286242" cy="2314575"/>
            <a:chOff x="0" y="0"/>
            <a:chExt cx="5016842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2FBF1F0-BB1A-1EEB-6955-471B8EE8C0CA}"/>
                </a:ext>
              </a:extLst>
            </p:cNvPr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D3D4F01-A2CB-3DF9-687F-F674ACEA8F14}"/>
                </a:ext>
              </a:extLst>
            </p:cNvPr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51087950-31D1-40EE-D53D-7EC716A38CBF}"/>
              </a:ext>
            </a:extLst>
          </p:cNvPr>
          <p:cNvSpPr txBox="1"/>
          <p:nvPr/>
        </p:nvSpPr>
        <p:spPr>
          <a:xfrm>
            <a:off x="1920955" y="1488442"/>
            <a:ext cx="928044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580" dirty="0">
                <a:solidFill>
                  <a:srgbClr val="FFFFFF"/>
                </a:solidFill>
                <a:latin typeface="Arial Black" panose="020B0A04020102020204" pitchFamily="34" charset="0"/>
              </a:rPr>
              <a:t>Ethical Considerations</a:t>
            </a:r>
            <a:endParaRPr kumimoji="0" lang="en-US" sz="4800" b="0" i="0" u="none" strike="noStrike" kern="1200" cap="none" spc="5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F15B4AAC-D3A6-41B1-00DD-E1436810E8E9}"/>
              </a:ext>
            </a:extLst>
          </p:cNvPr>
          <p:cNvSpPr/>
          <p:nvPr/>
        </p:nvSpPr>
        <p:spPr>
          <a:xfrm>
            <a:off x="11556361" y="-328990"/>
            <a:ext cx="3087267" cy="3087267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D5D78B7B-621B-2DA7-5A5F-625940AE12A2}"/>
              </a:ext>
            </a:extLst>
          </p:cNvPr>
          <p:cNvSpPr/>
          <p:nvPr/>
        </p:nvSpPr>
        <p:spPr>
          <a:xfrm>
            <a:off x="-1951784" y="1285876"/>
            <a:ext cx="2442065" cy="2442065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FB174-B7C3-1BF8-0C63-DCD711675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441" y="2506908"/>
            <a:ext cx="5508658" cy="7498241"/>
          </a:xfrm>
          <a:prstGeom prst="rect">
            <a:avLst/>
          </a:prstGeom>
        </p:spPr>
      </p:pic>
      <p:pic>
        <p:nvPicPr>
          <p:cNvPr id="8" name="Picture 7" descr="A person and person sitting at a table with a computer&#10;&#10;AI-generated content may be incorrect.">
            <a:extLst>
              <a:ext uri="{FF2B5EF4-FFF2-40B4-BE49-F238E27FC236}">
                <a16:creationId xmlns:a16="http://schemas.microsoft.com/office/drawing/2014/main" id="{72008F8E-0F65-529D-7F06-F69BC1D85A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04800" y="4446450"/>
            <a:ext cx="6660492" cy="385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59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7723E-05AA-CE83-7CA5-84E42123B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DA9582B-37E7-5723-9E66-D6BFA0E15171}"/>
              </a:ext>
            </a:extLst>
          </p:cNvPr>
          <p:cNvSpPr/>
          <p:nvPr/>
        </p:nvSpPr>
        <p:spPr>
          <a:xfrm flipH="1">
            <a:off x="-45772" y="9001124"/>
            <a:ext cx="5760772" cy="33337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69C5B22-8BD2-416D-BC83-6BB55B47AD95}"/>
              </a:ext>
            </a:extLst>
          </p:cNvPr>
          <p:cNvGrpSpPr/>
          <p:nvPr/>
        </p:nvGrpSpPr>
        <p:grpSpPr>
          <a:xfrm>
            <a:off x="-275853" y="1391996"/>
            <a:ext cx="14286242" cy="2314575"/>
            <a:chOff x="0" y="0"/>
            <a:chExt cx="5016842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7C39A8C-E72A-C9AD-F312-9EED02FA243B}"/>
                </a:ext>
              </a:extLst>
            </p:cNvPr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5FB93B1-B7D5-E418-D9B2-79C401093211}"/>
                </a:ext>
              </a:extLst>
            </p:cNvPr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51BF6FAE-D4DE-1977-2A78-60920095D1C9}"/>
              </a:ext>
            </a:extLst>
          </p:cNvPr>
          <p:cNvSpPr txBox="1"/>
          <p:nvPr/>
        </p:nvSpPr>
        <p:spPr>
          <a:xfrm>
            <a:off x="1920955" y="1488442"/>
            <a:ext cx="928044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580" dirty="0">
                <a:solidFill>
                  <a:srgbClr val="FFFFFF"/>
                </a:solidFill>
                <a:latin typeface="Arial Black" panose="020B0A04020102020204" pitchFamily="34" charset="0"/>
              </a:rPr>
              <a:t>Communication Action Plans (CAPs)</a:t>
            </a:r>
            <a:endParaRPr kumimoji="0" lang="en-US" sz="4800" b="0" i="0" u="none" strike="noStrike" kern="1200" cap="none" spc="5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FCB2CA03-B826-1D1B-9EFE-CAA189DBF8D9}"/>
              </a:ext>
            </a:extLst>
          </p:cNvPr>
          <p:cNvSpPr/>
          <p:nvPr/>
        </p:nvSpPr>
        <p:spPr>
          <a:xfrm>
            <a:off x="11556361" y="-328990"/>
            <a:ext cx="3087267" cy="3087267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0E89851D-9652-9AFA-D016-3112C6B60B08}"/>
              </a:ext>
            </a:extLst>
          </p:cNvPr>
          <p:cNvSpPr/>
          <p:nvPr/>
        </p:nvSpPr>
        <p:spPr>
          <a:xfrm>
            <a:off x="-1951784" y="1285876"/>
            <a:ext cx="2442065" cy="2442065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An example of a communication action plan (CAP) that uses SMART goals (specific, measurable, achievable, relevant, and time-bound">
            <a:extLst>
              <a:ext uri="{FF2B5EF4-FFF2-40B4-BE49-F238E27FC236}">
                <a16:creationId xmlns:a16="http://schemas.microsoft.com/office/drawing/2014/main" id="{270C3A6F-4140-9482-DE69-06FF19F40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62216"/>
            <a:ext cx="6324600" cy="737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D3EDF0D3-0A2B-49EA-9EA9-A2999FE4DC69}"/>
              </a:ext>
            </a:extLst>
          </p:cNvPr>
          <p:cNvGrpSpPr/>
          <p:nvPr/>
        </p:nvGrpSpPr>
        <p:grpSpPr>
          <a:xfrm>
            <a:off x="205716" y="5190804"/>
            <a:ext cx="5257800" cy="2368823"/>
            <a:chOff x="-28214" y="84279"/>
            <a:chExt cx="1497145" cy="288826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ABB5D0-7B1C-D99E-6689-559B5DFE257B}"/>
                </a:ext>
              </a:extLst>
            </p:cNvPr>
            <p:cNvSpPr/>
            <p:nvPr/>
          </p:nvSpPr>
          <p:spPr>
            <a:xfrm>
              <a:off x="-28214" y="84279"/>
              <a:ext cx="1497145" cy="288826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F00F4FFB-B34A-E8D7-AA24-FF09AA1ADE69}"/>
                </a:ext>
              </a:extLst>
            </p:cNvPr>
            <p:cNvSpPr txBox="1"/>
            <p:nvPr/>
          </p:nvSpPr>
          <p:spPr>
            <a:xfrm>
              <a:off x="131223" y="112901"/>
              <a:ext cx="1178269" cy="215328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6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61" spc="18" dirty="0">
                  <a:solidFill>
                    <a:srgbClr val="FFFFFF"/>
                  </a:solidFill>
                  <a:latin typeface="Open Sauce Italics"/>
                </a:rPr>
                <a:t>Using SMART Goals, you can change the communication of you or your team on a wide-range of items important to your success, such as data visualization</a:t>
              </a:r>
              <a:endParaRPr kumimoji="0" lang="en-US" sz="1861" b="0" i="0" u="none" strike="noStrike" kern="1200" cap="none" spc="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Italic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5558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636" y="1285875"/>
            <a:ext cx="13716000" cy="77152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3" name="TextBox 3"/>
          <p:cNvSpPr txBox="1"/>
          <p:nvPr/>
        </p:nvSpPr>
        <p:spPr>
          <a:xfrm>
            <a:off x="2701654" y="3972328"/>
            <a:ext cx="8312693" cy="2439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spc="787" dirty="0">
                <a:solidFill>
                  <a:srgbClr val="FFFFFF"/>
                </a:solidFill>
                <a:latin typeface="Codec Pro ExtraBold"/>
              </a:rPr>
              <a:t>Ch 8 Case</a:t>
            </a:r>
          </a:p>
          <a:p>
            <a:pPr algn="ctr"/>
            <a:r>
              <a:rPr lang="en-US" sz="3300" spc="787" dirty="0">
                <a:solidFill>
                  <a:srgbClr val="FFFFFF"/>
                </a:solidFill>
                <a:latin typeface="Codec Pro ExtraBold"/>
              </a:rPr>
              <a:t>Cross-Cultural Leadership and Communication Case </a:t>
            </a:r>
          </a:p>
        </p:txBody>
      </p:sp>
      <p:sp>
        <p:nvSpPr>
          <p:cNvPr id="5" name="Freeform 5"/>
          <p:cNvSpPr/>
          <p:nvPr/>
        </p:nvSpPr>
        <p:spPr>
          <a:xfrm flipH="1" flipV="1">
            <a:off x="-2850940" y="1285876"/>
            <a:ext cx="5701879" cy="5059121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6745495"/>
                </a:moveTo>
                <a:lnTo>
                  <a:pt x="0" y="6745495"/>
                </a:lnTo>
                <a:lnTo>
                  <a:pt x="0" y="0"/>
                </a:lnTo>
                <a:lnTo>
                  <a:pt x="7602506" y="0"/>
                </a:lnTo>
                <a:lnTo>
                  <a:pt x="7602506" y="674549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6" name="Freeform 6"/>
          <p:cNvSpPr/>
          <p:nvPr/>
        </p:nvSpPr>
        <p:spPr>
          <a:xfrm flipH="1">
            <a:off x="10865061" y="3942004"/>
            <a:ext cx="5701879" cy="5059121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0"/>
                </a:moveTo>
                <a:lnTo>
                  <a:pt x="0" y="0"/>
                </a:lnTo>
                <a:lnTo>
                  <a:pt x="0" y="6745495"/>
                </a:lnTo>
                <a:lnTo>
                  <a:pt x="7602506" y="6745495"/>
                </a:lnTo>
                <a:lnTo>
                  <a:pt x="760250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" y="1285876"/>
            <a:ext cx="7163789" cy="4029632"/>
            <a:chOff x="0" y="0"/>
            <a:chExt cx="6089457" cy="3425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>
              <a:blip r:embed="rId2"/>
              <a:stretch>
                <a:fillRect t="-83416" b="-83416"/>
              </a:stretch>
            </a:blipFill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5" name="Group 5"/>
          <p:cNvGrpSpPr/>
          <p:nvPr/>
        </p:nvGrpSpPr>
        <p:grpSpPr>
          <a:xfrm rot="-1660488">
            <a:off x="-3174905" y="5177757"/>
            <a:ext cx="6211782" cy="303568"/>
            <a:chOff x="0" y="0"/>
            <a:chExt cx="2181367" cy="1066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81366" cy="106603"/>
            </a:xfrm>
            <a:custGeom>
              <a:avLst/>
              <a:gdLst/>
              <a:ahLst/>
              <a:cxnLst/>
              <a:rect l="l" t="t" r="r" b="b"/>
              <a:pathLst>
                <a:path w="2181366" h="106603">
                  <a:moveTo>
                    <a:pt x="0" y="0"/>
                  </a:moveTo>
                  <a:lnTo>
                    <a:pt x="2181366" y="0"/>
                  </a:lnTo>
                  <a:lnTo>
                    <a:pt x="2181366" y="106603"/>
                  </a:lnTo>
                  <a:lnTo>
                    <a:pt x="0" y="106603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81367" cy="125653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</a:pPr>
              <a:endParaRPr sz="1350"/>
            </a:p>
          </p:txBody>
        </p:sp>
      </p:grpSp>
      <p:grpSp>
        <p:nvGrpSpPr>
          <p:cNvPr id="8" name="Group 8"/>
          <p:cNvGrpSpPr/>
          <p:nvPr/>
        </p:nvGrpSpPr>
        <p:grpSpPr>
          <a:xfrm rot="-1747322">
            <a:off x="2941469" y="2038547"/>
            <a:ext cx="6211782" cy="83385"/>
            <a:chOff x="0" y="0"/>
            <a:chExt cx="2181367" cy="292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81366" cy="29282"/>
            </a:xfrm>
            <a:custGeom>
              <a:avLst/>
              <a:gdLst/>
              <a:ahLst/>
              <a:cxnLst/>
              <a:rect l="l" t="t" r="r" b="b"/>
              <a:pathLst>
                <a:path w="2181366" h="29282">
                  <a:moveTo>
                    <a:pt x="0" y="0"/>
                  </a:moveTo>
                  <a:lnTo>
                    <a:pt x="2181366" y="0"/>
                  </a:lnTo>
                  <a:lnTo>
                    <a:pt x="2181366" y="29282"/>
                  </a:lnTo>
                  <a:lnTo>
                    <a:pt x="0" y="29282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81367" cy="48332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</a:pPr>
              <a:endParaRPr sz="135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18456" y="2920684"/>
            <a:ext cx="3364752" cy="1195537"/>
            <a:chOff x="0" y="0"/>
            <a:chExt cx="4073040" cy="1447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73017" cy="1447165"/>
            </a:xfrm>
            <a:custGeom>
              <a:avLst/>
              <a:gdLst/>
              <a:ahLst/>
              <a:cxnLst/>
              <a:rect l="l" t="t" r="r" b="b"/>
              <a:pathLst>
                <a:path w="4073017" h="1447165">
                  <a:moveTo>
                    <a:pt x="33492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349244" y="1447165"/>
                    <a:pt x="3349244" y="1447165"/>
                    <a:pt x="3349244" y="1447165"/>
                  </a:cubicBezTo>
                  <a:cubicBezTo>
                    <a:pt x="3747897" y="1447165"/>
                    <a:pt x="4073017" y="1122172"/>
                    <a:pt x="4073017" y="723519"/>
                  </a:cubicBezTo>
                  <a:cubicBezTo>
                    <a:pt x="4073017" y="324866"/>
                    <a:pt x="3747897" y="0"/>
                    <a:pt x="3349244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28569" y="2420462"/>
            <a:ext cx="1698733" cy="1697543"/>
            <a:chOff x="0" y="0"/>
            <a:chExt cx="2056320" cy="20548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196228" y="4310718"/>
            <a:ext cx="3367727" cy="1197321"/>
            <a:chOff x="0" y="0"/>
            <a:chExt cx="4076640" cy="14493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76573" cy="1449324"/>
            </a:xfrm>
            <a:custGeom>
              <a:avLst/>
              <a:gdLst/>
              <a:ahLst/>
              <a:cxnLst/>
              <a:rect l="l" t="t" r="r" b="b"/>
              <a:pathLst>
                <a:path w="4076573" h="1449324">
                  <a:moveTo>
                    <a:pt x="33521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9324"/>
                    <a:pt x="0" y="1449324"/>
                    <a:pt x="0" y="1449324"/>
                  </a:cubicBezTo>
                  <a:cubicBezTo>
                    <a:pt x="3352165" y="1449324"/>
                    <a:pt x="3352165" y="1449324"/>
                    <a:pt x="3352165" y="1449324"/>
                  </a:cubicBezTo>
                  <a:cubicBezTo>
                    <a:pt x="3751199" y="1449324"/>
                    <a:pt x="4076573" y="1123823"/>
                    <a:pt x="4076573" y="724662"/>
                  </a:cubicBezTo>
                  <a:cubicBezTo>
                    <a:pt x="4076573" y="325501"/>
                    <a:pt x="3751199" y="0"/>
                    <a:pt x="3352165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403962" y="3808711"/>
            <a:ext cx="1700517" cy="1699328"/>
            <a:chOff x="0" y="0"/>
            <a:chExt cx="2058480" cy="20570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58416" cy="2057146"/>
            </a:xfrm>
            <a:custGeom>
              <a:avLst/>
              <a:gdLst/>
              <a:ahLst/>
              <a:cxnLst/>
              <a:rect l="l" t="t" r="r" b="b"/>
              <a:pathLst>
                <a:path w="2058416" h="2057146">
                  <a:moveTo>
                    <a:pt x="0" y="1028573"/>
                  </a:moveTo>
                  <a:cubicBezTo>
                    <a:pt x="0" y="460502"/>
                    <a:pt x="460756" y="0"/>
                    <a:pt x="1029208" y="0"/>
                  </a:cubicBezTo>
                  <a:cubicBezTo>
                    <a:pt x="1597660" y="0"/>
                    <a:pt x="2058416" y="460502"/>
                    <a:pt x="2058416" y="1028573"/>
                  </a:cubicBezTo>
                  <a:cubicBezTo>
                    <a:pt x="2058416" y="1596644"/>
                    <a:pt x="1597660" y="2057146"/>
                    <a:pt x="1029208" y="2057146"/>
                  </a:cubicBezTo>
                  <a:cubicBezTo>
                    <a:pt x="460756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893034" y="5702537"/>
            <a:ext cx="3367132" cy="1196132"/>
            <a:chOff x="0" y="0"/>
            <a:chExt cx="4075920" cy="14479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075811" cy="1447927"/>
            </a:xfrm>
            <a:custGeom>
              <a:avLst/>
              <a:gdLst/>
              <a:ahLst/>
              <a:cxnLst/>
              <a:rect l="l" t="t" r="r" b="b"/>
              <a:pathLst>
                <a:path w="4075811" h="1447927">
                  <a:moveTo>
                    <a:pt x="33515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927"/>
                    <a:pt x="0" y="1447927"/>
                    <a:pt x="0" y="1447927"/>
                  </a:cubicBezTo>
                  <a:cubicBezTo>
                    <a:pt x="3351530" y="1447927"/>
                    <a:pt x="3351530" y="1447927"/>
                    <a:pt x="3351530" y="1447927"/>
                  </a:cubicBezTo>
                  <a:cubicBezTo>
                    <a:pt x="3750564" y="1447927"/>
                    <a:pt x="4075811" y="1122807"/>
                    <a:pt x="4075811" y="724027"/>
                  </a:cubicBezTo>
                  <a:cubicBezTo>
                    <a:pt x="4075811" y="325247"/>
                    <a:pt x="3750564" y="0"/>
                    <a:pt x="3351530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000842" y="5198747"/>
            <a:ext cx="1698138" cy="1698138"/>
            <a:chOff x="0" y="0"/>
            <a:chExt cx="2055600" cy="20556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55622" cy="2055622"/>
            </a:xfrm>
            <a:custGeom>
              <a:avLst/>
              <a:gdLst/>
              <a:ahLst/>
              <a:cxnLst/>
              <a:rect l="l" t="t" r="r" b="b"/>
              <a:pathLst>
                <a:path w="2055622" h="2055622">
                  <a:moveTo>
                    <a:pt x="0" y="1027811"/>
                  </a:moveTo>
                  <a:cubicBezTo>
                    <a:pt x="0" y="460121"/>
                    <a:pt x="460121" y="0"/>
                    <a:pt x="1027811" y="0"/>
                  </a:cubicBezTo>
                  <a:cubicBezTo>
                    <a:pt x="1595501" y="0"/>
                    <a:pt x="2055622" y="460121"/>
                    <a:pt x="2055622" y="1027811"/>
                  </a:cubicBezTo>
                  <a:cubicBezTo>
                    <a:pt x="2055622" y="1595501"/>
                    <a:pt x="1595501" y="2055622"/>
                    <a:pt x="1027811" y="2055622"/>
                  </a:cubicBezTo>
                  <a:cubicBezTo>
                    <a:pt x="460121" y="2055622"/>
                    <a:pt x="0" y="1595501"/>
                    <a:pt x="0" y="1027811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514895" y="7090193"/>
            <a:ext cx="3365942" cy="1195537"/>
            <a:chOff x="0" y="0"/>
            <a:chExt cx="4074480" cy="14472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074414" cy="1447165"/>
            </a:xfrm>
            <a:custGeom>
              <a:avLst/>
              <a:gdLst/>
              <a:ahLst/>
              <a:cxnLst/>
              <a:rect l="l" t="t" r="r" b="b"/>
              <a:pathLst>
                <a:path w="4074414" h="1447165">
                  <a:moveTo>
                    <a:pt x="33503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350387" y="1447165"/>
                    <a:pt x="3350387" y="1447165"/>
                    <a:pt x="3350387" y="1447165"/>
                  </a:cubicBezTo>
                  <a:cubicBezTo>
                    <a:pt x="3749294" y="1447165"/>
                    <a:pt x="4074414" y="1122172"/>
                    <a:pt x="4074414" y="723519"/>
                  </a:cubicBezTo>
                  <a:cubicBezTo>
                    <a:pt x="4074414" y="324866"/>
                    <a:pt x="3749294" y="0"/>
                    <a:pt x="3350387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sz="1350" dirty="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678614" y="6586402"/>
            <a:ext cx="1697543" cy="1699328"/>
            <a:chOff x="0" y="0"/>
            <a:chExt cx="2054880" cy="20570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054860" cy="2057146"/>
            </a:xfrm>
            <a:custGeom>
              <a:avLst/>
              <a:gdLst/>
              <a:ahLst/>
              <a:cxnLst/>
              <a:rect l="l" t="t" r="r" b="b"/>
              <a:pathLst>
                <a:path w="2054860" h="2057146">
                  <a:moveTo>
                    <a:pt x="0" y="1028573"/>
                  </a:moveTo>
                  <a:cubicBezTo>
                    <a:pt x="0" y="460502"/>
                    <a:pt x="459994" y="0"/>
                    <a:pt x="1027430" y="0"/>
                  </a:cubicBezTo>
                  <a:cubicBezTo>
                    <a:pt x="1594866" y="0"/>
                    <a:pt x="2054860" y="460502"/>
                    <a:pt x="2054860" y="1028573"/>
                  </a:cubicBezTo>
                  <a:cubicBezTo>
                    <a:pt x="2054860" y="1596644"/>
                    <a:pt x="1594866" y="2057146"/>
                    <a:pt x="1027430" y="2057146"/>
                  </a:cubicBezTo>
                  <a:cubicBezTo>
                    <a:pt x="459994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559449" y="7276767"/>
            <a:ext cx="2049474" cy="282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3"/>
              </a:lnSpc>
            </a:pPr>
            <a:r>
              <a:rPr lang="en-US" sz="1756" spc="172" dirty="0">
                <a:solidFill>
                  <a:srgbClr val="231F20"/>
                </a:solidFill>
                <a:latin typeface="Open Sauce Bold"/>
              </a:rPr>
              <a:t>Step 1</a:t>
            </a:r>
          </a:p>
        </p:txBody>
      </p:sp>
      <p:sp>
        <p:nvSpPr>
          <p:cNvPr id="30" name="Freeform 30"/>
          <p:cNvSpPr/>
          <p:nvPr/>
        </p:nvSpPr>
        <p:spPr>
          <a:xfrm>
            <a:off x="5255611" y="7036350"/>
            <a:ext cx="543548" cy="799432"/>
          </a:xfrm>
          <a:custGeom>
            <a:avLst/>
            <a:gdLst/>
            <a:ahLst/>
            <a:cxnLst/>
            <a:rect l="l" t="t" r="r" b="b"/>
            <a:pathLst>
              <a:path w="724731" h="1065909">
                <a:moveTo>
                  <a:pt x="0" y="0"/>
                </a:moveTo>
                <a:lnTo>
                  <a:pt x="724731" y="0"/>
                </a:lnTo>
                <a:lnTo>
                  <a:pt x="724731" y="1065908"/>
                </a:lnTo>
                <a:lnTo>
                  <a:pt x="0" y="10659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32" name="TextBox 32"/>
          <p:cNvSpPr txBox="1"/>
          <p:nvPr/>
        </p:nvSpPr>
        <p:spPr>
          <a:xfrm>
            <a:off x="7878896" y="5910395"/>
            <a:ext cx="2049474" cy="282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2423"/>
              </a:lnSpc>
              <a:spcBef>
                <a:spcPct val="0"/>
              </a:spcBef>
            </a:pPr>
            <a:r>
              <a:rPr lang="en-US" sz="1756" spc="172" dirty="0">
                <a:solidFill>
                  <a:srgbClr val="231F20"/>
                </a:solidFill>
                <a:latin typeface="Open Sauce Bold"/>
              </a:rPr>
              <a:t>Step 2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283073" y="4528588"/>
            <a:ext cx="2049474" cy="282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2423"/>
              </a:lnSpc>
              <a:spcBef>
                <a:spcPct val="0"/>
              </a:spcBef>
            </a:pPr>
            <a:r>
              <a:rPr lang="en-US" sz="1756" spc="172" dirty="0">
                <a:solidFill>
                  <a:srgbClr val="231F20"/>
                </a:solidFill>
                <a:latin typeface="Open Sauce Bold"/>
              </a:rPr>
              <a:t>Step 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539217" y="3142953"/>
            <a:ext cx="2049474" cy="282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2423"/>
              </a:lnSpc>
              <a:spcBef>
                <a:spcPct val="0"/>
              </a:spcBef>
            </a:pPr>
            <a:r>
              <a:rPr lang="en-US" sz="1756" spc="172" dirty="0">
                <a:solidFill>
                  <a:srgbClr val="231F20"/>
                </a:solidFill>
                <a:latin typeface="Open Sauce Bold"/>
              </a:rPr>
              <a:t>Step 4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24000" y="4760513"/>
            <a:ext cx="4456753" cy="1623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21"/>
              </a:lnSpc>
            </a:pPr>
            <a:r>
              <a:rPr lang="en-US" sz="4263" spc="149" dirty="0">
                <a:solidFill>
                  <a:srgbClr val="040506"/>
                </a:solidFill>
                <a:latin typeface="Codec Pro ExtraBold"/>
              </a:rPr>
              <a:t>Making a Communication Strategy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00400" y="7653645"/>
            <a:ext cx="2373276" cy="710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9"/>
              </a:lnSpc>
            </a:pPr>
            <a:r>
              <a:rPr lang="en-US" sz="1383" spc="135" dirty="0">
                <a:solidFill>
                  <a:srgbClr val="231F20"/>
                </a:solidFill>
                <a:latin typeface="Open Sauce"/>
              </a:rPr>
              <a:t>Please visit the step-by-step instructions in text for more detail.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559449" y="7609285"/>
            <a:ext cx="5499201" cy="710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9"/>
              </a:lnSpc>
            </a:pPr>
            <a:r>
              <a:rPr lang="en-US" sz="1383" spc="135" dirty="0">
                <a:solidFill>
                  <a:srgbClr val="231F20"/>
                </a:solidFill>
                <a:latin typeface="Open Sauce"/>
              </a:rPr>
              <a:t>Identify the problem in the case. Visit Our World in Data to research “trust” and the Hofstede Country Comparison Tool to determine cultural dimensions. 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848600" y="6300606"/>
            <a:ext cx="4522655" cy="1198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9"/>
              </a:lnSpc>
            </a:pPr>
            <a:r>
              <a:rPr lang="en-US" sz="1383" spc="135" dirty="0">
                <a:solidFill>
                  <a:srgbClr val="231F20"/>
                </a:solidFill>
                <a:latin typeface="Open Sauce"/>
              </a:rPr>
              <a:t>Perform research on profitability of organizations that embrace DEI principles. After analyzing, turn this research into strong data visualizations that make a compelling case.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283073" y="4772830"/>
            <a:ext cx="3073093" cy="1441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9"/>
              </a:lnSpc>
            </a:pPr>
            <a:r>
              <a:rPr lang="en-US" sz="1383" spc="135" dirty="0">
                <a:solidFill>
                  <a:srgbClr val="231F20"/>
                </a:solidFill>
                <a:latin typeface="Open Sauce"/>
              </a:rPr>
              <a:t>Suggest a formal policy/protocol in this specific case. Make it clear, evaluate for effectiveness, and plan a compelling case for the solution.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539217" y="3428951"/>
            <a:ext cx="2221462" cy="954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9"/>
              </a:lnSpc>
            </a:pPr>
            <a:r>
              <a:rPr lang="en-US" sz="1383" spc="135" dirty="0">
                <a:solidFill>
                  <a:srgbClr val="231F20"/>
                </a:solidFill>
                <a:latin typeface="Open Sauce"/>
              </a:rPr>
              <a:t>Present your findings via strong data visualizations and a strong narrative.</a:t>
            </a:r>
          </a:p>
        </p:txBody>
      </p:sp>
      <p:pic>
        <p:nvPicPr>
          <p:cNvPr id="42" name="Graphic 41" descr="Research with solid fill">
            <a:extLst>
              <a:ext uri="{FF2B5EF4-FFF2-40B4-BE49-F238E27FC236}">
                <a16:creationId xmlns:a16="http://schemas.microsoft.com/office/drawing/2014/main" id="{8A49908F-0EC6-80DC-218C-BBC9F92DD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76140" y="5496549"/>
            <a:ext cx="1027822" cy="1027822"/>
          </a:xfrm>
          <a:prstGeom prst="rect">
            <a:avLst/>
          </a:prstGeom>
        </p:spPr>
      </p:pic>
      <p:pic>
        <p:nvPicPr>
          <p:cNvPr id="46" name="Picture 45" descr="A black and blue drawing of a presentation board&#10;&#10;Description automatically generated">
            <a:extLst>
              <a:ext uri="{FF2B5EF4-FFF2-40B4-BE49-F238E27FC236}">
                <a16:creationId xmlns:a16="http://schemas.microsoft.com/office/drawing/2014/main" id="{A00CDA38-5866-A71C-C24A-0DF06CA598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271" y="2839544"/>
            <a:ext cx="889600" cy="834000"/>
          </a:xfrm>
          <a:prstGeom prst="rect">
            <a:avLst/>
          </a:prstGeom>
        </p:spPr>
      </p:pic>
      <p:pic>
        <p:nvPicPr>
          <p:cNvPr id="31" name="Graphic 30" descr="Arrow Up with solid fill">
            <a:extLst>
              <a:ext uri="{FF2B5EF4-FFF2-40B4-BE49-F238E27FC236}">
                <a16:creationId xmlns:a16="http://schemas.microsoft.com/office/drawing/2014/main" id="{8FA97709-9904-F212-B382-270128CC85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05359" y="4276298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908900" y="-273323"/>
            <a:ext cx="13716000" cy="77152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3" name="TextBox 3"/>
          <p:cNvSpPr txBox="1"/>
          <p:nvPr/>
        </p:nvSpPr>
        <p:spPr>
          <a:xfrm>
            <a:off x="2963327" y="3001467"/>
            <a:ext cx="4076896" cy="1486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2"/>
              </a:lnSpc>
            </a:pPr>
            <a:r>
              <a:rPr lang="en-US" sz="6131" spc="662" dirty="0">
                <a:solidFill>
                  <a:srgbClr val="231F20"/>
                </a:solidFill>
                <a:latin typeface="Arial Black" panose="020B0A04020102020204" pitchFamily="34" charset="0"/>
              </a:rPr>
              <a:t>THANK YOU</a:t>
            </a:r>
          </a:p>
        </p:txBody>
      </p:sp>
      <p:grpSp>
        <p:nvGrpSpPr>
          <p:cNvPr id="9" name="Group 9"/>
          <p:cNvGrpSpPr/>
          <p:nvPr/>
        </p:nvGrpSpPr>
        <p:grpSpPr>
          <a:xfrm rot="773821">
            <a:off x="7192532" y="3962903"/>
            <a:ext cx="2244881" cy="6361762"/>
            <a:chOff x="0" y="0"/>
            <a:chExt cx="82656" cy="22340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</a:pPr>
              <a:endParaRPr sz="1350"/>
            </a:p>
          </p:txBody>
        </p:sp>
      </p:grpSp>
      <p:grpSp>
        <p:nvGrpSpPr>
          <p:cNvPr id="12" name="Group 12"/>
          <p:cNvGrpSpPr/>
          <p:nvPr/>
        </p:nvGrpSpPr>
        <p:grpSpPr>
          <a:xfrm rot="773821">
            <a:off x="1402128" y="1962619"/>
            <a:ext cx="235375" cy="6361762"/>
            <a:chOff x="0" y="0"/>
            <a:chExt cx="82656" cy="22340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</a:pPr>
              <a:endParaRPr sz="135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803162" y="1701500"/>
            <a:ext cx="2226792" cy="339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5"/>
              </a:lnSpc>
            </a:pPr>
            <a:r>
              <a:rPr lang="en-US" sz="2061" spc="103" dirty="0">
                <a:solidFill>
                  <a:srgbClr val="1C5739"/>
                </a:solidFill>
                <a:latin typeface="Open Sauce"/>
              </a:rPr>
              <a:t>Chapter 8</a:t>
            </a:r>
          </a:p>
        </p:txBody>
      </p:sp>
      <p:sp>
        <p:nvSpPr>
          <p:cNvPr id="19" name="Freeform 19"/>
          <p:cNvSpPr/>
          <p:nvPr/>
        </p:nvSpPr>
        <p:spPr>
          <a:xfrm>
            <a:off x="631470" y="5813356"/>
            <a:ext cx="2101444" cy="2101444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397D5A"/>
          </a:solidFill>
        </p:spPr>
        <p:txBody>
          <a:bodyPr/>
          <a:lstStyle/>
          <a:p>
            <a:endParaRPr lang="en-US" sz="1350"/>
          </a:p>
        </p:txBody>
      </p:sp>
      <p:sp>
        <p:nvSpPr>
          <p:cNvPr id="21" name="TextBox 21"/>
          <p:cNvSpPr txBox="1"/>
          <p:nvPr/>
        </p:nvSpPr>
        <p:spPr>
          <a:xfrm>
            <a:off x="10424516" y="6545538"/>
            <a:ext cx="2260644" cy="257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81"/>
              </a:lnSpc>
            </a:pPr>
            <a:r>
              <a:rPr lang="en-US" sz="1558" dirty="0">
                <a:solidFill>
                  <a:srgbClr val="000000"/>
                </a:solidFill>
                <a:latin typeface="Open Sauce"/>
              </a:rPr>
              <a:t>jmitchell@smwc.edu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393397" y="6942430"/>
            <a:ext cx="3548842" cy="257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81"/>
              </a:lnSpc>
            </a:pPr>
            <a:r>
              <a:rPr lang="en-US" sz="1558" dirty="0">
                <a:solidFill>
                  <a:srgbClr val="000000"/>
                </a:solidFill>
                <a:latin typeface="Open Sauce"/>
              </a:rPr>
              <a:t>Saint Mary-of-the-Woods College</a:t>
            </a:r>
          </a:p>
        </p:txBody>
      </p:sp>
      <p:sp>
        <p:nvSpPr>
          <p:cNvPr id="24" name="Freeform 24"/>
          <p:cNvSpPr/>
          <p:nvPr/>
        </p:nvSpPr>
        <p:spPr>
          <a:xfrm>
            <a:off x="9941134" y="6908833"/>
            <a:ext cx="288716" cy="288716"/>
          </a:xfrm>
          <a:custGeom>
            <a:avLst/>
            <a:gdLst/>
            <a:ahLst/>
            <a:cxnLst/>
            <a:rect l="l" t="t" r="r" b="b"/>
            <a:pathLst>
              <a:path w="384955" h="384955">
                <a:moveTo>
                  <a:pt x="0" y="0"/>
                </a:moveTo>
                <a:lnTo>
                  <a:pt x="384955" y="0"/>
                </a:lnTo>
                <a:lnTo>
                  <a:pt x="384955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25" name="Freeform 25"/>
          <p:cNvSpPr/>
          <p:nvPr/>
        </p:nvSpPr>
        <p:spPr>
          <a:xfrm>
            <a:off x="9959277" y="6544998"/>
            <a:ext cx="288716" cy="288716"/>
          </a:xfrm>
          <a:custGeom>
            <a:avLst/>
            <a:gdLst/>
            <a:ahLst/>
            <a:cxnLst/>
            <a:rect l="l" t="t" r="r" b="b"/>
            <a:pathLst>
              <a:path w="384955" h="384955">
                <a:moveTo>
                  <a:pt x="0" y="0"/>
                </a:moveTo>
                <a:lnTo>
                  <a:pt x="384955" y="0"/>
                </a:lnTo>
                <a:lnTo>
                  <a:pt x="384955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28" name="TextBox 28"/>
          <p:cNvSpPr txBox="1"/>
          <p:nvPr/>
        </p:nvSpPr>
        <p:spPr>
          <a:xfrm>
            <a:off x="9959277" y="6147942"/>
            <a:ext cx="4393034" cy="30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1"/>
              </a:lnSpc>
            </a:pPr>
            <a:r>
              <a:rPr lang="en-US" sz="1858" dirty="0">
                <a:solidFill>
                  <a:srgbClr val="000000"/>
                </a:solidFill>
                <a:latin typeface="Montserrat Light Bold"/>
              </a:rPr>
              <a:t>Jennie Mitchell, Ph.D.</a:t>
            </a:r>
          </a:p>
        </p:txBody>
      </p:sp>
      <p:pic>
        <p:nvPicPr>
          <p:cNvPr id="30" name="Picture 29" descr="A hand holding a black card&#10;&#10;Description automatically generated">
            <a:extLst>
              <a:ext uri="{FF2B5EF4-FFF2-40B4-BE49-F238E27FC236}">
                <a16:creationId xmlns:a16="http://schemas.microsoft.com/office/drawing/2014/main" id="{2ED954C3-E08F-B731-395C-0588EB3832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712" y="6445400"/>
            <a:ext cx="1132680" cy="1725989"/>
          </a:xfrm>
          <a:prstGeom prst="rect">
            <a:avLst/>
          </a:prstGeom>
        </p:spPr>
      </p:pic>
      <p:pic>
        <p:nvPicPr>
          <p:cNvPr id="29" name="Picture 28" descr="A group of people in front of a city&#10;&#10;Description automatically generated">
            <a:extLst>
              <a:ext uri="{FF2B5EF4-FFF2-40B4-BE49-F238E27FC236}">
                <a16:creationId xmlns:a16="http://schemas.microsoft.com/office/drawing/2014/main" id="{14DA767B-6275-7F28-AAC6-8A0A010B66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104" y="1771650"/>
            <a:ext cx="5425733" cy="3618964"/>
          </a:xfrm>
          <a:prstGeom prst="rect">
            <a:avLst/>
          </a:prstGeom>
        </p:spPr>
      </p:pic>
      <p:grpSp>
        <p:nvGrpSpPr>
          <p:cNvPr id="31" name="Group 6">
            <a:extLst>
              <a:ext uri="{FF2B5EF4-FFF2-40B4-BE49-F238E27FC236}">
                <a16:creationId xmlns:a16="http://schemas.microsoft.com/office/drawing/2014/main" id="{78D32B37-73CA-AD42-ED41-B2F9A9B11015}"/>
              </a:ext>
            </a:extLst>
          </p:cNvPr>
          <p:cNvGrpSpPr/>
          <p:nvPr/>
        </p:nvGrpSpPr>
        <p:grpSpPr>
          <a:xfrm rot="756955">
            <a:off x="-5472262" y="-466731"/>
            <a:ext cx="6896373" cy="9623941"/>
            <a:chOff x="0" y="0"/>
            <a:chExt cx="5537802" cy="3379601"/>
          </a:xfrm>
        </p:grpSpPr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3278D4A3-3FE0-070B-A6B8-C975A1589EF0}"/>
                </a:ext>
              </a:extLst>
            </p:cNvPr>
            <p:cNvSpPr/>
            <p:nvPr/>
          </p:nvSpPr>
          <p:spPr>
            <a:xfrm>
              <a:off x="0" y="0"/>
              <a:ext cx="5537802" cy="3379601"/>
            </a:xfrm>
            <a:custGeom>
              <a:avLst/>
              <a:gdLst/>
              <a:ahLst/>
              <a:cxnLst/>
              <a:rect l="l" t="t" r="r" b="b"/>
              <a:pathLst>
                <a:path w="5537802" h="3379601">
                  <a:moveTo>
                    <a:pt x="0" y="0"/>
                  </a:moveTo>
                  <a:lnTo>
                    <a:pt x="5537802" y="0"/>
                  </a:lnTo>
                  <a:lnTo>
                    <a:pt x="5537802" y="3379601"/>
                  </a:lnTo>
                  <a:lnTo>
                    <a:pt x="0" y="3379601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" name="TextBox 8">
              <a:extLst>
                <a:ext uri="{FF2B5EF4-FFF2-40B4-BE49-F238E27FC236}">
                  <a16:creationId xmlns:a16="http://schemas.microsoft.com/office/drawing/2014/main" id="{1F811AE3-D0C6-CFF0-22A3-0F62BB6458E5}"/>
                </a:ext>
              </a:extLst>
            </p:cNvPr>
            <p:cNvSpPr txBox="1"/>
            <p:nvPr/>
          </p:nvSpPr>
          <p:spPr>
            <a:xfrm>
              <a:off x="0" y="-19050"/>
              <a:ext cx="5537802" cy="3398651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</a:pPr>
              <a:endParaRPr sz="1350"/>
            </a:p>
          </p:txBody>
        </p:sp>
      </p:grpSp>
      <p:sp>
        <p:nvSpPr>
          <p:cNvPr id="35" name="TextBox 28">
            <a:extLst>
              <a:ext uri="{FF2B5EF4-FFF2-40B4-BE49-F238E27FC236}">
                <a16:creationId xmlns:a16="http://schemas.microsoft.com/office/drawing/2014/main" id="{EFC86650-D694-606F-D3EF-7488814E1A15}"/>
              </a:ext>
            </a:extLst>
          </p:cNvPr>
          <p:cNvSpPr txBox="1"/>
          <p:nvPr/>
        </p:nvSpPr>
        <p:spPr>
          <a:xfrm>
            <a:off x="9972102" y="7475778"/>
            <a:ext cx="4393034" cy="30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1"/>
              </a:lnSpc>
            </a:pPr>
            <a:r>
              <a:rPr lang="en-US" sz="1858" dirty="0">
                <a:solidFill>
                  <a:srgbClr val="000000"/>
                </a:solidFill>
                <a:latin typeface="Montserrat Light Bold"/>
              </a:rPr>
              <a:t>Trent Deckard</a:t>
            </a:r>
          </a:p>
        </p:txBody>
      </p:sp>
      <p:sp>
        <p:nvSpPr>
          <p:cNvPr id="36" name="TextBox 21">
            <a:extLst>
              <a:ext uri="{FF2B5EF4-FFF2-40B4-BE49-F238E27FC236}">
                <a16:creationId xmlns:a16="http://schemas.microsoft.com/office/drawing/2014/main" id="{4640AB3B-BAB5-2153-5285-5327C80C894E}"/>
              </a:ext>
            </a:extLst>
          </p:cNvPr>
          <p:cNvSpPr txBox="1"/>
          <p:nvPr/>
        </p:nvSpPr>
        <p:spPr>
          <a:xfrm>
            <a:off x="10528970" y="7916270"/>
            <a:ext cx="3339687" cy="257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81"/>
              </a:lnSpc>
            </a:pPr>
            <a:r>
              <a:rPr lang="en-US" sz="1558" dirty="0">
                <a:solidFill>
                  <a:srgbClr val="000000"/>
                </a:solidFill>
                <a:latin typeface="Open Sauce"/>
              </a:rPr>
              <a:t>Trent.deckard@smwc.edu</a:t>
            </a:r>
          </a:p>
        </p:txBody>
      </p:sp>
      <p:sp>
        <p:nvSpPr>
          <p:cNvPr id="37" name="Freeform 25">
            <a:extLst>
              <a:ext uri="{FF2B5EF4-FFF2-40B4-BE49-F238E27FC236}">
                <a16:creationId xmlns:a16="http://schemas.microsoft.com/office/drawing/2014/main" id="{0C124862-CD6B-03CD-4B5A-C900D17CC2F4}"/>
              </a:ext>
            </a:extLst>
          </p:cNvPr>
          <p:cNvSpPr/>
          <p:nvPr/>
        </p:nvSpPr>
        <p:spPr>
          <a:xfrm>
            <a:off x="10001251" y="7898915"/>
            <a:ext cx="288716" cy="288716"/>
          </a:xfrm>
          <a:custGeom>
            <a:avLst/>
            <a:gdLst/>
            <a:ahLst/>
            <a:cxnLst/>
            <a:rect l="l" t="t" r="r" b="b"/>
            <a:pathLst>
              <a:path w="384955" h="384955">
                <a:moveTo>
                  <a:pt x="0" y="0"/>
                </a:moveTo>
                <a:lnTo>
                  <a:pt x="384955" y="0"/>
                </a:lnTo>
                <a:lnTo>
                  <a:pt x="384955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38" name="Freeform 24">
            <a:extLst>
              <a:ext uri="{FF2B5EF4-FFF2-40B4-BE49-F238E27FC236}">
                <a16:creationId xmlns:a16="http://schemas.microsoft.com/office/drawing/2014/main" id="{6B0B3626-D463-71DE-3B2C-8443339C8E13}"/>
              </a:ext>
            </a:extLst>
          </p:cNvPr>
          <p:cNvSpPr/>
          <p:nvPr/>
        </p:nvSpPr>
        <p:spPr>
          <a:xfrm>
            <a:off x="9986818" y="8285927"/>
            <a:ext cx="288716" cy="288716"/>
          </a:xfrm>
          <a:custGeom>
            <a:avLst/>
            <a:gdLst/>
            <a:ahLst/>
            <a:cxnLst/>
            <a:rect l="l" t="t" r="r" b="b"/>
            <a:pathLst>
              <a:path w="384955" h="384955">
                <a:moveTo>
                  <a:pt x="0" y="0"/>
                </a:moveTo>
                <a:lnTo>
                  <a:pt x="384955" y="0"/>
                </a:lnTo>
                <a:lnTo>
                  <a:pt x="384955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41" name="TextBox 22">
            <a:extLst>
              <a:ext uri="{FF2B5EF4-FFF2-40B4-BE49-F238E27FC236}">
                <a16:creationId xmlns:a16="http://schemas.microsoft.com/office/drawing/2014/main" id="{7CE3BCB9-412A-A4A5-2887-CFAE03359E2C}"/>
              </a:ext>
            </a:extLst>
          </p:cNvPr>
          <p:cNvSpPr txBox="1"/>
          <p:nvPr/>
        </p:nvSpPr>
        <p:spPr>
          <a:xfrm>
            <a:off x="10381372" y="8319524"/>
            <a:ext cx="3548842" cy="257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81"/>
              </a:lnSpc>
            </a:pPr>
            <a:r>
              <a:rPr lang="en-US" sz="1558" dirty="0">
                <a:solidFill>
                  <a:srgbClr val="000000"/>
                </a:solidFill>
                <a:latin typeface="Open Sauce"/>
              </a:rPr>
              <a:t>Saint Mary-of-the-Woods College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59471" y="3462148"/>
            <a:ext cx="1050364" cy="4580925"/>
            <a:chOff x="0" y="0"/>
            <a:chExt cx="368852" cy="16086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8852" cy="1608665"/>
            </a:xfrm>
            <a:custGeom>
              <a:avLst/>
              <a:gdLst/>
              <a:ahLst/>
              <a:cxnLst/>
              <a:rect l="l" t="t" r="r" b="b"/>
              <a:pathLst>
                <a:path w="368852" h="1608665">
                  <a:moveTo>
                    <a:pt x="0" y="0"/>
                  </a:moveTo>
                  <a:lnTo>
                    <a:pt x="368852" y="0"/>
                  </a:lnTo>
                  <a:lnTo>
                    <a:pt x="368852" y="1608665"/>
                  </a:lnTo>
                  <a:lnTo>
                    <a:pt x="0" y="1608665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68852" cy="162771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  <a:spcBef>
                  <a:spcPct val="0"/>
                </a:spcBef>
              </a:pPr>
              <a:endParaRPr sz="135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7288" y="867212"/>
            <a:ext cx="2314575" cy="8474925"/>
            <a:chOff x="0" y="0"/>
            <a:chExt cx="812800" cy="297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</a:pPr>
              <a:endParaRPr sz="135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912" y="2347460"/>
            <a:ext cx="4056738" cy="5984571"/>
            <a:chOff x="0" y="0"/>
            <a:chExt cx="1424588" cy="21015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</a:pPr>
              <a:endParaRPr sz="135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774187" y="7809235"/>
            <a:ext cx="2854928" cy="1562424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13" name="TextBox 13"/>
          <p:cNvSpPr txBox="1"/>
          <p:nvPr/>
        </p:nvSpPr>
        <p:spPr>
          <a:xfrm>
            <a:off x="3909835" y="2273600"/>
            <a:ext cx="4246493" cy="976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44"/>
              </a:lnSpc>
            </a:pPr>
            <a:r>
              <a:rPr lang="en-US" sz="5901" spc="578" dirty="0">
                <a:solidFill>
                  <a:srgbClr val="231F20"/>
                </a:solidFill>
                <a:latin typeface="Codec Pro ExtraBold"/>
              </a:rPr>
              <a:t>Content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18495" y="3661902"/>
            <a:ext cx="70291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3203" spc="263">
                <a:solidFill>
                  <a:srgbClr val="FFFFFF"/>
                </a:solidFill>
                <a:latin typeface="Codec Pro ExtraBold Italics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18495" y="4259741"/>
            <a:ext cx="70291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3203" spc="263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18495" y="5007769"/>
            <a:ext cx="70291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3203" spc="263" dirty="0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18495" y="5579269"/>
            <a:ext cx="70291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3203" spc="263" dirty="0">
                <a:solidFill>
                  <a:srgbClr val="FFFFFF"/>
                </a:solidFill>
                <a:latin typeface="Codec Pro ExtraBold Italics"/>
              </a:rPr>
              <a:t>04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33195" y="6229939"/>
            <a:ext cx="70291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3203" spc="263" dirty="0">
                <a:solidFill>
                  <a:srgbClr val="FFFFFF"/>
                </a:solidFill>
                <a:latin typeface="Codec Pro ExtraBold Italics"/>
              </a:rPr>
              <a:t>05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050553" y="3785728"/>
            <a:ext cx="4342877" cy="30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2"/>
              </a:lnSpc>
            </a:pPr>
            <a:r>
              <a:rPr lang="en-US" sz="1893" spc="185" dirty="0">
                <a:solidFill>
                  <a:srgbClr val="231F20"/>
                </a:solidFill>
                <a:latin typeface="Open Sauce"/>
              </a:rPr>
              <a:t>Gender Communication Issues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050553" y="4381392"/>
            <a:ext cx="4557472" cy="30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2"/>
              </a:lnSpc>
            </a:pPr>
            <a:r>
              <a:rPr lang="en-US" sz="1893" spc="185" dirty="0">
                <a:solidFill>
                  <a:srgbClr val="231F20"/>
                </a:solidFill>
                <a:latin typeface="Open Sauce"/>
              </a:rPr>
              <a:t>Cultural Communication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050553" y="5071459"/>
            <a:ext cx="5094359" cy="305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12"/>
              </a:lnSpc>
              <a:spcBef>
                <a:spcPct val="0"/>
              </a:spcBef>
            </a:pPr>
            <a:r>
              <a:rPr lang="en-US" sz="1893" spc="185" dirty="0">
                <a:solidFill>
                  <a:srgbClr val="231F20"/>
                </a:solidFill>
                <a:latin typeface="Open Sauce"/>
              </a:rPr>
              <a:t>Multi-Generation Communication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050553" y="5686839"/>
            <a:ext cx="4557472" cy="30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2"/>
              </a:lnSpc>
              <a:spcBef>
                <a:spcPct val="0"/>
              </a:spcBef>
            </a:pPr>
            <a:r>
              <a:rPr lang="en-US" sz="1893" spc="185" dirty="0">
                <a:solidFill>
                  <a:srgbClr val="231F20"/>
                </a:solidFill>
                <a:latin typeface="Open Sauce"/>
              </a:rPr>
              <a:t>Design Strategies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050553" y="6267756"/>
            <a:ext cx="4557472" cy="30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2"/>
              </a:lnSpc>
              <a:spcBef>
                <a:spcPct val="0"/>
              </a:spcBef>
            </a:pPr>
            <a:r>
              <a:rPr lang="en-US" sz="1893" spc="185" dirty="0">
                <a:solidFill>
                  <a:srgbClr val="231F20"/>
                </a:solidFill>
                <a:latin typeface="Open Sauce"/>
              </a:rPr>
              <a:t>Diversity, Equity, and Inclusion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FED02802-F2A8-7316-54C6-D2B894C9ECA3}"/>
              </a:ext>
            </a:extLst>
          </p:cNvPr>
          <p:cNvSpPr txBox="1"/>
          <p:nvPr/>
        </p:nvSpPr>
        <p:spPr>
          <a:xfrm>
            <a:off x="3069946" y="6710076"/>
            <a:ext cx="70291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3203" spc="263" dirty="0">
                <a:solidFill>
                  <a:srgbClr val="FFFFFF"/>
                </a:solidFill>
                <a:latin typeface="Codec Pro ExtraBold Italics"/>
              </a:rPr>
              <a:t>06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67E1EA-8FD8-248D-41EA-977BE7A6B029}"/>
              </a:ext>
            </a:extLst>
          </p:cNvPr>
          <p:cNvSpPr txBox="1"/>
          <p:nvPr/>
        </p:nvSpPr>
        <p:spPr>
          <a:xfrm>
            <a:off x="4050552" y="7418281"/>
            <a:ext cx="4557472" cy="30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2"/>
              </a:lnSpc>
              <a:spcBef>
                <a:spcPct val="0"/>
              </a:spcBef>
            </a:pPr>
            <a:r>
              <a:rPr lang="en-US" sz="1893" spc="185" dirty="0">
                <a:solidFill>
                  <a:srgbClr val="231F20"/>
                </a:solidFill>
                <a:latin typeface="Open Sauce"/>
              </a:rPr>
              <a:t>Leadership in Visualization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52122FB8-5A9D-9302-C125-00874F9DE990}"/>
              </a:ext>
            </a:extLst>
          </p:cNvPr>
          <p:cNvSpPr txBox="1"/>
          <p:nvPr/>
        </p:nvSpPr>
        <p:spPr>
          <a:xfrm>
            <a:off x="3069946" y="7254843"/>
            <a:ext cx="70291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3203" spc="263" dirty="0">
                <a:solidFill>
                  <a:srgbClr val="FFFFFF"/>
                </a:solidFill>
                <a:latin typeface="Codec Pro ExtraBold Italics"/>
              </a:rPr>
              <a:t>07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B0C12A-FB2E-39F8-3B34-5AE2E8173FBE}"/>
              </a:ext>
            </a:extLst>
          </p:cNvPr>
          <p:cNvSpPr txBox="1"/>
          <p:nvPr/>
        </p:nvSpPr>
        <p:spPr>
          <a:xfrm>
            <a:off x="4093148" y="6843018"/>
            <a:ext cx="4557472" cy="30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2"/>
              </a:lnSpc>
              <a:spcBef>
                <a:spcPct val="0"/>
              </a:spcBef>
            </a:pPr>
            <a:r>
              <a:rPr lang="en-US" sz="1893" spc="185" dirty="0">
                <a:solidFill>
                  <a:srgbClr val="231F20"/>
                </a:solidFill>
                <a:latin typeface="Open Sauce"/>
              </a:rPr>
              <a:t>Leading Remote Teams</a:t>
            </a:r>
          </a:p>
        </p:txBody>
      </p:sp>
      <p:pic>
        <p:nvPicPr>
          <p:cNvPr id="19" name="Picture 18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6855FEFC-5833-A6EA-984B-D6F4BD3F78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52683" y="3985442"/>
            <a:ext cx="3528446" cy="2370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45772" y="1285875"/>
            <a:ext cx="13716000" cy="77152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75853" y="1391996"/>
            <a:ext cx="14286242" cy="2314575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20955" y="1714516"/>
            <a:ext cx="908896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5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</a:t>
            </a:r>
            <a:r>
              <a:rPr lang="en-US" sz="4800" spc="580" dirty="0">
                <a:solidFill>
                  <a:srgbClr val="FFFFFF"/>
                </a:solidFill>
                <a:latin typeface="Arial Black" panose="020B0A04020102020204" pitchFamily="34" charset="0"/>
              </a:rPr>
              <a:t> Gender Communication Issues</a:t>
            </a:r>
            <a:endParaRPr kumimoji="0" lang="en-US" sz="4800" b="0" i="0" u="none" strike="noStrike" kern="1200" cap="none" spc="5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1556361" y="-328990"/>
            <a:ext cx="3087267" cy="3087267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-1951784" y="1285876"/>
            <a:ext cx="2442065" cy="2442065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9C3631-B77F-873A-20F5-9FDF38A1EEFC}"/>
              </a:ext>
            </a:extLst>
          </p:cNvPr>
          <p:cNvSpPr txBox="1"/>
          <p:nvPr/>
        </p:nvSpPr>
        <p:spPr>
          <a:xfrm>
            <a:off x="1920954" y="4050461"/>
            <a:ext cx="1110924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C5739"/>
                </a:solidFill>
              </a:rPr>
              <a:t>Motivation &amp; Conflict:</a:t>
            </a:r>
          </a:p>
          <a:p>
            <a:r>
              <a:rPr lang="en-US" sz="2000" b="1" dirty="0"/>
              <a:t>Male:</a:t>
            </a:r>
            <a:r>
              <a:rPr lang="en-US" sz="2000" dirty="0"/>
              <a:t> Motivated by competition, winning, and performance; conflict seen as part of the game.</a:t>
            </a:r>
          </a:p>
          <a:p>
            <a:r>
              <a:rPr lang="en-US" sz="2000" b="1" dirty="0"/>
              <a:t>Female:</a:t>
            </a:r>
            <a:r>
              <a:rPr lang="en-US" sz="2000" dirty="0"/>
              <a:t> Motivated by connection and cause; tends to internalize conflict and values harmony.</a:t>
            </a:r>
          </a:p>
          <a:p>
            <a:endParaRPr lang="en-US" sz="2000" b="1" dirty="0">
              <a:solidFill>
                <a:srgbClr val="1C5739"/>
              </a:solidFill>
            </a:endParaRPr>
          </a:p>
          <a:p>
            <a:r>
              <a:rPr lang="en-US" sz="2000" b="1" dirty="0">
                <a:solidFill>
                  <a:srgbClr val="1C5739"/>
                </a:solidFill>
              </a:rPr>
              <a:t>“I” vs. “We:”</a:t>
            </a:r>
          </a:p>
          <a:p>
            <a:r>
              <a:rPr lang="en-US" sz="2000" b="1" dirty="0">
                <a:highlight>
                  <a:srgbClr val="FDFBFB"/>
                </a:highlight>
              </a:rPr>
              <a:t>Male:</a:t>
            </a:r>
            <a:r>
              <a:rPr lang="en-US" sz="2000" dirty="0">
                <a:highlight>
                  <a:srgbClr val="FDFBFB"/>
                </a:highlight>
              </a:rPr>
              <a:t> Uses “I” often – self promotion aligns with achievement and status.</a:t>
            </a:r>
          </a:p>
          <a:p>
            <a:r>
              <a:rPr lang="en-US" sz="2000" b="1" dirty="0"/>
              <a:t>Female</a:t>
            </a:r>
            <a:r>
              <a:rPr lang="en-US" sz="2000" dirty="0"/>
              <a:t>: Prefers “we” – emphasizes collaboration, community, and courage through transparency.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1C5739"/>
                </a:solidFill>
              </a:rPr>
              <a:t>Nonverbal Cues:</a:t>
            </a:r>
          </a:p>
          <a:p>
            <a:r>
              <a:rPr lang="en-US" sz="2000" b="1" dirty="0"/>
              <a:t>Male: </a:t>
            </a:r>
            <a:r>
              <a:rPr lang="en-US" sz="2000" dirty="0"/>
              <a:t>Interrupts more frequently, typically to assert ideas—not personal.</a:t>
            </a:r>
          </a:p>
          <a:p>
            <a:r>
              <a:rPr lang="en-US" sz="2000" b="1" dirty="0"/>
              <a:t>Female: </a:t>
            </a:r>
            <a:r>
              <a:rPr lang="en-US" sz="2000" dirty="0"/>
              <a:t>Less likely to interrupt; may feel dismissed when interrupted.</a:t>
            </a:r>
          </a:p>
          <a:p>
            <a:endParaRPr lang="en-US" sz="2000" b="1" dirty="0">
              <a:solidFill>
                <a:srgbClr val="1C5739"/>
              </a:solidFill>
            </a:endParaRPr>
          </a:p>
          <a:p>
            <a:r>
              <a:rPr lang="en-US" sz="2000" b="1" dirty="0">
                <a:solidFill>
                  <a:srgbClr val="1C5739"/>
                </a:solidFill>
              </a:rPr>
              <a:t>Interruptions:</a:t>
            </a:r>
          </a:p>
          <a:p>
            <a:r>
              <a:rPr lang="en-US" sz="2000" b="1" dirty="0"/>
              <a:t>Male: </a:t>
            </a:r>
            <a:r>
              <a:rPr lang="en-US" sz="2000" dirty="0"/>
              <a:t>Interrupts more frequently, typically to assert ideas—not personal.</a:t>
            </a:r>
          </a:p>
          <a:p>
            <a:r>
              <a:rPr lang="en-US" sz="2000" b="1" dirty="0"/>
              <a:t>Female: </a:t>
            </a:r>
            <a:r>
              <a:rPr lang="en-US" sz="2000" dirty="0"/>
              <a:t>Less likely to interrupt; may feel dismissed when interrupted.</a:t>
            </a:r>
          </a:p>
          <a:p>
            <a:endParaRPr lang="en-US" sz="2000" b="1" dirty="0">
              <a:solidFill>
                <a:srgbClr val="1C5739"/>
              </a:solidFill>
            </a:endParaRPr>
          </a:p>
          <a:p>
            <a:r>
              <a:rPr lang="en-US" sz="2000" b="1" dirty="0">
                <a:solidFill>
                  <a:srgbClr val="1C5739"/>
                </a:solidFill>
              </a:rPr>
              <a:t>Defining Problems:</a:t>
            </a:r>
          </a:p>
          <a:p>
            <a:r>
              <a:rPr lang="en-US" sz="2000" b="1" dirty="0"/>
              <a:t>Male: </a:t>
            </a:r>
            <a:r>
              <a:rPr lang="en-US" sz="2000" dirty="0"/>
              <a:t>Seeks solutions; sees issues through an outcome lens.</a:t>
            </a:r>
          </a:p>
          <a:p>
            <a:r>
              <a:rPr lang="en-US" sz="2000" b="1" dirty="0"/>
              <a:t>Female: </a:t>
            </a:r>
            <a:r>
              <a:rPr lang="en-US" sz="2000" dirty="0"/>
              <a:t>Seeks understanding; focuses on people and shared experiences.</a:t>
            </a:r>
          </a:p>
        </p:txBody>
      </p:sp>
      <p:pic>
        <p:nvPicPr>
          <p:cNvPr id="42" name="Graphic 41" descr="Aspiration with solid fill">
            <a:extLst>
              <a:ext uri="{FF2B5EF4-FFF2-40B4-BE49-F238E27FC236}">
                <a16:creationId xmlns:a16="http://schemas.microsoft.com/office/drawing/2014/main" id="{900B91FE-8F5A-B15B-DBA6-C8B6D3AE8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8628" y="4050461"/>
            <a:ext cx="914400" cy="914400"/>
          </a:xfrm>
          <a:prstGeom prst="rect">
            <a:avLst/>
          </a:prstGeom>
        </p:spPr>
      </p:pic>
      <p:pic>
        <p:nvPicPr>
          <p:cNvPr id="44" name="Graphic 43" descr="Office worker female with solid fill">
            <a:extLst>
              <a:ext uri="{FF2B5EF4-FFF2-40B4-BE49-F238E27FC236}">
                <a16:creationId xmlns:a16="http://schemas.microsoft.com/office/drawing/2014/main" id="{CDA6B848-33C1-B240-79E6-A524DE1395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3326" y="5143500"/>
            <a:ext cx="914400" cy="914400"/>
          </a:xfrm>
          <a:prstGeom prst="rect">
            <a:avLst/>
          </a:prstGeom>
        </p:spPr>
      </p:pic>
      <p:pic>
        <p:nvPicPr>
          <p:cNvPr id="48" name="Graphic 47" descr="Winking face with solid fill with solid fill">
            <a:extLst>
              <a:ext uri="{FF2B5EF4-FFF2-40B4-BE49-F238E27FC236}">
                <a16:creationId xmlns:a16="http://schemas.microsoft.com/office/drawing/2014/main" id="{0F81289F-DF6A-5FB1-86B9-2074AD671C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3326" y="6496792"/>
            <a:ext cx="914400" cy="914400"/>
          </a:xfrm>
          <a:prstGeom prst="rect">
            <a:avLst/>
          </a:prstGeom>
        </p:spPr>
      </p:pic>
      <p:pic>
        <p:nvPicPr>
          <p:cNvPr id="50" name="Graphic 49" descr="Teacher outline">
            <a:extLst>
              <a:ext uri="{FF2B5EF4-FFF2-40B4-BE49-F238E27FC236}">
                <a16:creationId xmlns:a16="http://schemas.microsoft.com/office/drawing/2014/main" id="{08C1DDEA-B54F-5A86-777F-25CC911805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3326" y="7687641"/>
            <a:ext cx="914400" cy="914400"/>
          </a:xfrm>
          <a:prstGeom prst="rect">
            <a:avLst/>
          </a:prstGeom>
        </p:spPr>
      </p:pic>
      <p:pic>
        <p:nvPicPr>
          <p:cNvPr id="52" name="Graphic 51" descr="Brainstorm with solid fill">
            <a:extLst>
              <a:ext uri="{FF2B5EF4-FFF2-40B4-BE49-F238E27FC236}">
                <a16:creationId xmlns:a16="http://schemas.microsoft.com/office/drawing/2014/main" id="{FC9980A9-7C4F-E0AE-7070-FABB4DE0D6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9300" y="89459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36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45772" y="9001124"/>
            <a:ext cx="5760772" cy="33337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75853" y="1391996"/>
            <a:ext cx="14286242" cy="2314575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20955" y="1714516"/>
            <a:ext cx="908896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580" dirty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r>
              <a:rPr kumimoji="0" lang="en-US" sz="4800" b="0" i="0" u="none" strike="noStrike" kern="1200" cap="none" spc="5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</a:t>
            </a:r>
            <a:r>
              <a:rPr lang="en-US" sz="4800" spc="580" dirty="0">
                <a:solidFill>
                  <a:srgbClr val="FFFFFF"/>
                </a:solidFill>
                <a:latin typeface="Arial Black" panose="020B0A04020102020204" pitchFamily="34" charset="0"/>
              </a:rPr>
              <a:t>Cultural Communication Issues</a:t>
            </a:r>
            <a:endParaRPr kumimoji="0" lang="en-US" sz="4800" b="0" i="0" u="none" strike="noStrike" kern="1200" cap="none" spc="5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1556361" y="-328990"/>
            <a:ext cx="3087267" cy="3087267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-1951784" y="1285876"/>
            <a:ext cx="2442065" cy="2442065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308DA1-BC86-BD4F-5CE0-E45021D49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987524"/>
            <a:ext cx="7499051" cy="58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50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45772" y="9001124"/>
            <a:ext cx="5760772" cy="33337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75853" y="1391996"/>
            <a:ext cx="14286242" cy="2314575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20955" y="1714516"/>
            <a:ext cx="908896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5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Cultural Differences</a:t>
            </a:r>
          </a:p>
        </p:txBody>
      </p:sp>
      <p:sp>
        <p:nvSpPr>
          <p:cNvPr id="28" name="Freeform 28"/>
          <p:cNvSpPr/>
          <p:nvPr/>
        </p:nvSpPr>
        <p:spPr>
          <a:xfrm>
            <a:off x="11556361" y="-328990"/>
            <a:ext cx="3087267" cy="3087267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-1951784" y="1285876"/>
            <a:ext cx="2442065" cy="2442065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D9789F-046E-B516-D5F7-200A1AD30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29091"/>
            <a:ext cx="8173652" cy="584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CBCDAC08-A2C9-0F8E-ACFB-35E47B74B011}"/>
              </a:ext>
            </a:extLst>
          </p:cNvPr>
          <p:cNvSpPr txBox="1"/>
          <p:nvPr/>
        </p:nvSpPr>
        <p:spPr>
          <a:xfrm>
            <a:off x="490281" y="4090877"/>
            <a:ext cx="3464511" cy="1604834"/>
          </a:xfrm>
          <a:prstGeom prst="rect">
            <a:avLst/>
          </a:prstGeom>
          <a:solidFill>
            <a:srgbClr val="1C5739"/>
          </a:solidFill>
        </p:spPr>
        <p:txBody>
          <a:bodyPr lIns="85725" tIns="85725" rIns="85725" bIns="85725" rtlCol="0" anchor="ctr"/>
          <a:lstStyle/>
          <a:p>
            <a:pPr algn="ctr">
              <a:lnSpc>
                <a:spcPts val="1553"/>
              </a:lnSpc>
              <a:spcBef>
                <a:spcPct val="0"/>
              </a:spcBef>
            </a:pPr>
            <a:r>
              <a:rPr lang="en-US" spc="11" dirty="0">
                <a:solidFill>
                  <a:srgbClr val="FFFFFF"/>
                </a:solidFill>
                <a:latin typeface="Open Sauce Italics"/>
              </a:rPr>
              <a:t>Cultural differences do not mean deficiencies; they just mean difference.</a:t>
            </a: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A1AA2FC0-5ACA-BA3F-E536-B65D45832A8B}"/>
              </a:ext>
            </a:extLst>
          </p:cNvPr>
          <p:cNvSpPr/>
          <p:nvPr/>
        </p:nvSpPr>
        <p:spPr>
          <a:xfrm flipV="1">
            <a:off x="846868" y="5695711"/>
            <a:ext cx="3200400" cy="1891567"/>
          </a:xfrm>
          <a:prstGeom prst="bentArrow">
            <a:avLst/>
          </a:prstGeom>
          <a:solidFill>
            <a:srgbClr val="1C57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7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45772" y="9001124"/>
            <a:ext cx="5760772" cy="33337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75853" y="1391996"/>
            <a:ext cx="14286242" cy="2314575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20955" y="1714516"/>
            <a:ext cx="908896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580" dirty="0"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  <a:r>
              <a:rPr kumimoji="0" lang="en-US" sz="4800" b="0" i="0" u="none" strike="noStrike" kern="1200" cap="none" spc="5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</a:t>
            </a:r>
            <a:r>
              <a:rPr lang="en-US" sz="4800" spc="580" dirty="0">
                <a:solidFill>
                  <a:srgbClr val="FFFFFF"/>
                </a:solidFill>
                <a:latin typeface="Arial Black" panose="020B0A04020102020204" pitchFamily="34" charset="0"/>
              </a:rPr>
              <a:t>Multigeneration Cultural Issues</a:t>
            </a:r>
            <a:endParaRPr kumimoji="0" lang="en-US" sz="4800" b="0" i="0" u="none" strike="noStrike" kern="1200" cap="none" spc="5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1556361" y="-328990"/>
            <a:ext cx="3087267" cy="3087267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-1951784" y="1285876"/>
            <a:ext cx="2442065" cy="2442065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20F10F-DA11-9BED-A06D-82A181AF2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01" y="4029091"/>
            <a:ext cx="12398893" cy="5160620"/>
          </a:xfrm>
          <a:prstGeom prst="rect">
            <a:avLst/>
          </a:prstGeom>
          <a:ln>
            <a:solidFill>
              <a:srgbClr val="1C5739"/>
            </a:solidFill>
          </a:ln>
        </p:spPr>
      </p:pic>
    </p:spTree>
    <p:extLst>
      <p:ext uri="{BB962C8B-B14F-4D97-AF65-F5344CB8AC3E}">
        <p14:creationId xmlns:p14="http://schemas.microsoft.com/office/powerpoint/2010/main" val="3478849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45772" y="9001124"/>
            <a:ext cx="5760772" cy="33337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75853" y="1391996"/>
            <a:ext cx="14286242" cy="2314575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20955" y="1714516"/>
            <a:ext cx="908896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5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Strategies across the</a:t>
            </a:r>
            <a:r>
              <a:rPr lang="en-US" sz="4800" spc="580" dirty="0">
                <a:solidFill>
                  <a:srgbClr val="FFFFFF"/>
                </a:solidFill>
                <a:latin typeface="Arial Black" panose="020B0A04020102020204" pitchFamily="34" charset="0"/>
              </a:rPr>
              <a:t> Generations</a:t>
            </a:r>
            <a:endParaRPr kumimoji="0" lang="en-US" sz="4800" b="0" i="0" u="none" strike="noStrike" kern="1200" cap="none" spc="5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1556361" y="-328990"/>
            <a:ext cx="3087267" cy="3087267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-1951784" y="1285876"/>
            <a:ext cx="2442065" cy="2442065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BAF109-6D0C-3CCF-410C-1BE68AE51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301" y="3535404"/>
            <a:ext cx="6096000" cy="6096000"/>
          </a:xfrm>
          <a:prstGeom prst="rect">
            <a:avLst/>
          </a:prstGeom>
        </p:spPr>
      </p:pic>
      <p:pic>
        <p:nvPicPr>
          <p:cNvPr id="9" name="Picture 8" descr="A group of people posing for a photo">
            <a:extLst>
              <a:ext uri="{FF2B5EF4-FFF2-40B4-BE49-F238E27FC236}">
                <a16:creationId xmlns:a16="http://schemas.microsoft.com/office/drawing/2014/main" id="{6B8A077D-A1D6-650C-0EC6-1BC000DFDD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62000" y="4259580"/>
            <a:ext cx="5410200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7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45772" y="9001124"/>
            <a:ext cx="5760772" cy="33337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75853" y="1391996"/>
            <a:ext cx="14286242" cy="2314575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20955" y="1714516"/>
            <a:ext cx="908896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580" dirty="0">
                <a:solidFill>
                  <a:srgbClr val="FFFFFF"/>
                </a:solidFill>
                <a:latin typeface="Arial Black" panose="020B0A04020102020204" pitchFamily="34" charset="0"/>
              </a:rPr>
              <a:t>4. Design Strategies across Generations</a:t>
            </a:r>
            <a:endParaRPr kumimoji="0" lang="en-US" sz="4800" b="0" i="0" u="none" strike="noStrike" kern="1200" cap="none" spc="5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1556361" y="-328990"/>
            <a:ext cx="3087267" cy="3087267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-1951784" y="1285876"/>
            <a:ext cx="2442065" cy="2442065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55A27-18AB-3061-8637-826E531C7E58}"/>
              </a:ext>
            </a:extLst>
          </p:cNvPr>
          <p:cNvSpPr txBox="1"/>
          <p:nvPr/>
        </p:nvSpPr>
        <p:spPr>
          <a:xfrm>
            <a:off x="4953000" y="3848100"/>
            <a:ext cx="73754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C5739"/>
                </a:solidFill>
              </a:rPr>
              <a:t>These strategies are based on working with diverse teams and audiences:</a:t>
            </a:r>
          </a:p>
          <a:p>
            <a:endParaRPr lang="en-US" sz="2000" b="1" dirty="0">
              <a:solidFill>
                <a:srgbClr val="1C5739"/>
              </a:solidFill>
            </a:endParaRPr>
          </a:p>
          <a:p>
            <a:pPr marL="457200" indent="-457200">
              <a:buAutoNum type="arabicPeriod"/>
            </a:pPr>
            <a:r>
              <a:rPr lang="en-US" sz="3200" b="1" dirty="0">
                <a:solidFill>
                  <a:srgbClr val="1C5739"/>
                </a:solidFill>
              </a:rPr>
              <a:t>PechaKucha: Plan a beginning, middle, and end in 7 minutes</a:t>
            </a:r>
          </a:p>
          <a:p>
            <a:endParaRPr lang="en-US" sz="3200" b="1" dirty="0">
              <a:solidFill>
                <a:srgbClr val="1C5739"/>
              </a:solidFill>
            </a:endParaRPr>
          </a:p>
          <a:p>
            <a:r>
              <a:rPr lang="en-US" sz="3200" b="1" dirty="0">
                <a:solidFill>
                  <a:srgbClr val="1C5739"/>
                </a:solidFill>
              </a:rPr>
              <a:t>2. Get to the point!</a:t>
            </a:r>
          </a:p>
          <a:p>
            <a:endParaRPr lang="en-US" sz="3200" b="1" dirty="0">
              <a:solidFill>
                <a:srgbClr val="1C5739"/>
              </a:solidFill>
            </a:endParaRPr>
          </a:p>
          <a:p>
            <a:r>
              <a:rPr lang="en-US" sz="3200" b="1" dirty="0">
                <a:solidFill>
                  <a:srgbClr val="1C5739"/>
                </a:solidFill>
              </a:rPr>
              <a:t>3. Use the appropriate data visualizations</a:t>
            </a:r>
          </a:p>
          <a:p>
            <a:pPr marL="457200" indent="-457200">
              <a:buAutoNum type="arabicPeriod"/>
            </a:pPr>
            <a:endParaRPr lang="en-US" sz="2000" b="1" dirty="0">
              <a:solidFill>
                <a:srgbClr val="1C5739"/>
              </a:solidFill>
            </a:endParaRPr>
          </a:p>
          <a:p>
            <a:endParaRPr lang="en-US" sz="2000" b="1" dirty="0">
              <a:solidFill>
                <a:srgbClr val="1C5739"/>
              </a:solidFill>
            </a:endParaRPr>
          </a:p>
          <a:p>
            <a:r>
              <a:rPr lang="en-US" sz="2000" dirty="0"/>
              <a:t>.</a:t>
            </a:r>
          </a:p>
        </p:txBody>
      </p:sp>
      <p:pic>
        <p:nvPicPr>
          <p:cNvPr id="9" name="Graphic 8" descr="Bullseye with solid fill">
            <a:extLst>
              <a:ext uri="{FF2B5EF4-FFF2-40B4-BE49-F238E27FC236}">
                <a16:creationId xmlns:a16="http://schemas.microsoft.com/office/drawing/2014/main" id="{4A325022-9B00-DB14-B1CF-AD4C8DEE4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32830" y="6446081"/>
            <a:ext cx="914400" cy="914400"/>
          </a:xfrm>
          <a:prstGeom prst="rect">
            <a:avLst/>
          </a:prstGeom>
        </p:spPr>
      </p:pic>
      <p:pic>
        <p:nvPicPr>
          <p:cNvPr id="12" name="Graphic 11" descr="Alarm clock with solid fill">
            <a:extLst>
              <a:ext uri="{FF2B5EF4-FFF2-40B4-BE49-F238E27FC236}">
                <a16:creationId xmlns:a16="http://schemas.microsoft.com/office/drawing/2014/main" id="{3912791B-8F93-BDBF-3B53-C4C62B018D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32830" y="5080865"/>
            <a:ext cx="914400" cy="914400"/>
          </a:xfrm>
          <a:prstGeom prst="rect">
            <a:avLst/>
          </a:prstGeom>
        </p:spPr>
      </p:pic>
      <p:pic>
        <p:nvPicPr>
          <p:cNvPr id="14" name="Graphic 13" descr="Bar chart with solid fill">
            <a:extLst>
              <a:ext uri="{FF2B5EF4-FFF2-40B4-BE49-F238E27FC236}">
                <a16:creationId xmlns:a16="http://schemas.microsoft.com/office/drawing/2014/main" id="{3AC16AF6-881F-7F37-93CD-719ABA4649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32830" y="7430468"/>
            <a:ext cx="914400" cy="914400"/>
          </a:xfrm>
          <a:prstGeom prst="rect">
            <a:avLst/>
          </a:prstGeom>
        </p:spPr>
      </p:pic>
      <p:pic>
        <p:nvPicPr>
          <p:cNvPr id="16" name="Picture 15" descr="A group of people sitting in a crowd&#10;&#10;AI-generated content may be incorrect.">
            <a:extLst>
              <a:ext uri="{FF2B5EF4-FFF2-40B4-BE49-F238E27FC236}">
                <a16:creationId xmlns:a16="http://schemas.microsoft.com/office/drawing/2014/main" id="{15E96668-41CD-D6EC-5CED-18F667BCEC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96955" y="4689989"/>
            <a:ext cx="3048000" cy="20345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CA89FF-931E-CA91-3F35-0721A751B1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955" y="7077188"/>
            <a:ext cx="2783962" cy="16389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116E0C-CD72-04E9-6C23-9C1E180CA2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92980" y="8336163"/>
            <a:ext cx="4244039" cy="17732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F61BF8-78AE-7CDE-D610-2A749D1A98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49082" y="8344868"/>
            <a:ext cx="4549478" cy="174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14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45772" y="9001124"/>
            <a:ext cx="5760772" cy="33337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75853" y="1391996"/>
            <a:ext cx="14286242" cy="2314575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20955" y="1714516"/>
            <a:ext cx="908896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580" dirty="0"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  <a:r>
              <a:rPr kumimoji="0" lang="en-US" sz="4800" b="0" i="0" u="none" strike="noStrike" kern="1200" cap="none" spc="5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Consider for DEI, Un</a:t>
            </a:r>
            <a:r>
              <a:rPr lang="en-US" sz="4800" spc="580" dirty="0">
                <a:solidFill>
                  <a:srgbClr val="FFFFFF"/>
                </a:solidFill>
                <a:latin typeface="Arial Black" panose="020B0A04020102020204" pitchFamily="34" charset="0"/>
              </a:rPr>
              <a:t>cover Biases</a:t>
            </a:r>
            <a:endParaRPr kumimoji="0" lang="en-US" sz="4800" b="0" i="0" u="none" strike="noStrike" kern="1200" cap="none" spc="5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1556361" y="-328990"/>
            <a:ext cx="3087267" cy="3087267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-1951784" y="1285876"/>
            <a:ext cx="2442065" cy="2442065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55A27-18AB-3061-8637-826E531C7E58}"/>
              </a:ext>
            </a:extLst>
          </p:cNvPr>
          <p:cNvSpPr txBox="1"/>
          <p:nvPr/>
        </p:nvSpPr>
        <p:spPr>
          <a:xfrm>
            <a:off x="1600200" y="3848100"/>
            <a:ext cx="107282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C5739"/>
                </a:solidFill>
                <a:effectLst/>
                <a:uLnTx/>
                <a:uFillTx/>
                <a:latin typeface="Arabic Typesetting" panose="020F0502020204030204" pitchFamily="66" charset="-78"/>
                <a:cs typeface="Arabic Typesetting" panose="020F0502020204030204" pitchFamily="66" charset="-78"/>
              </a:rPr>
              <a:t>Ageism: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abic Typesetting" panose="020F0502020204030204" pitchFamily="66" charset="-78"/>
                <a:cs typeface="Arabic Typesetting" panose="020F0502020204030204" pitchFamily="66" charset="-78"/>
              </a:rPr>
              <a:t>Making assumptions about another age or generation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C5739"/>
              </a:solidFill>
              <a:effectLst/>
              <a:uLnTx/>
              <a:uFillTx/>
              <a:latin typeface="Arabic Typesetting" panose="020F0502020204030204" pitchFamily="66" charset="-78"/>
              <a:cs typeface="Arabic Typesetting" panose="020F0502020204030204" pitchFamily="66" charset="-78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srgbClr val="1C5739"/>
                </a:solidFill>
                <a:latin typeface="Arabic Typesetting" panose="020F0502020204030204" pitchFamily="66" charset="-78"/>
                <a:cs typeface="Arabic Typesetting" panose="020F0502020204030204" pitchFamily="66" charset="-78"/>
              </a:rPr>
              <a:t>2. Affinity Bias: </a:t>
            </a:r>
            <a:r>
              <a:rPr lang="en-US" sz="4000" dirty="0">
                <a:latin typeface="Arabic Typesetting" panose="020F0502020204030204" pitchFamily="66" charset="-78"/>
                <a:cs typeface="Arabic Typesetting" panose="020F0502020204030204" pitchFamily="66" charset="-78"/>
              </a:rPr>
              <a:t>Going with what you know (such as with hiring), based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latin typeface="Arabic Typesetting" panose="020F0502020204030204" pitchFamily="66" charset="-78"/>
                <a:cs typeface="Arabic Typesetting" panose="020F0502020204030204" pitchFamily="66" charset="-78"/>
              </a:rPr>
              <a:t>	on that being most like you.</a:t>
            </a:r>
            <a:endParaRPr lang="en-US" sz="4000" b="1" dirty="0">
              <a:solidFill>
                <a:srgbClr val="1C5739"/>
              </a:solidFill>
              <a:latin typeface="Arabic Typesetting" panose="020F0502020204030204" pitchFamily="66" charset="-78"/>
              <a:cs typeface="Arabic Typesetting" panose="020F0502020204030204" pitchFamily="66" charset="-78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C5739"/>
                </a:solidFill>
                <a:effectLst/>
                <a:uLnTx/>
                <a:uFillTx/>
                <a:latin typeface="Arabic Typesetting" panose="020F0502020204030204" pitchFamily="66" charset="-78"/>
                <a:cs typeface="Arabic Typesetting" panose="020F0502020204030204" pitchFamily="66" charset="-78"/>
              </a:rPr>
              <a:t>3. Weight Bias: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abic Typesetting" panose="020F0502020204030204" pitchFamily="66" charset="-78"/>
                <a:cs typeface="Arabic Typesetting" panose="020F0502020204030204" pitchFamily="66" charset="-78"/>
              </a:rPr>
              <a:t>Discriminating ba</a:t>
            </a:r>
            <a:r>
              <a:rPr lang="en-US" sz="4000" dirty="0">
                <a:latin typeface="Arabic Typesetting" panose="020F0502020204030204" pitchFamily="66" charset="-78"/>
                <a:cs typeface="Arabic Typesetting" panose="020F0502020204030204" pitchFamily="66" charset="-78"/>
              </a:rPr>
              <a:t>sed on an individual’s weight, instead 	of actual talents.</a:t>
            </a:r>
            <a:endParaRPr lang="en-US" sz="4000" b="1" dirty="0">
              <a:solidFill>
                <a:srgbClr val="1C5739"/>
              </a:solidFill>
              <a:latin typeface="Arabic Typesetting" panose="020F0502020204030204" pitchFamily="66" charset="-78"/>
              <a:cs typeface="Arabic Typesetting" panose="020F0502020204030204" pitchFamily="66" charset="-78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C5739"/>
                </a:solidFill>
                <a:effectLst/>
                <a:uLnTx/>
                <a:uFillTx/>
                <a:latin typeface="Arabic Typesetting" panose="020F0502020204030204" pitchFamily="66" charset="-78"/>
                <a:cs typeface="Arabic Typesetting" panose="020F0502020204030204" pitchFamily="66" charset="-78"/>
              </a:rPr>
              <a:t>4. Ableism: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abic Typesetting" panose="020F0502020204030204" pitchFamily="66" charset="-78"/>
                <a:cs typeface="Arabic Typesetting" panose="020F0502020204030204" pitchFamily="66" charset="-78"/>
              </a:rPr>
              <a:t>Discrimination </a:t>
            </a:r>
            <a:r>
              <a:rPr lang="en-US" sz="4000" dirty="0">
                <a:latin typeface="Arabic Typesetting" panose="020F0502020204030204" pitchFamily="66" charset="-78"/>
                <a:cs typeface="Arabic Typesetting" panose="020F0502020204030204" pitchFamily="66" charset="-78"/>
              </a:rPr>
              <a:t>in favor of able-bodied people.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abic Typesetting" panose="020F0502020204030204" pitchFamily="66" charset="-78"/>
              <a:cs typeface="Arabic Typesetting" panose="020F0502020204030204" pitchFamily="66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C573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 descr="A group of people in a meeting&#10;&#10;AI-generated content may be incorrect.">
            <a:extLst>
              <a:ext uri="{FF2B5EF4-FFF2-40B4-BE49-F238E27FC236}">
                <a16:creationId xmlns:a16="http://schemas.microsoft.com/office/drawing/2014/main" id="{833F8CB0-8B36-57A0-549C-FFBB43610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49555" y="7579894"/>
            <a:ext cx="2719425" cy="1985180"/>
          </a:xfrm>
          <a:prstGeom prst="rect">
            <a:avLst/>
          </a:prstGeom>
          <a:ln>
            <a:solidFill>
              <a:srgbClr val="1C5739"/>
            </a:solidFill>
          </a:ln>
        </p:spPr>
      </p:pic>
      <p:pic>
        <p:nvPicPr>
          <p:cNvPr id="9" name="Picture 8" descr="A group of people clapping&#10;&#10;AI-generated content may be incorrect.">
            <a:extLst>
              <a:ext uri="{FF2B5EF4-FFF2-40B4-BE49-F238E27FC236}">
                <a16:creationId xmlns:a16="http://schemas.microsoft.com/office/drawing/2014/main" id="{17EDCBFF-EA37-CF80-191D-2A41554A5F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842005" y="7600681"/>
            <a:ext cx="2974052" cy="1985180"/>
          </a:xfrm>
          <a:prstGeom prst="rect">
            <a:avLst/>
          </a:prstGeom>
          <a:ln>
            <a:solidFill>
              <a:srgbClr val="1C5739"/>
            </a:solidFill>
          </a:ln>
        </p:spPr>
      </p:pic>
    </p:spTree>
    <p:extLst>
      <p:ext uri="{BB962C8B-B14F-4D97-AF65-F5344CB8AC3E}">
        <p14:creationId xmlns:p14="http://schemas.microsoft.com/office/powerpoint/2010/main" val="4029679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9283</TotalTime>
  <Words>829</Words>
  <Application>Microsoft Office PowerPoint</Application>
  <PresentationFormat>Custom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Wingdings</vt:lpstr>
      <vt:lpstr>Arial Black</vt:lpstr>
      <vt:lpstr>Calibri</vt:lpstr>
      <vt:lpstr>Codec Pro ExtraBold Italics</vt:lpstr>
      <vt:lpstr>Codec Pro ExtraBold</vt:lpstr>
      <vt:lpstr>Montserrat Light</vt:lpstr>
      <vt:lpstr>Open Sauce Italics</vt:lpstr>
      <vt:lpstr>Open Sauce Bold</vt:lpstr>
      <vt:lpstr>Aptos</vt:lpstr>
      <vt:lpstr>Montserrat Light Bold</vt:lpstr>
      <vt:lpstr>Arabic Typesetting</vt:lpstr>
      <vt:lpstr>Arial</vt:lpstr>
      <vt:lpstr>Open Sauce</vt:lpstr>
      <vt:lpstr>Lora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minimalist professional Business Proposal Presentation</dc:title>
  <dc:creator>Deckard, Trent Ryan</dc:creator>
  <cp:lastModifiedBy>Jennie Mitchell</cp:lastModifiedBy>
  <cp:revision>12</cp:revision>
  <dcterms:created xsi:type="dcterms:W3CDTF">2006-08-16T00:00:00Z</dcterms:created>
  <dcterms:modified xsi:type="dcterms:W3CDTF">2025-06-22T13:55:00Z</dcterms:modified>
  <dc:identifier>DAF6FTwx1oU</dc:identifier>
</cp:coreProperties>
</file>